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731" r:id="rId1"/>
  </p:sldMasterIdLst>
  <p:notesMasterIdLst>
    <p:notesMasterId r:id="rId5"/>
  </p:notesMasterIdLst>
  <p:handoutMasterIdLst>
    <p:handoutMasterId r:id="rId6"/>
  </p:handoutMasterIdLst>
  <p:sldIdLst>
    <p:sldId id="591" r:id="rId2"/>
    <p:sldId id="634" r:id="rId3"/>
    <p:sldId id="643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B047"/>
    <a:srgbClr val="FF0000"/>
    <a:srgbClr val="CCFFCC"/>
    <a:srgbClr val="CCFF99"/>
    <a:srgbClr val="FFFFCC"/>
    <a:srgbClr val="FFFF99"/>
    <a:srgbClr val="CBC6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903" autoAdjust="0"/>
    <p:restoredTop sz="90909" autoAdjust="0"/>
  </p:normalViewPr>
  <p:slideViewPr>
    <p:cSldViewPr snapToGrid="0">
      <p:cViewPr>
        <p:scale>
          <a:sx n="100" d="100"/>
          <a:sy n="100" d="100"/>
        </p:scale>
        <p:origin x="-984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91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3FA675B9-496B-4884-B922-1F39545DD1D7}" type="slidenum">
              <a:rPr lang="en-GB" altLang="zh-CN"/>
              <a:pPr/>
              <a:t>‹N›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38245584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ja-JP" noProof="0"/>
              <a:t>Click to edit Master text styles</a:t>
            </a:r>
          </a:p>
          <a:p>
            <a:pPr lvl="1"/>
            <a:r>
              <a:rPr lang="en-GB" altLang="ja-JP" noProof="0"/>
              <a:t>Second level</a:t>
            </a:r>
          </a:p>
          <a:p>
            <a:pPr lvl="2"/>
            <a:r>
              <a:rPr lang="en-GB" altLang="ja-JP" noProof="0"/>
              <a:t>Third level</a:t>
            </a:r>
          </a:p>
          <a:p>
            <a:pPr lvl="3"/>
            <a:r>
              <a:rPr lang="en-GB" altLang="ja-JP" noProof="0"/>
              <a:t>Fourth level</a:t>
            </a:r>
          </a:p>
          <a:p>
            <a:pPr lvl="4"/>
            <a:r>
              <a:rPr lang="en-GB" altLang="ja-JP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FD4D9D2-1C8A-4F28-AA24-CD5387AAF83E}" type="slidenum">
              <a:rPr lang="en-GB" altLang="zh-CN"/>
              <a:pPr/>
              <a:t>‹N›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1311217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94552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3GPP_TM_RD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ja-JP">
                <a:solidFill>
                  <a:schemeClr val="bg1"/>
                </a:solidFill>
              </a:rPr>
              <a:t>© 3GPP 2009     Mobile World Congress, Barcelona, 19</a:t>
            </a:r>
            <a:r>
              <a:rPr lang="en-GB" altLang="ja-JP" baseline="30000">
                <a:solidFill>
                  <a:schemeClr val="bg1"/>
                </a:solidFill>
              </a:rPr>
              <a:t>th</a:t>
            </a:r>
            <a:r>
              <a:rPr lang="en-GB" altLang="ja-JP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6" name="Picture 6" descr="3GPP_TM_RD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lide Number Placeholder 4"/>
          <p:cNvSpPr txBox="1">
            <a:spLocks noGrp="1"/>
          </p:cNvSpPr>
          <p:nvPr/>
        </p:nvSpPr>
        <p:spPr bwMode="auto">
          <a:xfrm>
            <a:off x="7877175" y="6213475"/>
            <a:ext cx="1044575" cy="26352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GB" sz="1100" b="1">
                <a:solidFill>
                  <a:schemeClr val="bg1"/>
                </a:solidFill>
              </a:rPr>
              <a:t>ＳＬＩＤＥ</a:t>
            </a:r>
            <a:fld id="{49EDA82D-7EE4-4142-B9C3-C26B963C6EB0}" type="slidenum">
              <a:rPr lang="ja-JP" altLang="en-GB" sz="1100" b="1">
                <a:solidFill>
                  <a:schemeClr val="bg1"/>
                </a:solidFill>
              </a:rPr>
              <a:pPr algn="ctr" eaLnBrk="1" hangingPunct="1"/>
              <a:t>‹N›</a:t>
            </a:fld>
            <a:endParaRPr lang="en-GB" altLang="ja-JP" sz="1100" b="1">
              <a:solidFill>
                <a:schemeClr val="bg1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ja-JP" altLang="en-US" noProof="0"/>
              <a:t>マスタ タイトルの書式設定</a:t>
            </a:r>
          </a:p>
        </p:txBody>
      </p:sp>
      <p:sp>
        <p:nvSpPr>
          <p:cNvPr id="76804" name="Text Placeholder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ja-JP" altLang="en-US" noProof="0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880946908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47512CAB-F5FA-4C91-A494-E25B532D3419}" type="slidenum">
              <a:rPr lang="en-GB" altLang="ja-JP"/>
              <a:pPr/>
              <a:t>‹N›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271235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  <a:endParaRPr lang="en-GB" altLang="ja-JP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 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GB" altLang="ja-JP"/>
          </a:p>
        </p:txBody>
      </p:sp>
      <p:pic>
        <p:nvPicPr>
          <p:cNvPr id="1028" name="Picture 6" descr="3GPP_TM_RD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7" descr="green2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450" y="6456363"/>
            <a:ext cx="993775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Slide Number Placeholder 4"/>
          <p:cNvSpPr txBox="1">
            <a:spLocks noGrp="1"/>
          </p:cNvSpPr>
          <p:nvPr/>
        </p:nvSpPr>
        <p:spPr bwMode="auto">
          <a:xfrm>
            <a:off x="7877175" y="6213475"/>
            <a:ext cx="1044575" cy="26352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GB" sz="1100" b="1">
                <a:solidFill>
                  <a:schemeClr val="bg1"/>
                </a:solidFill>
              </a:rPr>
              <a:t>ＳＬＩＤＥ</a:t>
            </a:r>
            <a:fld id="{4D3A2D3E-E2A8-451E-9520-E355A6516F8F}" type="slidenum">
              <a:rPr lang="ja-JP" altLang="en-GB" sz="1100" b="1">
                <a:solidFill>
                  <a:schemeClr val="bg1"/>
                </a:solidFill>
              </a:rPr>
              <a:pPr algn="ctr" eaLnBrk="1" hangingPunct="1"/>
              <a:t>‹N›</a:t>
            </a:fld>
            <a:endParaRPr lang="en-GB" altLang="ja-JP" sz="1100" b="1">
              <a:solidFill>
                <a:schemeClr val="bg1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20038" y="6483350"/>
            <a:ext cx="989012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100" b="1">
                <a:solidFill>
                  <a:schemeClr val="bg1"/>
                </a:solidFill>
              </a:defRPr>
            </a:lvl1pPr>
          </a:lstStyle>
          <a:p>
            <a:r>
              <a:rPr lang="en-GB" altLang="ja-JP"/>
              <a:t>Slide </a:t>
            </a:r>
            <a:fld id="{67EB6470-A6EA-4DCC-8C92-EACF8154C07E}" type="slidenum">
              <a:rPr lang="en-GB" altLang="ja-JP"/>
              <a:pPr/>
              <a:t>‹N›</a:t>
            </a:fld>
            <a:endParaRPr lang="en-GB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9258" r:id="rId1"/>
    <p:sldLayoutId id="2147489242" r:id="rId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+mj-lt"/>
          <a:ea typeface="MS PGothic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kumimoji="1" sz="28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kumimoji="1" sz="2400">
          <a:solidFill>
            <a:schemeClr val="tx1"/>
          </a:solidFill>
          <a:latin typeface="+mn-lt"/>
          <a:ea typeface="MS PGothic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000">
          <a:solidFill>
            <a:schemeClr val="tx1"/>
          </a:solidFill>
          <a:latin typeface="+mn-lt"/>
          <a:ea typeface="MS PGothic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>
          <a:solidFill>
            <a:schemeClr val="tx1"/>
          </a:solidFill>
          <a:latin typeface="+mn-lt"/>
          <a:ea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1600">
          <a:solidFill>
            <a:schemeClr val="tx1"/>
          </a:solidFill>
          <a:latin typeface="+mn-lt"/>
          <a:ea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3GPP_TM_R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287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sz="2900">
                <a:ea typeface="MS PGothic" panose="020B0600070205080204" pitchFamily="50" charset="-128"/>
              </a:rPr>
              <a:t/>
            </a:r>
            <a:br>
              <a:rPr lang="en-US" altLang="en-US" sz="2900">
                <a:ea typeface="MS PGothic" panose="020B0600070205080204" pitchFamily="50" charset="-128"/>
              </a:rPr>
            </a:br>
            <a:r>
              <a:rPr lang="en-US" altLang="en-US" sz="2900">
                <a:ea typeface="MS PGothic" panose="020B0600070205080204" pitchFamily="50" charset="-128"/>
              </a:rPr>
              <a:t/>
            </a:r>
            <a:br>
              <a:rPr lang="en-US" altLang="en-US" sz="2900">
                <a:ea typeface="MS PGothic" panose="020B0600070205080204" pitchFamily="50" charset="-128"/>
              </a:rPr>
            </a:br>
            <a:endParaRPr lang="en-GB" altLang="en-US" sz="2900">
              <a:ea typeface="MS PGothic" panose="020B0600070205080204" pitchFamily="50" charset="-128"/>
            </a:endParaRPr>
          </a:p>
        </p:txBody>
      </p:sp>
      <p:sp>
        <p:nvSpPr>
          <p:cNvPr id="4100" name="Rectangle 2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Blip>
                <a:blip r:embed="rId4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GB" altLang="ja-JP" sz="5400" b="1" dirty="0">
                <a:solidFill>
                  <a:srgbClr val="FF0000"/>
                </a:solidFill>
              </a:rPr>
              <a:t>Proposal for a 3GPP </a:t>
            </a:r>
            <a:r>
              <a:rPr lang="en-GB" sz="5400" b="1" dirty="0">
                <a:solidFill>
                  <a:srgbClr val="FF0000"/>
                </a:solidFill>
              </a:rPr>
              <a:t>Workshop </a:t>
            </a:r>
            <a:r>
              <a:rPr lang="en-GB" altLang="ja-JP" sz="5400" b="1" dirty="0">
                <a:solidFill>
                  <a:srgbClr val="FF0000"/>
                </a:solidFill>
              </a:rPr>
              <a:t>on “5G” submission towards IMT-2020</a:t>
            </a:r>
            <a:endParaRPr lang="en-GB" altLang="ja-JP" sz="2400" b="1" dirty="0">
              <a:solidFill>
                <a:schemeClr val="accent1"/>
              </a:solidFill>
            </a:endParaRPr>
          </a:p>
        </p:txBody>
      </p:sp>
      <p:sp>
        <p:nvSpPr>
          <p:cNvPr id="4101" name="Rectangle 4"/>
          <p:cNvSpPr>
            <a:spLocks noGrp="1"/>
          </p:cNvSpPr>
          <p:nvPr>
            <p:ph type="subTitle" idx="1"/>
          </p:nvPr>
        </p:nvSpPr>
        <p:spPr>
          <a:xfrm>
            <a:off x="977900" y="3886200"/>
            <a:ext cx="7496175" cy="1752600"/>
          </a:xfrm>
        </p:spPr>
        <p:txBody>
          <a:bodyPr/>
          <a:lstStyle/>
          <a:p>
            <a:pPr eaLnBrk="1" hangingPunct="1"/>
            <a:endParaRPr lang="en-GB" altLang="ja-JP" sz="2400" b="1" dirty="0">
              <a:ea typeface="MS PGothic" panose="020B0600070205080204" pitchFamily="50" charset="-128"/>
            </a:endParaRPr>
          </a:p>
          <a:p>
            <a:pPr eaLnBrk="1" hangingPunct="1"/>
            <a:r>
              <a:rPr lang="en-GB" altLang="ja-JP" sz="2400" b="1" dirty="0">
                <a:ea typeface="MS PGothic" panose="020B0600070205080204" pitchFamily="50" charset="-128"/>
              </a:rPr>
              <a:t>ITU-R Ad-Hoc Contact person</a:t>
            </a:r>
          </a:p>
          <a:p>
            <a:pPr eaLnBrk="1" hangingPunct="1"/>
            <a:endParaRPr lang="en-GB" altLang="ja-JP" sz="2400" b="1" dirty="0">
              <a:ea typeface="MS PGothic" panose="020B0600070205080204" pitchFamily="50" charset="-128"/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537882" y="430306"/>
            <a:ext cx="350608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3GPP TSG RAN Meeting #78</a:t>
            </a:r>
          </a:p>
          <a:p>
            <a:r>
              <a:rPr lang="en-US" sz="1400" dirty="0"/>
              <a:t>Lisbon, Portugal, December 18 - 21, 2017</a:t>
            </a:r>
          </a:p>
          <a:p>
            <a:endParaRPr lang="en-US" sz="1400" b="1" dirty="0"/>
          </a:p>
          <a:p>
            <a:r>
              <a:rPr lang="it-IT" sz="1400" dirty="0" smtClean="0"/>
              <a:t>RP-172705</a:t>
            </a:r>
            <a:endParaRPr lang="it-IT" sz="1400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04925"/>
            <a:ext cx="8229600" cy="4525963"/>
          </a:xfrm>
        </p:spPr>
        <p:txBody>
          <a:bodyPr/>
          <a:lstStyle/>
          <a:p>
            <a:pPr lvl="0"/>
            <a:r>
              <a:rPr lang="en-US" sz="2400" dirty="0"/>
              <a:t>3GPP presented its plans for the submission of “5G” for inclusion in IMT-2020 during the ITU-R WP5D meeting in October 2017.</a:t>
            </a:r>
          </a:p>
          <a:p>
            <a:r>
              <a:rPr lang="en-US" sz="2400" dirty="0"/>
              <a:t>At the end of the workshop a request was raised to organize a meeting between 3GPP and Evaluation Groups to provide an insight on the technology and ensure alignment of simulation scenarios. </a:t>
            </a:r>
          </a:p>
          <a:p>
            <a:r>
              <a:rPr lang="en-US" sz="2400" dirty="0"/>
              <a:t>Possible dates are to be evaluated, but likely after the conclusion of Rel-15 Self Evaluation (September 2018).</a:t>
            </a:r>
            <a:endParaRPr lang="it-IT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/>
              <a:t>Slide </a:t>
            </a:r>
            <a:fld id="{47512CAB-F5FA-4C91-A494-E25B532D3419}" type="slidenum">
              <a:rPr lang="en-GB" altLang="ja-JP" smtClean="0"/>
              <a:pPr/>
              <a:t>1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1981681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04925"/>
            <a:ext cx="8229600" cy="4871757"/>
          </a:xfrm>
        </p:spPr>
        <p:txBody>
          <a:bodyPr/>
          <a:lstStyle/>
          <a:p>
            <a:pPr lvl="0"/>
            <a:r>
              <a:rPr lang="en-US" sz="1600" dirty="0"/>
              <a:t>Organize a 3GPP Workshop on “5G” in September 2018 </a:t>
            </a:r>
          </a:p>
          <a:p>
            <a:pPr lvl="1"/>
            <a:r>
              <a:rPr lang="en-US" sz="1600" dirty="0"/>
              <a:t>1 ½ day workshop during the week 24-28 September 2018, location TBD (Sophia </a:t>
            </a:r>
            <a:r>
              <a:rPr lang="en-US" sz="1600" dirty="0" err="1"/>
              <a:t>Antipolis</a:t>
            </a:r>
            <a:r>
              <a:rPr lang="en-US" sz="1600" dirty="0"/>
              <a:t>?)</a:t>
            </a:r>
          </a:p>
          <a:p>
            <a:r>
              <a:rPr lang="en-US" sz="1600" dirty="0"/>
              <a:t>Target audience: Independent Evaluation Groups , Regulators, Administrations</a:t>
            </a:r>
            <a:endParaRPr lang="it-IT" sz="1600" dirty="0"/>
          </a:p>
          <a:p>
            <a:r>
              <a:rPr lang="en-US" sz="1600" dirty="0"/>
              <a:t>Scope:</a:t>
            </a:r>
          </a:p>
          <a:p>
            <a:pPr lvl="1"/>
            <a:r>
              <a:rPr lang="en-US" sz="1600" dirty="0"/>
              <a:t>Present to Independent Evaluation Groups the 3GPP submission to WP5D in October </a:t>
            </a:r>
          </a:p>
          <a:p>
            <a:pPr lvl="1"/>
            <a:r>
              <a:rPr lang="en-US" sz="1600" dirty="0">
                <a:cs typeface="+mn-cs"/>
              </a:rPr>
              <a:t>Provide insights to the “5G” proposal</a:t>
            </a:r>
          </a:p>
          <a:p>
            <a:r>
              <a:rPr lang="en-US" sz="1600" dirty="0"/>
              <a:t>Proposed agenda: (Details TBD in later stage)</a:t>
            </a:r>
          </a:p>
          <a:p>
            <a:pPr lvl="1"/>
            <a:r>
              <a:rPr lang="en-US" sz="1600" dirty="0">
                <a:cs typeface="+mn-cs"/>
              </a:rPr>
              <a:t>Specific technical features of the “5G” proposal </a:t>
            </a:r>
          </a:p>
          <a:p>
            <a:pPr lvl="1"/>
            <a:r>
              <a:rPr lang="en-US" sz="1600" dirty="0">
                <a:cs typeface="+mn-cs"/>
              </a:rPr>
              <a:t>Submission templates </a:t>
            </a:r>
          </a:p>
          <a:p>
            <a:pPr lvl="2"/>
            <a:r>
              <a:rPr lang="en-US" sz="1600" dirty="0">
                <a:cs typeface="+mn-cs"/>
              </a:rPr>
              <a:t>Description characteristics template, link budget template, and compliance templates</a:t>
            </a:r>
          </a:p>
          <a:p>
            <a:pPr lvl="1"/>
            <a:r>
              <a:rPr lang="en-US" sz="1600" dirty="0">
                <a:cs typeface="+mn-cs"/>
              </a:rPr>
              <a:t>Self-Evaluation results (including simulation  assumptions and calibration) </a:t>
            </a:r>
          </a:p>
          <a:p>
            <a:pPr lvl="1"/>
            <a:r>
              <a:rPr lang="en-US" sz="1600" dirty="0">
                <a:cs typeface="+mn-cs"/>
              </a:rPr>
              <a:t>Anticipations on the final submission with </a:t>
            </a:r>
            <a:r>
              <a:rPr lang="en-US" sz="1600" dirty="0" err="1">
                <a:cs typeface="+mn-cs"/>
              </a:rPr>
              <a:t>Rel</a:t>
            </a:r>
            <a:r>
              <a:rPr lang="en-US" sz="1600" dirty="0">
                <a:cs typeface="+mn-cs"/>
              </a:rPr>
              <a:t> 15 and </a:t>
            </a:r>
            <a:r>
              <a:rPr lang="en-US" sz="1600" dirty="0" err="1">
                <a:cs typeface="+mn-cs"/>
              </a:rPr>
              <a:t>Rel</a:t>
            </a:r>
            <a:r>
              <a:rPr lang="en-US" sz="1600" dirty="0">
                <a:cs typeface="+mn-cs"/>
              </a:rPr>
              <a:t> 16 contents</a:t>
            </a:r>
            <a:endParaRPr lang="it-IT" sz="1600" dirty="0">
              <a:cs typeface="+mn-cs"/>
            </a:endParaRPr>
          </a:p>
          <a:p>
            <a:r>
              <a:rPr lang="en-US" sz="1600" dirty="0"/>
              <a:t>Send an LS to ITU-R WP5D announcing the Workshop (if agreed)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/>
              <a:t>Slide </a:t>
            </a:r>
            <a:fld id="{47512CAB-F5FA-4C91-A494-E25B532D3419}" type="slidenum">
              <a:rPr lang="en-GB" altLang="ja-JP" smtClean="0"/>
              <a:pPr/>
              <a:t>2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655155060"/>
      </p:ext>
    </p:extLst>
  </p:cSld>
  <p:clrMapOvr>
    <a:masterClrMapping/>
  </p:clrMapOvr>
</p:sld>
</file>

<file path=ppt/theme/theme1.xml><?xml version="1.0" encoding="utf-8"?>
<a:theme xmlns:a="http://schemas.openxmlformats.org/drawingml/2006/main" name="1_3gpp">
  <a:themeElements>
    <a:clrScheme name="1_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3gpp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221256</TotalTime>
  <Words>213</Words>
  <Application>Microsoft Office PowerPoint</Application>
  <PresentationFormat>Presentazione su schermo (4:3)</PresentationFormat>
  <Paragraphs>28</Paragraphs>
  <Slides>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</vt:i4>
      </vt:variant>
    </vt:vector>
  </HeadingPairs>
  <TitlesOfParts>
    <vt:vector size="4" baseType="lpstr">
      <vt:lpstr>1_3gpp</vt:lpstr>
      <vt:lpstr>  </vt:lpstr>
      <vt:lpstr>Background</vt:lpstr>
      <vt:lpstr>Proposal</vt:lpstr>
    </vt:vector>
  </TitlesOfParts>
  <Company>FUJITSU 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3GPPRAN4#60bis  Meeting Arrangement</dc:title>
  <dc:creator>Saynajakangas, Tuomo (Nokia - FI/Oulu)</dc:creator>
  <dc:description>©3GPP 2009. All rights reserved</dc:description>
  <cp:lastModifiedBy>Romano Giovanni</cp:lastModifiedBy>
  <cp:revision>3722</cp:revision>
  <dcterms:created xsi:type="dcterms:W3CDTF">2009-06-03T18:05:22Z</dcterms:created>
  <dcterms:modified xsi:type="dcterms:W3CDTF">2017-12-14T07:32:18Z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(3)VfiWib7JH/3GC0IchWPFA4Gl0g/gme/Z/OzxhSA+bD0D6+rZtHw+MB0lvVVw9/3O9siVOS4f_x000d_
GIHFLulrWhDNPWkWang2i+5gl7DoLWVpXiRg9jTn2EX0/bV/k6TXUTNJ6NsUA4AkDZg6onyb_x000d_
qz9Q3xgLS7vKjJgOaw3T1VKVZV7D/v50R1gf9TiXmqvijdm7IjOWjahPaYbqVFMOcQ3R9yKl_x000d_
Dri/JmwTEGrlxVPMcI</vt:lpwstr>
  </property>
  <property fmtid="{D5CDD505-2E9C-101B-9397-08002B2CF9AE}" pid="3" name="_new_ms_pID_72543_00">
    <vt:lpwstr>_new_ms_pID_72543</vt:lpwstr>
  </property>
  <property fmtid="{D5CDD505-2E9C-101B-9397-08002B2CF9AE}" pid="4" name="_new_ms_pID_725431">
    <vt:lpwstr>Iw04xJaSPA+og92jk3GdHb5KFgZS0QUdwzF9l4wK/UOpnhHDQM78Am_x000d_
HbptMkzyZmdV6hOHiS+Fv0fAJYbkM6zqmWiw9Zi16jc0Ovjv2sqAa5gDNLswCjVFjmDf9lGs_x000d_
ZvGg5Q0tc9SE/IPjPx4kdE77250fag12y6W3oxisTDdQvLmtPth6FkT4WKeKxKyMX5V9m2+W_x000d_
ktDCsDJDzMk5Xzjic/YawUfGUIH/1m9+HI1Y</vt:lpwstr>
  </property>
  <property fmtid="{D5CDD505-2E9C-101B-9397-08002B2CF9AE}" pid="5" name="_new_ms_pID_725431_00">
    <vt:lpwstr>_new_ms_pID_725431</vt:lpwstr>
  </property>
  <property fmtid="{D5CDD505-2E9C-101B-9397-08002B2CF9AE}" pid="6" name="_new_ms_pID_725432">
    <vt:lpwstr>HlIvCMj7nWJEtB+jia4y8x+8SrMPCNLxmcZS_x000d_
KZgSkBzW7DVc6E7EbDy5E6kITZiDBQ==</vt:lpwstr>
  </property>
  <property fmtid="{D5CDD505-2E9C-101B-9397-08002B2CF9AE}" pid="7" name="_new_ms_pID_725432_00">
    <vt:lpwstr>_new_ms_pID_725432</vt:lpwstr>
  </property>
  <property fmtid="{D5CDD505-2E9C-101B-9397-08002B2CF9AE}" pid="8" name="_2015_ms_pID_725343">
    <vt:lpwstr>(3)45i7QjrN/bI25cHecOaKP2UvSQpu0Hcgw6BDoJNZiSU13Mo4Qd4MyfctRSskFQoU9OQE9EoW
LeTKAeS8lZR6ZaivOBEzCI3WgxNTXbLqmROC5YxjZVceMid+t7cjZ7G6XprUBAwvKLv13l4H
jhRIm+5nDi+elPTRvV3iOAMo2cB7edoDkpAxpLNcl0VUq9n9HOp92hoJnImYzEnwt6Yy3G4h
Bu0WS6fOqXylUP4YOE</vt:lpwstr>
  </property>
  <property fmtid="{D5CDD505-2E9C-101B-9397-08002B2CF9AE}" pid="9" name="_2015_ms_pID_725343_00">
    <vt:lpwstr>_2015_ms_pID_725343</vt:lpwstr>
  </property>
  <property fmtid="{D5CDD505-2E9C-101B-9397-08002B2CF9AE}" pid="10" name="_2015_ms_pID_7253431">
    <vt:lpwstr>Opq81oia+RzltaMxqVsJ8HRrNPAD3hskPWu6ODdPaEhFd9ccQK1Eu3
oROQDdb7z/y8ST/W8XYVHrYlWLMTooMhQz6AJzUmX8V69PbI5W4CJfrHpHOdd1Dng0Pz/xuV
9QqePJjwu75bhSKzB3tFy2Jk1D1kIlu/nkwYV+I6c9z1dsLPMK3FFrZDazh/54XBMWF9Kfgb
p/syD0qdl0yP2Ufxt3vQbENBqpuye3rRFnic</vt:lpwstr>
  </property>
  <property fmtid="{D5CDD505-2E9C-101B-9397-08002B2CF9AE}" pid="11" name="_2015_ms_pID_7253431_00">
    <vt:lpwstr>_2015_ms_pID_7253431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1513082001</vt:lpwstr>
  </property>
  <property fmtid="{D5CDD505-2E9C-101B-9397-08002B2CF9AE}" pid="16" name="_2015_ms_pID_7253432">
    <vt:lpwstr>cg==</vt:lpwstr>
  </property>
</Properties>
</file>