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1" r:id="rId1"/>
  </p:sldMasterIdLst>
  <p:notesMasterIdLst>
    <p:notesMasterId r:id="rId11"/>
  </p:notesMasterIdLst>
  <p:handoutMasterIdLst>
    <p:handoutMasterId r:id="rId12"/>
  </p:handoutMasterIdLst>
  <p:sldIdLst>
    <p:sldId id="259" r:id="rId2"/>
    <p:sldId id="262" r:id="rId3"/>
    <p:sldId id="270" r:id="rId4"/>
    <p:sldId id="264" r:id="rId5"/>
    <p:sldId id="271" r:id="rId6"/>
    <p:sldId id="272" r:id="rId7"/>
    <p:sldId id="273" r:id="rId8"/>
    <p:sldId id="274" r:id="rId9"/>
    <p:sldId id="275" r:id="rId10"/>
  </p:sldIdLst>
  <p:sldSz cx="9144000" cy="6858000" type="screen4x3"/>
  <p:notesSz cx="6884988" cy="10018713"/>
  <p:embeddedFontLst>
    <p:embeddedFont>
      <p:font typeface="Calibri Light" panose="020F0302020204030204" pitchFamily="34" charset="0"/>
      <p:regular r:id="rId13"/>
      <p:italic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2"/>
            <p14:sldId id="270"/>
            <p14:sldId id="264"/>
            <p14:sldId id="271"/>
            <p14:sldId id="272"/>
            <p14:sldId id="273"/>
            <p14:sldId id="274"/>
            <p14:sldId id="27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51" autoAdjust="0"/>
    <p:restoredTop sz="95319" autoAdjust="0"/>
  </p:normalViewPr>
  <p:slideViewPr>
    <p:cSldViewPr snapToGrid="0" snapToObjects="1">
      <p:cViewPr varScale="1">
        <p:scale>
          <a:sx n="72" d="100"/>
          <a:sy n="72" d="100"/>
        </p:scale>
        <p:origin x="1170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2016-11-28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2016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2016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2016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FC6A4-5950-4D82-BE0D-3E38BEEA3C5E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22233-B2AE-4985-8934-97B448F367E7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14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2016-11-28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422233-B2AE-4985-8934-97B448F367E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038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AE5ED-9CA3-4E3A-B561-D5CDF944D1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4C6005-C65E-46B1-A0FE-CC883372BF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265022-8A1E-490C-B002-E2F394F25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245CBA-E1F1-4924-97F8-12CC407C1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B4D09-4C05-4697-8455-25705A27F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02695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E742B-3ED7-455E-989D-9B1FE49E9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10EE76-5C4A-437C-A3CF-99D45B2D5B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13620C-92AE-4F08-BEFC-3F019C0988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31804E-2BAE-4042-B84F-AEC1F4F2B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5C3F05-20A4-4C5B-B380-1074F64BD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237054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5BA3DB-0E76-40D2-8EB6-78AD5F9A8E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C6902-212A-4F8B-9D42-3D6EBB6898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80BDBB-B252-4D02-89F9-F6289F426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A34233-FAC3-4B5A-B87F-52D36E8A9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CC408E-07C0-4D7A-9827-18E08193B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96993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6563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13876-DC0D-4FF5-8FDE-69757D18B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0CC684-3925-4E29-B8DF-D18E922D9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77DF74-1CE9-41AF-90B0-D7A609E86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2569B-F0BD-4157-8964-EF5E1A253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530910-67D6-4D1C-A7EC-16AC39CC3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57125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C0F82-5257-4DCA-BAA5-9EBC39A35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512C93-40F1-4852-BEC6-8CA43A78FC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353058-C938-427B-AB22-90CF44895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2086D5-F1F8-43DD-8CB6-0F5B0CD60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D74208-F3E1-40C5-A971-CF04AF1EC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50916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94636-C478-4D62-908C-E895E31CB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38751C-5B09-4C99-BAA0-F5EA587904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E3F5C7-2E4E-4616-A2FF-E94984EE75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8A53A1-BDAA-4841-B321-725DD07F2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2DA6B1-D886-47F6-AC39-D3F373F03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7E3780-722D-4CCC-972A-F8982B61D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44248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6DC8-3527-4F31-A66E-374F2D5E8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3EF04-9FA9-41BB-9ED8-69B84B4CB0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7F066E-CB26-4D79-A953-33CEB1D104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2B412E-9DB4-4E4D-86F3-F70AB5D606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7F1D13-03DE-41FB-82B9-9420469F98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DCA7B6-6B5A-45F1-9964-4D4187BE0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971EA5-D1A2-48CA-9D8C-C2FAB2728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D2DD82-E72F-4318-BA4E-732206BF6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409097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A09BF-2882-428B-819C-6818C27CA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03E680-5DA4-4CEB-A8D5-23A3B99F2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018105-1079-409B-A3E2-F2B773530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0BA6B2-328F-4D3D-B4CA-E867F6F56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504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B6118D-3DEB-4D47-95A9-8F72B014D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D96FCE-AB24-45D3-B03A-7A25FFD5C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7FCAAF-46D2-4661-9403-7DEBD9155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291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20AFA-FB04-48C3-9448-1D9676E20D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1CC18C-9F5A-47CD-940E-B924FCE24C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F64793-83B2-417D-8AB7-E058C832B1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898085-5579-428D-A5D8-E423EDD37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71673B-D319-43AD-A88E-A80A795B8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1EBB1F-8ACC-4584-9486-2FA19B7BF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10809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5D4AA-A2A3-4DA7-BA95-31F0D8CB9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854893-3D0E-444D-8597-F118DF5F99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395455-D9B0-4EFC-B2C4-49AC355046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8D4CCA-3459-4531-A638-A21DD8A47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7FB2E-FC29-4FEA-B52D-3CC56598B0C1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7C4EA6-804A-46B3-9B37-37D416F99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C2851A-A59A-4841-8C3F-B7BCE5FAF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568392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28D5171-D696-4D13-876D-B21F2B1AC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525AD0-5C2F-443C-B66D-52D1C0424E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768725-E427-4DB6-A6DB-83CD47AA92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7FB2E-FC29-4FEA-B52D-3CC56598B0C1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E06E28-BD0F-4569-BC06-5BDDC07060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E5FAF1-0660-459C-BDE5-E09E0B9772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3C0BD-6B8B-468C-9F4B-0D6584620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923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00" r:id="rId13"/>
    <p:sldLayoutId id="2147483680" r:id="rId14"/>
    <p:sldLayoutId id="2147483699" r:id="rId15"/>
    <p:sldLayoutId id="2147483696" r:id="rId16"/>
    <p:sldLayoutId id="2147483698" r:id="rId17"/>
    <p:sldLayoutId id="2147483697" r:id="rId18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96080" y="1811816"/>
            <a:ext cx="8351839" cy="1790222"/>
          </a:xfrm>
        </p:spPr>
        <p:txBody>
          <a:bodyPr>
            <a:noAutofit/>
          </a:bodyPr>
          <a:lstStyle/>
          <a:p>
            <a:r>
              <a:rPr lang="en-US" sz="4000" dirty="0"/>
              <a:t>Motivation for WID on Enhanced LTE Support for Aerial Vehicles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143000" y="4119396"/>
            <a:ext cx="6858000" cy="392446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NTT DOCOMO, INC., Ericsson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3699" y="527980"/>
            <a:ext cx="52649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RAN #78, Lisbon, Portugal, December 18 - 22, 2017</a:t>
            </a:r>
          </a:p>
          <a:p>
            <a:r>
              <a:rPr lang="en-US" dirty="0"/>
              <a:t>AI 10.1.2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0AC522C-A528-4FA7-8C46-03933EA7787C}"/>
              </a:ext>
            </a:extLst>
          </p:cNvPr>
          <p:cNvSpPr/>
          <p:nvPr/>
        </p:nvSpPr>
        <p:spPr>
          <a:xfrm>
            <a:off x="7643201" y="526563"/>
            <a:ext cx="1200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RP-172670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564810"/>
            <a:ext cx="8351839" cy="4552870"/>
          </a:xfrm>
        </p:spPr>
        <p:txBody>
          <a:bodyPr>
            <a:normAutofit/>
          </a:bodyPr>
          <a:lstStyle/>
          <a:p>
            <a:r>
              <a:rPr lang="en-US" dirty="0"/>
              <a:t>In RAN#75, the SI ‘Study on enhanced Support for Aerial Vehicles’ was approved in RP-170779.</a:t>
            </a:r>
          </a:p>
          <a:p>
            <a:pPr marL="342900" lvl="1" indent="0">
              <a:buNone/>
            </a:pPr>
            <a:endParaRPr lang="en-US" dirty="0"/>
          </a:p>
          <a:p>
            <a:r>
              <a:rPr lang="en-US" dirty="0"/>
              <a:t>Aim of the </a:t>
            </a:r>
            <a:r>
              <a:rPr lang="en-US"/>
              <a:t>SI was </a:t>
            </a:r>
            <a:r>
              <a:rPr lang="en-US" dirty="0"/>
              <a:t>to investigate the feasibility of serving aerial vehicles using LTE network deployments with base station antennas targeting terrestrial coverage, supporting Release 14 functionality.</a:t>
            </a:r>
          </a:p>
          <a:p>
            <a:endParaRPr lang="en-US" dirty="0"/>
          </a:p>
          <a:p>
            <a:r>
              <a:rPr lang="en-US" dirty="0"/>
              <a:t>The SI had the following objectives:</a:t>
            </a:r>
          </a:p>
          <a:p>
            <a:pPr lvl="1"/>
            <a:r>
              <a:rPr lang="en-US" dirty="0"/>
              <a:t>verify the level of performance, identify supportable heights, speed, and densities of aerial vehicles</a:t>
            </a:r>
          </a:p>
          <a:p>
            <a:pPr lvl="1"/>
            <a:r>
              <a:rPr lang="en-US" dirty="0"/>
              <a:t>select air-to-ground channel models</a:t>
            </a:r>
          </a:p>
          <a:p>
            <a:pPr lvl="1"/>
            <a:r>
              <a:rPr lang="en-US" dirty="0"/>
              <a:t>study performance enhancing solutions for interference mitigation, interference detection, identification, handover</a:t>
            </a:r>
          </a:p>
          <a:p>
            <a:pPr lvl="1"/>
            <a:r>
              <a:rPr lang="en-US" dirty="0"/>
              <a:t>Study positioning as the 2</a:t>
            </a:r>
            <a:r>
              <a:rPr lang="en-US" baseline="30000" dirty="0"/>
              <a:t>nd</a:t>
            </a:r>
            <a:r>
              <a:rPr lang="en-US" dirty="0"/>
              <a:t> priority (if time permits)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Objectives</a:t>
            </a:r>
          </a:p>
        </p:txBody>
      </p:sp>
    </p:spTree>
    <p:extLst>
      <p:ext uri="{BB962C8B-B14F-4D97-AF65-F5344CB8AC3E}">
        <p14:creationId xmlns:p14="http://schemas.microsoft.com/office/powerpoint/2010/main" val="2371069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564810"/>
            <a:ext cx="8351839" cy="455287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RAN2 and RAN1 studied features and techniques extensively to meet the SI objectives.</a:t>
            </a:r>
          </a:p>
          <a:p>
            <a:pPr marL="342900" lvl="1" indent="0">
              <a:buNone/>
            </a:pPr>
            <a:endParaRPr lang="en-US" dirty="0"/>
          </a:p>
          <a:p>
            <a:r>
              <a:rPr lang="en-US" dirty="0"/>
              <a:t>SI conclusions found that LTE networks are capable of serving aerial UEs, but there may be challenges related to UL and DL interference as well as mobility:</a:t>
            </a:r>
          </a:p>
          <a:p>
            <a:pPr lvl="1"/>
            <a:r>
              <a:rPr lang="en-US" dirty="0"/>
              <a:t>These issues are scenario dependent</a:t>
            </a:r>
          </a:p>
          <a:p>
            <a:pPr lvl="1"/>
            <a:r>
              <a:rPr lang="en-US" dirty="0"/>
              <a:t>The challenges become more visible when the density of the aerial UEs is high</a:t>
            </a:r>
          </a:p>
          <a:p>
            <a:endParaRPr lang="en-US" dirty="0"/>
          </a:p>
          <a:p>
            <a:r>
              <a:rPr lang="en-US" dirty="0"/>
              <a:t>In the SI, both implementation based solutions and solutions requiring specification enhancements were identified.</a:t>
            </a:r>
          </a:p>
          <a:p>
            <a:endParaRPr lang="en-US" dirty="0"/>
          </a:p>
          <a:p>
            <a:r>
              <a:rPr lang="en-US" dirty="0"/>
              <a:t>The SI further concluded that to serve aerial UEs more efficiently and limit the impact on terrestrial UEs, solutions for interference detection and mobility based on specification enhancements are beneficial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 Conclusions</a:t>
            </a:r>
          </a:p>
        </p:txBody>
      </p:sp>
    </p:spTree>
    <p:extLst>
      <p:ext uri="{BB962C8B-B14F-4D97-AF65-F5344CB8AC3E}">
        <p14:creationId xmlns:p14="http://schemas.microsoft.com/office/powerpoint/2010/main" val="1317275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2374958"/>
          </a:xfrm>
        </p:spPr>
        <p:txBody>
          <a:bodyPr>
            <a:normAutofit/>
          </a:bodyPr>
          <a:lstStyle/>
          <a:p>
            <a:r>
              <a:rPr lang="en-US" dirty="0"/>
              <a:t>The objective of the WID is to specify the following improvements for enhanced LTE support for aerial vehicles:</a:t>
            </a:r>
          </a:p>
          <a:p>
            <a:pPr lvl="1"/>
            <a:r>
              <a:rPr lang="en-US" dirty="0"/>
              <a:t>Specify enhancements to support improved mobility performance and interference detection</a:t>
            </a:r>
          </a:p>
          <a:p>
            <a:pPr lvl="1"/>
            <a:r>
              <a:rPr lang="en-US" dirty="0"/>
              <a:t>Specify enhancements for UE’s airborne status indication and indication of UE’s support of UAV related functions</a:t>
            </a:r>
          </a:p>
          <a:p>
            <a:pPr lvl="1"/>
            <a:r>
              <a:rPr lang="en-US" dirty="0"/>
              <a:t>Signaling support for subscription based identification </a:t>
            </a:r>
          </a:p>
          <a:p>
            <a:pPr lvl="1"/>
            <a:r>
              <a:rPr lang="en-US" dirty="0"/>
              <a:t>Specify UL power control enhancements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WID Objectives</a:t>
            </a:r>
          </a:p>
        </p:txBody>
      </p:sp>
    </p:spTree>
    <p:extLst>
      <p:ext uri="{BB962C8B-B14F-4D97-AF65-F5344CB8AC3E}">
        <p14:creationId xmlns:p14="http://schemas.microsoft.com/office/powerpoint/2010/main" val="68985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799999"/>
            <a:ext cx="8351839" cy="2699811"/>
          </a:xfrm>
        </p:spPr>
        <p:txBody>
          <a:bodyPr>
            <a:normAutofit/>
          </a:bodyPr>
          <a:lstStyle/>
          <a:p>
            <a:pPr lvl="0" hangingPunct="0"/>
            <a:r>
              <a:rPr lang="en-GB" sz="2400" dirty="0"/>
              <a:t>Specify enhancements to support improved mobility performance and interference detection in the following areas [RAN2]:</a:t>
            </a:r>
            <a:endParaRPr lang="en-US" sz="2400" dirty="0"/>
          </a:p>
          <a:p>
            <a:pPr lvl="1" hangingPunct="0"/>
            <a:r>
              <a:rPr lang="en-GB" dirty="0"/>
              <a:t>Enhancements to existing measurement reporting mechanisms such as definition of new events, enhanced triggering conditions, mechanisms to control the amount of measurement reporting.</a:t>
            </a:r>
            <a:endParaRPr lang="en-US" dirty="0"/>
          </a:p>
          <a:p>
            <a:pPr lvl="1" hangingPunct="0"/>
            <a:r>
              <a:rPr lang="en-GB" dirty="0"/>
              <a:t>Enhancements to adjust handover procedure for Aerial UEs based on information such as location information, UE’s airborne status, etc.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Enhancements for Improved Mobility</a:t>
            </a:r>
          </a:p>
        </p:txBody>
      </p:sp>
    </p:spTree>
    <p:extLst>
      <p:ext uri="{BB962C8B-B14F-4D97-AF65-F5344CB8AC3E}">
        <p14:creationId xmlns:p14="http://schemas.microsoft.com/office/powerpoint/2010/main" val="27883729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2374958"/>
          </a:xfrm>
        </p:spPr>
        <p:txBody>
          <a:bodyPr>
            <a:normAutofit/>
          </a:bodyPr>
          <a:lstStyle/>
          <a:p>
            <a:pPr hangingPunct="0"/>
            <a:r>
              <a:rPr lang="en-GB" dirty="0"/>
              <a:t>Specify enhancements to support indication of UE’s airborne status and indication of the UE’s support of UAV related functions in LTE network e.g. UE radio capability [RAN2].</a:t>
            </a:r>
            <a:endParaRPr lang="en-US" dirty="0"/>
          </a:p>
          <a:p>
            <a:pPr lvl="0" hangingPunct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3701" y="239713"/>
            <a:ext cx="8088562" cy="1085371"/>
          </a:xfrm>
        </p:spPr>
        <p:txBody>
          <a:bodyPr/>
          <a:lstStyle/>
          <a:p>
            <a:r>
              <a:rPr lang="en-US" dirty="0"/>
              <a:t>Enhanced UAV Status and Capability Indication</a:t>
            </a:r>
          </a:p>
        </p:txBody>
      </p:sp>
    </p:spTree>
    <p:extLst>
      <p:ext uri="{BB962C8B-B14F-4D97-AF65-F5344CB8AC3E}">
        <p14:creationId xmlns:p14="http://schemas.microsoft.com/office/powerpoint/2010/main" val="2158271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2374958"/>
          </a:xfrm>
        </p:spPr>
        <p:txBody>
          <a:bodyPr>
            <a:normAutofit/>
          </a:bodyPr>
          <a:lstStyle/>
          <a:p>
            <a:pPr lvl="0" hangingPunct="0"/>
            <a:r>
              <a:rPr lang="en-GB" dirty="0"/>
              <a:t>Specify enhancements to support indication of UE’s airborne status and indication of the UE’s support of UAV related functions in LTE network e.g. UE radio capability [RAN2].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3701" y="239713"/>
            <a:ext cx="8088562" cy="1085371"/>
          </a:xfrm>
        </p:spPr>
        <p:txBody>
          <a:bodyPr/>
          <a:lstStyle/>
          <a:p>
            <a:r>
              <a:rPr lang="en-US" dirty="0"/>
              <a:t>Enhanced UAV Status and Capability Indication</a:t>
            </a:r>
          </a:p>
        </p:txBody>
      </p:sp>
    </p:spTree>
    <p:extLst>
      <p:ext uri="{BB962C8B-B14F-4D97-AF65-F5344CB8AC3E}">
        <p14:creationId xmlns:p14="http://schemas.microsoft.com/office/powerpoint/2010/main" val="1769225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2374958"/>
          </a:xfrm>
        </p:spPr>
        <p:txBody>
          <a:bodyPr>
            <a:normAutofit/>
          </a:bodyPr>
          <a:lstStyle/>
          <a:p>
            <a:pPr lvl="0" hangingPunct="0"/>
            <a:r>
              <a:rPr lang="en-GB" sz="2400" dirty="0" err="1"/>
              <a:t>Signaling</a:t>
            </a:r>
            <a:r>
              <a:rPr lang="en-GB" sz="2400" dirty="0"/>
              <a:t> support for subscription based identification [RAN2 lead, RAN3]</a:t>
            </a:r>
            <a:endParaRPr lang="en-US" sz="2400" dirty="0"/>
          </a:p>
          <a:p>
            <a:pPr lvl="1" hangingPunct="0"/>
            <a:r>
              <a:rPr lang="en-GB" dirty="0"/>
              <a:t>Specify signalling on NAS level to support subscription based aerial UE identification</a:t>
            </a:r>
            <a:endParaRPr lang="en-US" dirty="0"/>
          </a:p>
          <a:p>
            <a:pPr lvl="0" hangingPunct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3701" y="239713"/>
            <a:ext cx="8088562" cy="1085371"/>
          </a:xfrm>
        </p:spPr>
        <p:txBody>
          <a:bodyPr/>
          <a:lstStyle/>
          <a:p>
            <a:r>
              <a:rPr lang="en-US" dirty="0"/>
              <a:t>Enhanced Signaling for Subscription based Identification</a:t>
            </a:r>
          </a:p>
        </p:txBody>
      </p:sp>
    </p:spTree>
    <p:extLst>
      <p:ext uri="{BB962C8B-B14F-4D97-AF65-F5344CB8AC3E}">
        <p14:creationId xmlns:p14="http://schemas.microsoft.com/office/powerpoint/2010/main" val="34090789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2374958"/>
          </a:xfrm>
        </p:spPr>
        <p:txBody>
          <a:bodyPr>
            <a:normAutofit/>
          </a:bodyPr>
          <a:lstStyle/>
          <a:p>
            <a:pPr lvl="0" hangingPunct="0"/>
            <a:r>
              <a:rPr lang="en-GB" sz="2400" dirty="0"/>
              <a:t>Specify UL power control enhancements </a:t>
            </a:r>
            <a:r>
              <a:rPr lang="en-US" sz="2400" dirty="0"/>
              <a:t>in the following areas </a:t>
            </a:r>
            <a:r>
              <a:rPr lang="en-GB" sz="2400" dirty="0"/>
              <a:t>[RAN1, RAN2]</a:t>
            </a:r>
            <a:endParaRPr lang="en-US" sz="2400" dirty="0"/>
          </a:p>
          <a:p>
            <a:pPr lvl="1"/>
            <a:r>
              <a:rPr lang="en-US" dirty="0"/>
              <a:t>UE specific fractional pathloss compensation factor</a:t>
            </a:r>
          </a:p>
          <a:p>
            <a:pPr lvl="1"/>
            <a:r>
              <a:rPr lang="en-US" dirty="0"/>
              <a:t>Extending the supported range of UE specific P</a:t>
            </a:r>
            <a:r>
              <a:rPr lang="en-US" baseline="-25000" dirty="0"/>
              <a:t>0</a:t>
            </a:r>
            <a:r>
              <a:rPr lang="en-US" dirty="0"/>
              <a:t> parameter</a:t>
            </a:r>
            <a:endParaRPr lang="en-US" dirty="0">
              <a:effectLst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3701" y="239713"/>
            <a:ext cx="8088562" cy="1085371"/>
          </a:xfrm>
        </p:spPr>
        <p:txBody>
          <a:bodyPr/>
          <a:lstStyle/>
          <a:p>
            <a:r>
              <a:rPr lang="en-US" dirty="0"/>
              <a:t>Enhanced UL Power Control</a:t>
            </a:r>
          </a:p>
        </p:txBody>
      </p:sp>
    </p:spTree>
    <p:extLst>
      <p:ext uri="{BB962C8B-B14F-4D97-AF65-F5344CB8AC3E}">
        <p14:creationId xmlns:p14="http://schemas.microsoft.com/office/powerpoint/2010/main" val="13733921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505</TotalTime>
  <Words>537</Words>
  <Application>Microsoft Office PowerPoint</Application>
  <PresentationFormat>On-screen Show (4:3)</PresentationFormat>
  <Paragraphs>58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Calibri Light</vt:lpstr>
      <vt:lpstr>Calibri</vt:lpstr>
      <vt:lpstr>Arial</vt:lpstr>
      <vt:lpstr>Office Theme</vt:lpstr>
      <vt:lpstr>Motivation for WID on Enhanced LTE Support for Aerial Vehicles</vt:lpstr>
      <vt:lpstr>SI Objectives</vt:lpstr>
      <vt:lpstr>SI Conclusions</vt:lpstr>
      <vt:lpstr>WID Objectives</vt:lpstr>
      <vt:lpstr>Enhancements for Improved Mobility</vt:lpstr>
      <vt:lpstr>Enhanced UAV Status and Capability Indication</vt:lpstr>
      <vt:lpstr>Enhanced UAV Status and Capability Indication</vt:lpstr>
      <vt:lpstr>Enhanced Signaling for Subscription based Identification</vt:lpstr>
      <vt:lpstr>Enhanced UL Power Control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Study on Enhanced LTE Support for Aerial Vehicles</dc:title>
  <dc:creator>0126540</dc:creator>
  <dc:description>Rev PA1</dc:description>
  <cp:lastModifiedBy>Ericsson-reconf</cp:lastModifiedBy>
  <cp:revision>51</cp:revision>
  <dcterms:created xsi:type="dcterms:W3CDTF">2016-11-28T18:24:32Z</dcterms:created>
  <dcterms:modified xsi:type="dcterms:W3CDTF">2017-12-11T21:04:06Z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2016-11-28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2016-11-28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