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19/12/2017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484967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19/12/2017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110085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19/12/2017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1620297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90BEDA-9359-4C18-9CB2-9D2324D2FA75}" type="datetimeFigureOut">
              <a:rPr lang="en-GB" smtClean="0"/>
              <a:t>19/12/2017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692814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290BEDA-9359-4C18-9CB2-9D2324D2FA75}" type="datetimeFigureOut">
              <a:rPr lang="en-GB" smtClean="0"/>
              <a:t>19/12/2017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2747283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290BEDA-9359-4C18-9CB2-9D2324D2FA75}" type="datetimeFigureOut">
              <a:rPr lang="en-GB" smtClean="0"/>
              <a:t>19/12/2017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2993016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290BEDA-9359-4C18-9CB2-9D2324D2FA75}" type="datetimeFigureOut">
              <a:rPr lang="en-GB" smtClean="0"/>
              <a:t>19/12/2017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558671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290BEDA-9359-4C18-9CB2-9D2324D2FA75}" type="datetimeFigureOut">
              <a:rPr lang="en-GB" smtClean="0"/>
              <a:t>19/12/2017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792176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90BEDA-9359-4C18-9CB2-9D2324D2FA75}" type="datetimeFigureOut">
              <a:rPr lang="en-GB" smtClean="0"/>
              <a:t>19/12/2017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939204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290BEDA-9359-4C18-9CB2-9D2324D2FA75}" type="datetimeFigureOut">
              <a:rPr lang="en-GB" smtClean="0"/>
              <a:t>19/12/2017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1632285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290BEDA-9359-4C18-9CB2-9D2324D2FA75}" type="datetimeFigureOut">
              <a:rPr lang="en-GB" smtClean="0"/>
              <a:t>19/12/2017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8FA10E-9E8D-4DF6-987A-86DFBDC84029}" type="slidenum">
              <a:rPr lang="en-GB" smtClean="0"/>
              <a:t>‹#›</a:t>
            </a:fld>
            <a:endParaRPr lang="en-GB"/>
          </a:p>
        </p:txBody>
      </p:sp>
    </p:spTree>
    <p:extLst>
      <p:ext uri="{BB962C8B-B14F-4D97-AF65-F5344CB8AC3E}">
        <p14:creationId xmlns:p14="http://schemas.microsoft.com/office/powerpoint/2010/main" val="3926779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90BEDA-9359-4C18-9CB2-9D2324D2FA75}" type="datetimeFigureOut">
              <a:rPr lang="en-GB" smtClean="0"/>
              <a:t>19/12/2017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8FA10E-9E8D-4DF6-987A-86DFBDC84029}" type="slidenum">
              <a:rPr lang="en-GB" smtClean="0"/>
              <a:t>‹#›</a:t>
            </a:fld>
            <a:endParaRPr lang="en-GB"/>
          </a:p>
        </p:txBody>
      </p:sp>
    </p:spTree>
    <p:extLst>
      <p:ext uri="{BB962C8B-B14F-4D97-AF65-F5344CB8AC3E}">
        <p14:creationId xmlns:p14="http://schemas.microsoft.com/office/powerpoint/2010/main" val="2540676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4000" b="1" dirty="0"/>
              <a:t>UE capabilities and feature deployment phasing for NR</a:t>
            </a:r>
          </a:p>
        </p:txBody>
      </p:sp>
      <p:sp>
        <p:nvSpPr>
          <p:cNvPr id="3" name="Subtitle 2"/>
          <p:cNvSpPr>
            <a:spLocks noGrp="1"/>
          </p:cNvSpPr>
          <p:nvPr>
            <p:ph type="subTitle" idx="1"/>
          </p:nvPr>
        </p:nvSpPr>
        <p:spPr>
          <a:xfrm>
            <a:off x="3205017" y="4202401"/>
            <a:ext cx="6105238" cy="609743"/>
          </a:xfrm>
        </p:spPr>
        <p:txBody>
          <a:bodyPr>
            <a:noAutofit/>
          </a:bodyPr>
          <a:lstStyle/>
          <a:p>
            <a:r>
              <a:rPr lang="es-ES" dirty="0" err="1" smtClean="0"/>
              <a:t>Source</a:t>
            </a:r>
            <a:r>
              <a:rPr lang="es-ES" dirty="0" smtClean="0"/>
              <a:t>: </a:t>
            </a:r>
            <a:r>
              <a:rPr lang="es-ES" dirty="0" smtClean="0"/>
              <a:t>Vodafone, Nokia, Nokia </a:t>
            </a:r>
            <a:r>
              <a:rPr lang="es-ES" dirty="0" err="1" smtClean="0"/>
              <a:t>Shanghai</a:t>
            </a:r>
            <a:r>
              <a:rPr lang="es-ES" dirty="0" smtClean="0"/>
              <a:t>-Bell</a:t>
            </a:r>
            <a:endParaRPr lang="en-GB" dirty="0"/>
          </a:p>
        </p:txBody>
      </p:sp>
      <p:sp>
        <p:nvSpPr>
          <p:cNvPr id="4" name="Subtitle 2"/>
          <p:cNvSpPr txBox="1">
            <a:spLocks/>
          </p:cNvSpPr>
          <p:nvPr/>
        </p:nvSpPr>
        <p:spPr>
          <a:xfrm>
            <a:off x="9966036" y="323418"/>
            <a:ext cx="1921162" cy="4527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s-ES" b="1" dirty="0" smtClean="0"/>
              <a:t>RP-172656</a:t>
            </a:r>
            <a:endParaRPr lang="en-GB" b="1" dirty="0"/>
          </a:p>
        </p:txBody>
      </p:sp>
      <p:sp>
        <p:nvSpPr>
          <p:cNvPr id="5" name="Subtitle 2"/>
          <p:cNvSpPr txBox="1">
            <a:spLocks/>
          </p:cNvSpPr>
          <p:nvPr/>
        </p:nvSpPr>
        <p:spPr>
          <a:xfrm>
            <a:off x="230907" y="429925"/>
            <a:ext cx="6031348" cy="17683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ES" b="1" dirty="0" smtClean="0"/>
              <a:t>3GPP TSG RAN#78</a:t>
            </a:r>
          </a:p>
          <a:p>
            <a:pPr algn="l"/>
            <a:r>
              <a:rPr lang="es-ES" b="1" dirty="0" err="1" smtClean="0"/>
              <a:t>Lisbon</a:t>
            </a:r>
            <a:r>
              <a:rPr lang="es-ES" b="1" dirty="0" smtClean="0"/>
              <a:t>, Portugal, 18th – 21st </a:t>
            </a:r>
            <a:r>
              <a:rPr lang="es-ES" b="1" dirty="0" err="1" smtClean="0"/>
              <a:t>December</a:t>
            </a:r>
            <a:r>
              <a:rPr lang="es-ES" b="1" dirty="0" smtClean="0"/>
              <a:t> 2017</a:t>
            </a:r>
            <a:endParaRPr lang="en-GB" b="1" dirty="0"/>
          </a:p>
        </p:txBody>
      </p:sp>
    </p:spTree>
    <p:extLst>
      <p:ext uri="{BB962C8B-B14F-4D97-AF65-F5344CB8AC3E}">
        <p14:creationId xmlns:p14="http://schemas.microsoft.com/office/powerpoint/2010/main" val="1340476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err="1" smtClean="0"/>
              <a:t>Background</a:t>
            </a:r>
            <a:endParaRPr lang="en-GB" dirty="0"/>
          </a:p>
        </p:txBody>
      </p:sp>
      <p:sp>
        <p:nvSpPr>
          <p:cNvPr id="3" name="Content Placeholder 2"/>
          <p:cNvSpPr>
            <a:spLocks noGrp="1"/>
          </p:cNvSpPr>
          <p:nvPr>
            <p:ph idx="1"/>
          </p:nvPr>
        </p:nvSpPr>
        <p:spPr/>
        <p:txBody>
          <a:bodyPr>
            <a:normAutofit fontScale="77500" lnSpcReduction="20000"/>
          </a:bodyPr>
          <a:lstStyle/>
          <a:p>
            <a:r>
              <a:rPr lang="en-US" sz="3100" dirty="0" smtClean="0"/>
              <a:t>Discussion on a number of documents on:</a:t>
            </a:r>
          </a:p>
          <a:p>
            <a:pPr lvl="1"/>
            <a:r>
              <a:rPr lang="en-US" dirty="0" smtClean="0"/>
              <a:t>Mandatory and optional features</a:t>
            </a:r>
            <a:r>
              <a:rPr lang="en-US" dirty="0"/>
              <a:t> </a:t>
            </a:r>
            <a:r>
              <a:rPr lang="en-US" dirty="0" smtClean="0"/>
              <a:t>for NR support in devices</a:t>
            </a:r>
          </a:p>
          <a:p>
            <a:pPr lvl="1"/>
            <a:r>
              <a:rPr lang="en-US" dirty="0" err="1" smtClean="0"/>
              <a:t>Standardising</a:t>
            </a:r>
            <a:r>
              <a:rPr lang="en-US" dirty="0" smtClean="0"/>
              <a:t> profiles for parameter configurations to be supported by NR devices for different use cases/frequency bands/deployment scenarios</a:t>
            </a:r>
          </a:p>
          <a:p>
            <a:r>
              <a:rPr lang="en-US" dirty="0" smtClean="0"/>
              <a:t>Discussion demonstrated that there are various reasons why companies would like to make features/parameter configurations (denoted as X below) mandatory or optional for devices:</a:t>
            </a:r>
          </a:p>
          <a:p>
            <a:pPr marL="457200" lvl="1" indent="0">
              <a:spcBef>
                <a:spcPts val="1200"/>
              </a:spcBef>
              <a:buNone/>
            </a:pPr>
            <a:r>
              <a:rPr lang="en-US" b="1" dirty="0" smtClean="0"/>
              <a:t>Issue 1</a:t>
            </a:r>
            <a:r>
              <a:rPr lang="en-US" b="1" dirty="0" smtClean="0"/>
              <a:t>:</a:t>
            </a:r>
            <a:r>
              <a:rPr lang="en-US" b="1" dirty="0" smtClean="0"/>
              <a:t> </a:t>
            </a:r>
            <a:r>
              <a:rPr lang="en-US" dirty="0" smtClean="0"/>
              <a:t>If X is not supported, then initial access may </a:t>
            </a:r>
            <a:r>
              <a:rPr lang="en-US" dirty="0" smtClean="0"/>
              <a:t>have interoperability issues </a:t>
            </a:r>
            <a:r>
              <a:rPr lang="en-US" dirty="0" smtClean="0"/>
              <a:t>on day 1</a:t>
            </a:r>
          </a:p>
          <a:p>
            <a:pPr marL="457200" lvl="1" indent="0">
              <a:spcBef>
                <a:spcPts val="1200"/>
              </a:spcBef>
              <a:buNone/>
            </a:pPr>
            <a:r>
              <a:rPr lang="en-US" b="1" dirty="0" smtClean="0"/>
              <a:t>Issue 2:</a:t>
            </a:r>
            <a:r>
              <a:rPr lang="en-US" dirty="0" smtClean="0"/>
              <a:t> </a:t>
            </a:r>
            <a:r>
              <a:rPr lang="en-US" dirty="0"/>
              <a:t>If X is not supported then, even though (1) </a:t>
            </a:r>
            <a:r>
              <a:rPr lang="en-US" dirty="0" smtClean="0"/>
              <a:t>is </a:t>
            </a:r>
            <a:r>
              <a:rPr lang="en-US" dirty="0"/>
              <a:t>not a problem on day 1, it may not be feasible to operate X later on due to legacy devices not supporting X, </a:t>
            </a:r>
            <a:r>
              <a:rPr lang="en-US" dirty="0" smtClean="0"/>
              <a:t>causing:</a:t>
            </a:r>
          </a:p>
          <a:p>
            <a:pPr marL="457200" lvl="1" indent="0">
              <a:buNone/>
            </a:pPr>
            <a:r>
              <a:rPr lang="en-US" dirty="0"/>
              <a:t>	</a:t>
            </a:r>
            <a:r>
              <a:rPr lang="en-US" dirty="0" smtClean="0"/>
              <a:t>a) </a:t>
            </a:r>
            <a:r>
              <a:rPr lang="en-US" dirty="0"/>
              <a:t>lack of </a:t>
            </a:r>
            <a:r>
              <a:rPr lang="en-US" dirty="0" smtClean="0"/>
              <a:t>compatibility, </a:t>
            </a:r>
            <a:r>
              <a:rPr lang="en-US" dirty="0"/>
              <a:t>or </a:t>
            </a:r>
            <a:endParaRPr lang="en-US" dirty="0" smtClean="0"/>
          </a:p>
          <a:p>
            <a:pPr marL="457200" lvl="1" indent="0">
              <a:buNone/>
            </a:pPr>
            <a:r>
              <a:rPr lang="en-US" dirty="0"/>
              <a:t>	</a:t>
            </a:r>
            <a:r>
              <a:rPr lang="en-US" dirty="0" smtClean="0"/>
              <a:t>b) severe </a:t>
            </a:r>
            <a:r>
              <a:rPr lang="en-US" dirty="0"/>
              <a:t>system level performance degradation</a:t>
            </a:r>
          </a:p>
          <a:p>
            <a:pPr marL="457200" lvl="1" indent="0">
              <a:spcBef>
                <a:spcPts val="1200"/>
              </a:spcBef>
              <a:buNone/>
            </a:pPr>
            <a:r>
              <a:rPr lang="en-US" b="1" dirty="0" smtClean="0"/>
              <a:t>Issue 3:</a:t>
            </a:r>
            <a:r>
              <a:rPr lang="en-US" dirty="0" smtClean="0"/>
              <a:t> If a harmonized configuration of X is not supported by the ecosystem, then there may either not be interoperability across the ecosystem or there may be severe performance degradation, both due to implementation of the same functionality with no alignment in parameter settings supported</a:t>
            </a:r>
            <a:endParaRPr lang="en-US" dirty="0" smtClean="0"/>
          </a:p>
        </p:txBody>
      </p:sp>
    </p:spTree>
    <p:extLst>
      <p:ext uri="{BB962C8B-B14F-4D97-AF65-F5344CB8AC3E}">
        <p14:creationId xmlns:p14="http://schemas.microsoft.com/office/powerpoint/2010/main" val="2152813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err="1" smtClean="0"/>
              <a:t>Way</a:t>
            </a:r>
            <a:r>
              <a:rPr lang="es-ES" dirty="0" smtClean="0"/>
              <a:t> forward</a:t>
            </a:r>
            <a:endParaRPr lang="en-GB" dirty="0"/>
          </a:p>
        </p:txBody>
      </p:sp>
      <p:sp>
        <p:nvSpPr>
          <p:cNvPr id="3" name="Content Placeholder 2"/>
          <p:cNvSpPr>
            <a:spLocks noGrp="1"/>
          </p:cNvSpPr>
          <p:nvPr>
            <p:ph idx="1"/>
          </p:nvPr>
        </p:nvSpPr>
        <p:spPr/>
        <p:txBody>
          <a:bodyPr>
            <a:normAutofit fontScale="92500" lnSpcReduction="10000"/>
          </a:bodyPr>
          <a:lstStyle/>
          <a:p>
            <a:r>
              <a:rPr lang="en-US" i="1" dirty="0" smtClean="0"/>
              <a:t>Issue 1 </a:t>
            </a:r>
            <a:r>
              <a:rPr lang="en-US" i="1" dirty="0" smtClean="0"/>
              <a:t>and Issue 2 on the previous slide seem to be clearly reasons to make functionality or parameter configurations mandatory in 3GPP specifications.</a:t>
            </a:r>
          </a:p>
          <a:p>
            <a:r>
              <a:rPr lang="en-US" i="1" dirty="0" smtClean="0"/>
              <a:t>Issue 1 is already being considered within WG (RAN1 at least) discussions.</a:t>
            </a:r>
          </a:p>
          <a:p>
            <a:r>
              <a:rPr lang="en-US" i="1" dirty="0" smtClean="0"/>
              <a:t>Proposal:</a:t>
            </a:r>
          </a:p>
          <a:p>
            <a:pPr lvl="1"/>
            <a:r>
              <a:rPr lang="en-US" i="1" dirty="0" smtClean="0"/>
              <a:t>It is requested for RAN1 and RAN2 to take int</a:t>
            </a:r>
            <a:r>
              <a:rPr lang="en-US" i="1" dirty="0" smtClean="0"/>
              <a:t>o account particularly the “Issue 2” in addition to “Issue 1” when recommending whether a feature/parameter configuration should be mandatory or optional</a:t>
            </a:r>
          </a:p>
          <a:p>
            <a:pPr lvl="1"/>
            <a:r>
              <a:rPr lang="en-US" i="1" dirty="0" smtClean="0"/>
              <a:t>For all features and parameter configurations (independent of whether they are made mandatory or optional) it is requested for RAN1 and RAN2 to highlight whether an Issue1 or Issue2 would apply – as this would help RAN plenary final decision-making.</a:t>
            </a:r>
            <a:endParaRPr lang="en-US" i="1" dirty="0" smtClean="0"/>
          </a:p>
          <a:p>
            <a:endParaRPr lang="en-GB" dirty="0"/>
          </a:p>
        </p:txBody>
      </p:sp>
    </p:spTree>
    <p:extLst>
      <p:ext uri="{BB962C8B-B14F-4D97-AF65-F5344CB8AC3E}">
        <p14:creationId xmlns:p14="http://schemas.microsoft.com/office/powerpoint/2010/main" val="22808891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UE capabilities and feature deployment phasing for NR</vt:lpstr>
      <vt:lpstr>Background</vt:lpstr>
      <vt:lpstr>Way forward</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Treatment of IMD on secondary component carriers with respect to single ULTx decision</dc:title>
  <dc:creator>Frost, Tim, Vodafone Group</dc:creator>
  <cp:lastModifiedBy>Frost, Tim, Vodafone Group</cp:lastModifiedBy>
  <cp:revision>12</cp:revision>
  <dcterms:created xsi:type="dcterms:W3CDTF">2017-11-17T17:48:53Z</dcterms:created>
  <dcterms:modified xsi:type="dcterms:W3CDTF">2017-12-19T16:18:33Z</dcterms:modified>
</cp:coreProperties>
</file>