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0" r:id="rId3"/>
    <p:sldId id="259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6"/>
    <p:restoredTop sz="94631"/>
  </p:normalViewPr>
  <p:slideViewPr>
    <p:cSldViewPr>
      <p:cViewPr varScale="1">
        <p:scale>
          <a:sx n="97" d="100"/>
          <a:sy n="97" d="100"/>
        </p:scale>
        <p:origin x="1808" y="1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BC5310-300B-4A6D-84F0-7EA50821BE8E}" type="datetimeFigureOut">
              <a:rPr lang="en-US" smtClean="0"/>
              <a:t>12/11/17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E2D8D4-6731-4471-A81E-2AB34E50834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7281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12/11/17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3046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12/11/17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4664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12/11/17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4575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12/11/17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7602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12/11/17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3862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12/11/17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8384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12/11/17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2720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12/11/17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7939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12/11/17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7185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12/11/17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3574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12/11/17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3180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D69A7-FC20-46F3-91B7-D08C2E02DD73}" type="datetimeFigureOut">
              <a:rPr lang="en-US" smtClean="0"/>
              <a:t>12/11/17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AA247-8A93-48E2-BD30-1BEAB39DA11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9281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en-US" altLang="ko-KR" dirty="0"/>
              <a:t>Way Forward on power consumption savings for </a:t>
            </a:r>
            <a:r>
              <a:rPr lang="en-US" altLang="ko-KR" dirty="0" smtClean="0"/>
              <a:t>Cellular-</a:t>
            </a:r>
            <a:r>
              <a:rPr lang="en-US" altLang="ko-KR" dirty="0" err="1" smtClean="0"/>
              <a:t>IoT</a:t>
            </a:r>
            <a:endParaRPr lang="en-US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445077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en-US" altLang="zh-CN" sz="2000" dirty="0"/>
              <a:t>3GPP TSG RAN Meeting #78</a:t>
            </a:r>
          </a:p>
          <a:p>
            <a:r>
              <a:rPr lang="en-US" sz="2000" dirty="0"/>
              <a:t>Lisbon, Portugal, 18-21 December 2017</a:t>
            </a:r>
          </a:p>
          <a:p>
            <a:r>
              <a:rPr kumimoji="1" lang="en-US" altLang="ja-JP" sz="2000" dirty="0"/>
              <a:t>Agenda item: </a:t>
            </a:r>
            <a:r>
              <a:rPr lang="en-GB" altLang="ja-JP" sz="2000" dirty="0" smtClean="0"/>
              <a:t>10.6.14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162800" y="396240"/>
            <a:ext cx="15286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en-GB" altLang="zh-CN" sz="2400" dirty="0"/>
              <a:t>RP-172655</a:t>
            </a:r>
            <a:endParaRPr kumimoji="1" lang="ja-JP" altLang="en-US" sz="2400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Veolia</a:t>
            </a:r>
            <a:r>
              <a:rPr lang="en-US" dirty="0"/>
              <a:t>, BT, </a:t>
            </a:r>
            <a:r>
              <a:rPr lang="en-US" dirty="0" smtClean="0"/>
              <a:t>RIL, Telecom </a:t>
            </a:r>
            <a:r>
              <a:rPr lang="en-US" dirty="0"/>
              <a:t>Italia, Telekom R&amp;D </a:t>
            </a:r>
            <a:r>
              <a:rPr lang="en-US" dirty="0" err="1"/>
              <a:t>Sdn</a:t>
            </a:r>
            <a:r>
              <a:rPr lang="en-US" dirty="0"/>
              <a:t>. Bhd</a:t>
            </a:r>
            <a:r>
              <a:rPr lang="en-US" dirty="0" smtClean="0"/>
              <a:t>., Telstra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7866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altLang="zh-CN" sz="4900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410200"/>
          </a:xfrm>
        </p:spPr>
        <p:txBody>
          <a:bodyPr>
            <a:normAutofit fontScale="85000" lnSpcReduction="20000"/>
          </a:bodyPr>
          <a:lstStyle/>
          <a:p>
            <a:r>
              <a:rPr lang="en-GB" altLang="zh-CN" sz="2400" dirty="0" smtClean="0"/>
              <a:t>At RAN#76, power </a:t>
            </a:r>
            <a:r>
              <a:rPr lang="en-GB" altLang="zh-CN" sz="2400" dirty="0"/>
              <a:t>consumption </a:t>
            </a:r>
            <a:r>
              <a:rPr lang="en-GB" altLang="zh-CN" sz="2400" dirty="0" smtClean="0"/>
              <a:t>reduction aspects </a:t>
            </a:r>
            <a:r>
              <a:rPr lang="en-GB" altLang="zh-CN" sz="2400" dirty="0"/>
              <a:t>for NB-</a:t>
            </a:r>
            <a:r>
              <a:rPr lang="en-GB" altLang="zh-CN" sz="2400" dirty="0" err="1"/>
              <a:t>IoT</a:t>
            </a:r>
            <a:r>
              <a:rPr lang="en-GB" altLang="zh-CN" sz="2400" dirty="0"/>
              <a:t> </a:t>
            </a:r>
            <a:r>
              <a:rPr lang="en-GB" altLang="zh-CN" sz="2400" dirty="0" smtClean="0"/>
              <a:t>have been prioritized with </a:t>
            </a:r>
            <a:r>
              <a:rPr lang="en-GB" altLang="zh-CN" sz="2400" dirty="0"/>
              <a:t>the objective to provide complete running CRs/draft CRs by RAN#78</a:t>
            </a:r>
            <a:r>
              <a:rPr lang="en-GB" altLang="zh-CN" sz="2400" dirty="0" smtClean="0"/>
              <a:t>.</a:t>
            </a:r>
          </a:p>
          <a:p>
            <a:r>
              <a:rPr lang="en-GB" altLang="zh-CN" sz="2400" dirty="0" smtClean="0"/>
              <a:t>Tremendous efforts have been done by RAN WGs to meet this objective.</a:t>
            </a:r>
          </a:p>
          <a:p>
            <a:r>
              <a:rPr lang="en-GB" altLang="zh-CN" sz="2400" dirty="0" smtClean="0"/>
              <a:t>Some features reducing power consumption have been completed (and even applying to R14).</a:t>
            </a:r>
          </a:p>
          <a:p>
            <a:r>
              <a:rPr lang="en-GB" altLang="zh-CN" sz="2400" dirty="0" smtClean="0"/>
              <a:t>Still, work on the </a:t>
            </a:r>
            <a:r>
              <a:rPr lang="en-GB" altLang="zh-CN" sz="2400" dirty="0"/>
              <a:t>most </a:t>
            </a:r>
            <a:r>
              <a:rPr lang="en-GB" altLang="zh-CN" sz="2400" dirty="0" smtClean="0"/>
              <a:t>promising, </a:t>
            </a:r>
            <a:r>
              <a:rPr lang="en-GB" altLang="zh-CN" sz="2400" dirty="0"/>
              <a:t>but also most complex, </a:t>
            </a:r>
            <a:r>
              <a:rPr lang="en-GB" altLang="zh-CN" sz="2400" dirty="0" smtClean="0"/>
              <a:t>features has not been completed.</a:t>
            </a:r>
            <a:endParaRPr lang="en-GB" altLang="zh-CN" sz="2400" dirty="0"/>
          </a:p>
          <a:p>
            <a:r>
              <a:rPr lang="en-GB" altLang="zh-CN" sz="2400" dirty="0" smtClean="0"/>
              <a:t>One feature in particular, </a:t>
            </a:r>
            <a:r>
              <a:rPr lang="en-GB" altLang="zh-CN" sz="2400" b="1" dirty="0" smtClean="0"/>
              <a:t>Early Data transmission</a:t>
            </a:r>
            <a:r>
              <a:rPr lang="en-GB" altLang="zh-CN" sz="2400" dirty="0" smtClean="0"/>
              <a:t>, is seen as a </a:t>
            </a:r>
            <a:r>
              <a:rPr lang="en-GB" altLang="zh-CN" sz="2400" b="1" u="sng" dirty="0" smtClean="0"/>
              <a:t>game changer</a:t>
            </a:r>
            <a:r>
              <a:rPr lang="en-GB" altLang="zh-CN" sz="2400" dirty="0" smtClean="0"/>
              <a:t> for smart metering use cases and many other use cases with limited battery lifetime but long term usage (more than 10 years):</a:t>
            </a:r>
          </a:p>
          <a:p>
            <a:pPr lvl="1"/>
            <a:r>
              <a:rPr lang="en-GB" altLang="zh-CN" sz="2000" dirty="0" smtClean="0"/>
              <a:t>Potential to save 20 to 30 % overall battery life</a:t>
            </a:r>
          </a:p>
          <a:p>
            <a:pPr lvl="1"/>
            <a:r>
              <a:rPr lang="en-GB" altLang="zh-CN" sz="2000" dirty="0" smtClean="0"/>
              <a:t>Make all the difference for selecting Cellular </a:t>
            </a:r>
            <a:r>
              <a:rPr lang="en-GB" altLang="zh-CN" sz="2000" dirty="0" err="1" smtClean="0"/>
              <a:t>IoT</a:t>
            </a:r>
            <a:r>
              <a:rPr lang="en-GB" altLang="zh-CN" sz="2000" dirty="0" smtClean="0"/>
              <a:t> instead of non 3GPP technology</a:t>
            </a:r>
          </a:p>
          <a:p>
            <a:pPr lvl="1"/>
            <a:r>
              <a:rPr lang="en-GB" altLang="zh-CN" sz="2000" dirty="0" smtClean="0"/>
              <a:t>Relevant for NB-</a:t>
            </a:r>
            <a:r>
              <a:rPr lang="en-GB" altLang="zh-CN" sz="2000" dirty="0" err="1" smtClean="0"/>
              <a:t>IoT</a:t>
            </a:r>
            <a:r>
              <a:rPr lang="en-GB" altLang="zh-CN" sz="2000" dirty="0" smtClean="0"/>
              <a:t> and </a:t>
            </a:r>
            <a:r>
              <a:rPr lang="en-GB" altLang="zh-CN" sz="2000" dirty="0" err="1" smtClean="0"/>
              <a:t>eMTC</a:t>
            </a:r>
            <a:r>
              <a:rPr lang="en-GB" altLang="zh-CN" sz="2000" dirty="0" smtClean="0"/>
              <a:t/>
            </a:r>
            <a:br>
              <a:rPr lang="en-GB" altLang="zh-CN" sz="2000" dirty="0" smtClean="0"/>
            </a:br>
            <a:endParaRPr lang="en-GB" altLang="zh-CN" sz="2400" dirty="0" smtClean="0"/>
          </a:p>
          <a:p>
            <a:r>
              <a:rPr lang="en-GB" altLang="zh-CN" sz="2400" dirty="0" smtClean="0"/>
              <a:t>We strongly encourage 3GPP to continue and even increase the momentum towards power consumption savings for NB-</a:t>
            </a:r>
            <a:r>
              <a:rPr lang="en-GB" altLang="zh-CN" sz="2400" dirty="0" err="1" smtClean="0"/>
              <a:t>IoT</a:t>
            </a:r>
            <a:r>
              <a:rPr lang="en-GB" altLang="zh-CN" sz="2400" dirty="0" smtClean="0"/>
              <a:t> but as well </a:t>
            </a:r>
            <a:r>
              <a:rPr lang="en-GB" altLang="zh-CN" sz="2400" dirty="0" err="1" smtClean="0"/>
              <a:t>eMTC</a:t>
            </a:r>
            <a:r>
              <a:rPr lang="en-GB" altLang="zh-CN" sz="2400" dirty="0" smtClean="0"/>
              <a:t>, in particular with focus on Early Data Transmission, to make 3GPP Cellular </a:t>
            </a:r>
            <a:r>
              <a:rPr lang="en-GB" altLang="zh-CN" sz="2400" dirty="0" err="1" smtClean="0"/>
              <a:t>IoT</a:t>
            </a:r>
            <a:r>
              <a:rPr lang="en-GB" altLang="zh-CN" sz="2400" dirty="0" smtClean="0"/>
              <a:t> the most competitive technology for metering and many other use cases.</a:t>
            </a:r>
          </a:p>
          <a:p>
            <a:endParaRPr lang="en-GB" altLang="zh-CN" sz="2400" dirty="0"/>
          </a:p>
        </p:txBody>
      </p:sp>
    </p:spTree>
    <p:extLst>
      <p:ext uri="{BB962C8B-B14F-4D97-AF65-F5344CB8AC3E}">
        <p14:creationId xmlns:p14="http://schemas.microsoft.com/office/powerpoint/2010/main" val="32867137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609600"/>
          </a:xfrm>
        </p:spPr>
        <p:txBody>
          <a:bodyPr>
            <a:noAutofit/>
          </a:bodyPr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43000"/>
            <a:ext cx="8686800" cy="5334000"/>
          </a:xfrm>
        </p:spPr>
        <p:txBody>
          <a:bodyPr>
            <a:noAutofit/>
          </a:bodyPr>
          <a:lstStyle/>
          <a:p>
            <a:r>
              <a:rPr lang="en-GB" sz="2000" dirty="0" smtClean="0"/>
              <a:t>Maintain the </a:t>
            </a:r>
            <a:r>
              <a:rPr lang="en-GB" sz="2000" b="1" dirty="0" smtClean="0"/>
              <a:t>prioritization</a:t>
            </a:r>
            <a:r>
              <a:rPr lang="en-GB" sz="2000" dirty="0" smtClean="0"/>
              <a:t> on power consumption aspects in particular Early Data Transmission to keep the momentum.</a:t>
            </a:r>
          </a:p>
          <a:p>
            <a:endParaRPr lang="en-GB" sz="2000" i="1" dirty="0"/>
          </a:p>
          <a:p>
            <a:r>
              <a:rPr lang="en-GB" sz="2000" b="1" dirty="0" smtClean="0"/>
              <a:t>Increase </a:t>
            </a:r>
            <a:r>
              <a:rPr lang="en-GB" sz="2000" dirty="0" smtClean="0"/>
              <a:t>TUs for NB-</a:t>
            </a:r>
            <a:r>
              <a:rPr lang="en-GB" sz="2000" dirty="0" err="1" smtClean="0"/>
              <a:t>IoT</a:t>
            </a:r>
            <a:r>
              <a:rPr lang="en-GB" sz="2000" dirty="0" smtClean="0"/>
              <a:t> &amp; </a:t>
            </a:r>
            <a:r>
              <a:rPr lang="en-GB" sz="2000" dirty="0" err="1" smtClean="0"/>
              <a:t>eMTC</a:t>
            </a:r>
            <a:r>
              <a:rPr lang="en-GB" sz="2000" dirty="0" smtClean="0"/>
              <a:t>  (in particular in RAN1) to allow more time on the power consumption reduction topic while not slowing down the work on other aspects.</a:t>
            </a:r>
          </a:p>
          <a:p>
            <a:endParaRPr lang="en-GB" sz="1600" b="1" u="sng" dirty="0" smtClean="0"/>
          </a:p>
          <a:p>
            <a:r>
              <a:rPr lang="en-GB" sz="2000" dirty="0" smtClean="0"/>
              <a:t>Allow </a:t>
            </a:r>
            <a:r>
              <a:rPr lang="en-GB" sz="2000" b="1" dirty="0" smtClean="0"/>
              <a:t>join-session/meeting RAN1/RAN2 </a:t>
            </a:r>
            <a:r>
              <a:rPr lang="en-GB" sz="2000" dirty="0" smtClean="0"/>
              <a:t> (in addition to extra TUs) on Early Data Transmission to accelerate the necessary alignment between the two WGs.</a:t>
            </a:r>
          </a:p>
          <a:p>
            <a:endParaRPr lang="en-GB" sz="2000" b="1" u="sng" dirty="0" smtClean="0"/>
          </a:p>
          <a:p>
            <a:pPr hangingPunct="0"/>
            <a:r>
              <a:rPr lang="en-GB" sz="2000" dirty="0" smtClean="0"/>
              <a:t>More generally, 3GPP to make vocal its </a:t>
            </a:r>
            <a:r>
              <a:rPr lang="en-GB" sz="2000" b="1" dirty="0" smtClean="0"/>
              <a:t>commitment</a:t>
            </a:r>
            <a:r>
              <a:rPr lang="en-GB" sz="2000" dirty="0" smtClean="0"/>
              <a:t> and focus on power consumption savings for Cellular-</a:t>
            </a:r>
            <a:r>
              <a:rPr lang="en-GB" sz="2000" dirty="0" err="1" smtClean="0"/>
              <a:t>IoT</a:t>
            </a:r>
            <a:r>
              <a:rPr lang="en-GB" sz="2000" dirty="0" smtClean="0"/>
              <a:t> (NB-</a:t>
            </a:r>
            <a:r>
              <a:rPr lang="en-GB" sz="2000" dirty="0" err="1" smtClean="0"/>
              <a:t>IoT</a:t>
            </a:r>
            <a:r>
              <a:rPr lang="en-GB" sz="2000" dirty="0" smtClean="0"/>
              <a:t> &amp; </a:t>
            </a:r>
            <a:r>
              <a:rPr lang="en-GB" sz="2000" dirty="0" err="1" smtClean="0"/>
              <a:t>eMTC</a:t>
            </a:r>
            <a:r>
              <a:rPr lang="en-GB" sz="2000" dirty="0" smtClean="0"/>
              <a:t>) in Release 15 to make them the most relevant technologies for </a:t>
            </a:r>
            <a:r>
              <a:rPr lang="en-GB" sz="2000" dirty="0" err="1" smtClean="0"/>
              <a:t>IoT</a:t>
            </a:r>
            <a:r>
              <a:rPr lang="en-GB" sz="2000" dirty="0" smtClean="0"/>
              <a:t>.</a:t>
            </a:r>
          </a:p>
          <a:p>
            <a:endParaRPr lang="en-GB" sz="2000" dirty="0" smtClean="0"/>
          </a:p>
          <a:p>
            <a:endParaRPr lang="en-GB" sz="2000" dirty="0"/>
          </a:p>
          <a:p>
            <a:endParaRPr lang="en-GB" altLang="zh-CN" sz="2000" dirty="0" smtClean="0"/>
          </a:p>
          <a:p>
            <a:pPr lvl="1"/>
            <a:endParaRPr lang="en-GB" altLang="ko-KR" sz="1600" dirty="0" smtClean="0"/>
          </a:p>
          <a:p>
            <a:endParaRPr lang="en-GB" altLang="ko-KR" sz="2400" dirty="0"/>
          </a:p>
        </p:txBody>
      </p:sp>
    </p:spTree>
    <p:extLst>
      <p:ext uri="{BB962C8B-B14F-4D97-AF65-F5344CB8AC3E}">
        <p14:creationId xmlns:p14="http://schemas.microsoft.com/office/powerpoint/2010/main" val="32746676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22250</TotalTime>
  <Words>291</Words>
  <Application>Microsoft Macintosh PowerPoint</Application>
  <PresentationFormat>On-screen Show (4:3)</PresentationFormat>
  <Paragraphs>28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Calibri</vt:lpstr>
      <vt:lpstr>ＭＳ Ｐゴシック</vt:lpstr>
      <vt:lpstr>맑은 고딕</vt:lpstr>
      <vt:lpstr>宋体</vt:lpstr>
      <vt:lpstr>Arial</vt:lpstr>
      <vt:lpstr>Office Theme</vt:lpstr>
      <vt:lpstr>Way Forward on power consumption savings for Cellular-IoT</vt:lpstr>
      <vt:lpstr>Background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CSI framework</dc:title>
  <dc:creator>Eko Onggosanusi</dc:creator>
  <cp:lastModifiedBy>Thierry Berisot</cp:lastModifiedBy>
  <cp:revision>347</cp:revision>
  <dcterms:created xsi:type="dcterms:W3CDTF">2016-09-09T20:37:00Z</dcterms:created>
  <dcterms:modified xsi:type="dcterms:W3CDTF">2017-12-11T22:38:37Z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