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6"/>
    <p:restoredTop sz="94631"/>
  </p:normalViewPr>
  <p:slideViewPr>
    <p:cSldViewPr>
      <p:cViewPr varScale="1">
        <p:scale>
          <a:sx n="97" d="100"/>
          <a:sy n="97" d="100"/>
        </p:scale>
        <p:origin x="1808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12/4/17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12/4/17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Motivation for </a:t>
            </a:r>
            <a:r>
              <a:rPr lang="en-US" altLang="ko-KR" dirty="0" smtClean="0"/>
              <a:t>new WID: </a:t>
            </a:r>
            <a:r>
              <a:rPr lang="en-US" altLang="ko-KR" dirty="0" smtClean="0"/>
              <a:t>L2 </a:t>
            </a:r>
            <a:r>
              <a:rPr lang="en-US" altLang="ko-KR" dirty="0"/>
              <a:t>UE-to-Network Relaying for </a:t>
            </a:r>
            <a:r>
              <a:rPr lang="en-US" altLang="ko-KR" dirty="0" err="1"/>
              <a:t>IoT</a:t>
            </a:r>
            <a:r>
              <a:rPr lang="en-US" altLang="ko-KR" dirty="0"/>
              <a:t> Devices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sz="2400" dirty="0"/>
              <a:t>(New WID proposal: </a:t>
            </a:r>
            <a:r>
              <a:rPr lang="en-US" altLang="ko-KR" sz="2400" dirty="0" smtClean="0"/>
              <a:t>RP-</a:t>
            </a:r>
            <a:r>
              <a:rPr lang="en-US" altLang="ko-KR" sz="2400" dirty="0" smtClean="0"/>
              <a:t>172450</a:t>
            </a:r>
            <a:r>
              <a:rPr lang="en-US" altLang="ko-KR" sz="2400" dirty="0"/>
              <a:t>)</a:t>
            </a:r>
            <a:r>
              <a:rPr lang="en-US" sz="2400" dirty="0"/>
              <a:t/>
            </a:r>
            <a:br>
              <a:rPr lang="en-US" sz="2400" dirty="0"/>
            </a:br>
            <a:endParaRPr lang="en-US" sz="27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28501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2000" dirty="0"/>
              <a:t>3GPP TSG RAN Meeting #</a:t>
            </a:r>
            <a:r>
              <a:rPr lang="en-US" altLang="zh-CN" sz="2000" dirty="0" smtClean="0"/>
              <a:t>78</a:t>
            </a:r>
            <a:endParaRPr lang="en-US" altLang="zh-CN" sz="2000" dirty="0" smtClean="0"/>
          </a:p>
          <a:p>
            <a:r>
              <a:rPr lang="en-US" sz="2000" dirty="0"/>
              <a:t>Lisbon, Portugal, 18-21 December </a:t>
            </a:r>
            <a:r>
              <a:rPr lang="en-US" sz="2000" dirty="0" smtClean="0"/>
              <a:t>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ja-JP" sz="2000" dirty="0" smtClean="0"/>
              <a:t>10.1.2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528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2400" dirty="0"/>
              <a:t>RP-172546</a:t>
            </a:r>
            <a:endParaRPr kumimoji="1" lang="ja-JP" altLang="en-US" sz="24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Veolia, Telstra, BT</a:t>
            </a:r>
            <a:r>
              <a:rPr lang="en-US" dirty="0"/>
              <a:t>, </a:t>
            </a:r>
            <a:r>
              <a:rPr lang="en-US" dirty="0" smtClean="0"/>
              <a:t>Telecom Italia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 fontScale="85000" lnSpcReduction="20000"/>
          </a:bodyPr>
          <a:lstStyle/>
          <a:p>
            <a:r>
              <a:rPr lang="en-GB" altLang="zh-CN" sz="2400" dirty="0" smtClean="0"/>
              <a:t>When </a:t>
            </a:r>
            <a:r>
              <a:rPr lang="en-GB" altLang="zh-CN" sz="2400" dirty="0" smtClean="0"/>
              <a:t>deploying 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metering solutions, utilities (gas, water, electricity…) are faced with the critical issue of </a:t>
            </a:r>
            <a:r>
              <a:rPr lang="en-GB" altLang="zh-CN" sz="2400" dirty="0"/>
              <a:t>Network ”black </a:t>
            </a:r>
            <a:r>
              <a:rPr lang="en-GB" altLang="zh-CN" sz="2400" dirty="0" smtClean="0"/>
              <a:t>spots”.</a:t>
            </a:r>
          </a:p>
          <a:p>
            <a:pPr lvl="1"/>
            <a:r>
              <a:rPr lang="en-GB" altLang="zh-CN" sz="2100" dirty="0" smtClean="0"/>
              <a:t>Some meters </a:t>
            </a:r>
            <a:r>
              <a:rPr lang="en-GB" altLang="zh-CN" sz="2100" dirty="0"/>
              <a:t>are very deep </a:t>
            </a:r>
            <a:r>
              <a:rPr lang="en-GB" altLang="zh-CN" sz="2100" dirty="0" smtClean="0"/>
              <a:t>indoor and their coverage could not be assured by the network provider.</a:t>
            </a:r>
          </a:p>
          <a:p>
            <a:pPr lvl="1"/>
            <a:r>
              <a:rPr lang="en-GB" altLang="zh-CN" sz="2100" dirty="0" smtClean="0"/>
              <a:t>Devices </a:t>
            </a:r>
            <a:r>
              <a:rPr lang="en-GB" altLang="zh-CN" sz="2100" dirty="0"/>
              <a:t>in this case are at the edge of a </a:t>
            </a:r>
            <a:r>
              <a:rPr lang="en-GB" altLang="zh-CN" sz="2100" dirty="0" smtClean="0"/>
              <a:t>cell</a:t>
            </a:r>
            <a:endParaRPr lang="en-GB" altLang="zh-CN" sz="2100" dirty="0"/>
          </a:p>
          <a:p>
            <a:pPr lvl="1"/>
            <a:r>
              <a:rPr lang="en-GB" altLang="zh-CN" sz="2100" dirty="0" smtClean="0"/>
              <a:t>They </a:t>
            </a:r>
            <a:r>
              <a:rPr lang="en-GB" altLang="zh-CN" sz="2100" dirty="0"/>
              <a:t>will need to increase drastically their battery consumption by emitting at full power</a:t>
            </a:r>
            <a:r>
              <a:rPr lang="en-GB" altLang="zh-CN" sz="2100" dirty="0" smtClean="0"/>
              <a:t>.</a:t>
            </a:r>
          </a:p>
          <a:p>
            <a:pPr lvl="1"/>
            <a:endParaRPr lang="en-GB" altLang="zh-CN" sz="2000" dirty="0"/>
          </a:p>
          <a:p>
            <a:r>
              <a:rPr lang="en-GB" altLang="zh-CN" sz="2400" dirty="0" smtClean="0"/>
              <a:t>In </a:t>
            </a:r>
            <a:r>
              <a:rPr lang="en-GB" altLang="zh-CN" sz="2400" dirty="0"/>
              <a:t>some city, it could </a:t>
            </a:r>
            <a:r>
              <a:rPr lang="en-GB" altLang="zh-CN" sz="2400" dirty="0" smtClean="0"/>
              <a:t>represent more than </a:t>
            </a:r>
            <a:r>
              <a:rPr lang="en-GB" altLang="zh-CN" sz="2400" dirty="0"/>
              <a:t>5 </a:t>
            </a:r>
            <a:r>
              <a:rPr lang="en-GB" altLang="zh-CN" sz="2400" dirty="0" smtClean="0"/>
              <a:t>% </a:t>
            </a:r>
            <a:r>
              <a:rPr lang="en-GB" altLang="zh-CN" sz="2400" dirty="0"/>
              <a:t>of </a:t>
            </a:r>
            <a:r>
              <a:rPr lang="en-GB" altLang="zh-CN" sz="2400" dirty="0" smtClean="0"/>
              <a:t>the UEs deployed</a:t>
            </a:r>
            <a:r>
              <a:rPr lang="en-GB" altLang="zh-CN" sz="2400" dirty="0" smtClean="0"/>
              <a:t>.</a:t>
            </a:r>
          </a:p>
          <a:p>
            <a:endParaRPr lang="en-GB" altLang="zh-CN" sz="2400" dirty="0" smtClean="0"/>
          </a:p>
          <a:p>
            <a:r>
              <a:rPr lang="en-GB" altLang="zh-CN" sz="2400" dirty="0" smtClean="0"/>
              <a:t>In </a:t>
            </a:r>
            <a:r>
              <a:rPr lang="en-GB" altLang="zh-CN" sz="2400" dirty="0"/>
              <a:t>already existing deployed LPWA technologies (Non-3GPP), repeaters are successfully used to cope with this issue</a:t>
            </a:r>
            <a:r>
              <a:rPr lang="en-GB" altLang="zh-CN" sz="2400" dirty="0" smtClean="0"/>
              <a:t>.</a:t>
            </a:r>
          </a:p>
          <a:p>
            <a:endParaRPr lang="en-GB" altLang="zh-CN" sz="2400" dirty="0" smtClean="0"/>
          </a:p>
          <a:p>
            <a:r>
              <a:rPr lang="en-GB" altLang="zh-CN" sz="2400" dirty="0" smtClean="0"/>
              <a:t>It is therefore paramount for 3GPP to address this issue </a:t>
            </a:r>
            <a:r>
              <a:rPr lang="en-GB" sz="2400" dirty="0" smtClean="0"/>
              <a:t>to </a:t>
            </a:r>
            <a:r>
              <a:rPr lang="en-GB" sz="2400" dirty="0"/>
              <a:t>reinforce </a:t>
            </a:r>
            <a:r>
              <a:rPr lang="en-GB" sz="2400" dirty="0" smtClean="0"/>
              <a:t>both NB-</a:t>
            </a:r>
            <a:r>
              <a:rPr lang="en-GB" sz="2400" dirty="0" err="1" smtClean="0"/>
              <a:t>IoT</a:t>
            </a:r>
            <a:r>
              <a:rPr lang="en-GB" sz="2400" dirty="0" smtClean="0"/>
              <a:t> and </a:t>
            </a:r>
            <a:r>
              <a:rPr lang="en-GB" sz="2400" dirty="0" err="1" smtClean="0"/>
              <a:t>eMTC</a:t>
            </a:r>
            <a:r>
              <a:rPr lang="en-GB" sz="2400" dirty="0" smtClean="0"/>
              <a:t> positions </a:t>
            </a:r>
            <a:r>
              <a:rPr lang="en-GB" sz="2400" dirty="0"/>
              <a:t>among LPWA protocols</a:t>
            </a:r>
            <a:r>
              <a:rPr lang="en-GB" altLang="zh-CN" sz="2400" dirty="0" smtClean="0"/>
              <a:t>.</a:t>
            </a:r>
          </a:p>
          <a:p>
            <a:endParaRPr lang="en-GB" altLang="zh-CN" sz="2400" dirty="0" smtClean="0"/>
          </a:p>
          <a:p>
            <a:r>
              <a:rPr lang="en-GB" altLang="zh-CN" sz="2400" dirty="0" smtClean="0"/>
              <a:t>A solution is to define </a:t>
            </a:r>
            <a:r>
              <a:rPr lang="en-GB" altLang="zh-CN" sz="2400" dirty="0"/>
              <a:t>UE-to-Network </a:t>
            </a:r>
            <a:r>
              <a:rPr lang="en-GB" altLang="zh-CN" sz="2400" dirty="0" smtClean="0"/>
              <a:t>Relay </a:t>
            </a:r>
            <a:r>
              <a:rPr lang="en-GB" altLang="zh-CN" sz="2400" dirty="0"/>
              <a:t>for </a:t>
            </a:r>
            <a:r>
              <a:rPr lang="en-GB" altLang="zh-CN" sz="2400" dirty="0" err="1"/>
              <a:t>IoT</a:t>
            </a:r>
            <a:r>
              <a:rPr lang="en-GB" altLang="zh-CN" sz="2400" dirty="0"/>
              <a:t> </a:t>
            </a:r>
            <a:r>
              <a:rPr lang="en-GB" altLang="zh-CN" sz="2400" dirty="0" smtClean="0"/>
              <a:t>Devices as part of R16 to be </a:t>
            </a:r>
            <a:r>
              <a:rPr lang="en-GB" altLang="zh-CN" sz="2400" b="1" dirty="0" smtClean="0"/>
              <a:t>competitive</a:t>
            </a:r>
            <a:r>
              <a:rPr lang="en-GB" altLang="zh-CN" sz="2400" dirty="0" smtClean="0"/>
              <a:t> with other non 3GPP technologies.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328671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 smtClean="0"/>
              <a:t>Justification/Key benefits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GB" sz="2200" dirty="0" smtClean="0"/>
              <a:t>Business perspective:</a:t>
            </a:r>
          </a:p>
          <a:p>
            <a:pPr lvl="1"/>
            <a:r>
              <a:rPr lang="en-GB" sz="1900" dirty="0" smtClean="0"/>
              <a:t>Connectivity provided for black spots</a:t>
            </a:r>
          </a:p>
          <a:p>
            <a:pPr lvl="1"/>
            <a:r>
              <a:rPr lang="en-GB" sz="1900" dirty="0" smtClean="0"/>
              <a:t>Better </a:t>
            </a:r>
            <a:r>
              <a:rPr lang="en-GB" sz="1900" dirty="0"/>
              <a:t>power consumptions profiles for </a:t>
            </a:r>
            <a:r>
              <a:rPr lang="en-GB" sz="1900" dirty="0" smtClean="0"/>
              <a:t>UEs </a:t>
            </a:r>
            <a:r>
              <a:rPr lang="en-GB" sz="1900" dirty="0"/>
              <a:t>on the edge of the cell </a:t>
            </a:r>
            <a:r>
              <a:rPr lang="en-GB" sz="1900" dirty="0" smtClean="0"/>
              <a:t>(</a:t>
            </a:r>
            <a:r>
              <a:rPr lang="en-GB" sz="1900" dirty="0"/>
              <a:t>increased throughput and/or power consumption reduction</a:t>
            </a:r>
            <a:r>
              <a:rPr lang="en-GB" sz="1900" dirty="0" smtClean="0"/>
              <a:t>).</a:t>
            </a:r>
          </a:p>
          <a:p>
            <a:pPr lvl="1"/>
            <a:r>
              <a:rPr lang="en-GB" sz="1900" dirty="0" smtClean="0"/>
              <a:t>Less </a:t>
            </a:r>
            <a:r>
              <a:rPr lang="en-GB" sz="1900" dirty="0"/>
              <a:t>infrastructure cost (instead of increasing coverage</a:t>
            </a:r>
            <a:r>
              <a:rPr lang="en-GB" sz="1900" dirty="0" smtClean="0"/>
              <a:t>).</a:t>
            </a:r>
          </a:p>
          <a:p>
            <a:pPr lvl="1"/>
            <a:r>
              <a:rPr lang="en-GB" sz="1900" dirty="0" smtClean="0"/>
              <a:t>Facilitate </a:t>
            </a:r>
            <a:r>
              <a:rPr lang="en-GB" sz="1900" dirty="0"/>
              <a:t>deployment (deployment done in conjunction with the customer deployment). </a:t>
            </a:r>
          </a:p>
          <a:p>
            <a:pPr lvl="1"/>
            <a:r>
              <a:rPr lang="en-GB" sz="1900" dirty="0" smtClean="0"/>
              <a:t>Capability of </a:t>
            </a:r>
            <a:r>
              <a:rPr lang="en-GB" sz="1900" dirty="0"/>
              <a:t>r</a:t>
            </a:r>
            <a:r>
              <a:rPr lang="en-GB" sz="1900" dirty="0" smtClean="0"/>
              <a:t>elaying of other </a:t>
            </a:r>
            <a:r>
              <a:rPr lang="en-GB" sz="1900" dirty="0"/>
              <a:t>customer’s </a:t>
            </a:r>
            <a:r>
              <a:rPr lang="en-GB" sz="1900" dirty="0" smtClean="0"/>
              <a:t>UEs member of the user group </a:t>
            </a:r>
            <a:r>
              <a:rPr lang="en-GB" sz="1900" dirty="0" smtClean="0"/>
              <a:t>could be envisaged (between utilities for example).</a:t>
            </a:r>
          </a:p>
          <a:p>
            <a:pPr lvl="1"/>
            <a:r>
              <a:rPr lang="en-GB" sz="1900" b="1" dirty="0" smtClean="0"/>
              <a:t>Competitiveness</a:t>
            </a:r>
            <a:r>
              <a:rPr lang="en-GB" sz="1900" dirty="0" smtClean="0"/>
              <a:t> with non 3GPP technologies</a:t>
            </a:r>
            <a:endParaRPr lang="en-GB" sz="1900" dirty="0" smtClean="0"/>
          </a:p>
          <a:p>
            <a:endParaRPr lang="en-GB" sz="2400" dirty="0" smtClean="0"/>
          </a:p>
          <a:p>
            <a:r>
              <a:rPr lang="en-GB" sz="2200" dirty="0" smtClean="0"/>
              <a:t>Technical benefits:</a:t>
            </a:r>
          </a:p>
          <a:p>
            <a:pPr lvl="1"/>
            <a:r>
              <a:rPr lang="en-GB" sz="1900" dirty="0" smtClean="0"/>
              <a:t>Data </a:t>
            </a:r>
            <a:r>
              <a:rPr lang="en-GB" sz="1900" dirty="0"/>
              <a:t>security </a:t>
            </a:r>
            <a:r>
              <a:rPr lang="en-GB" sz="1900" dirty="0" smtClean="0"/>
              <a:t>end </a:t>
            </a:r>
            <a:r>
              <a:rPr lang="en-GB" sz="1900" dirty="0"/>
              <a:t>to end between </a:t>
            </a:r>
            <a:r>
              <a:rPr lang="en-GB" sz="1900" dirty="0" smtClean="0"/>
              <a:t>remote UEs, UE relays </a:t>
            </a:r>
            <a:r>
              <a:rPr lang="en-GB" sz="1900" dirty="0"/>
              <a:t>and </a:t>
            </a:r>
            <a:r>
              <a:rPr lang="en-GB" sz="1900" dirty="0" smtClean="0"/>
              <a:t>network guaranteed</a:t>
            </a:r>
            <a:endParaRPr lang="en-GB" sz="1900" dirty="0"/>
          </a:p>
          <a:p>
            <a:pPr lvl="1"/>
            <a:r>
              <a:rPr lang="en-GB" sz="1900" dirty="0"/>
              <a:t>Discovery enhancements </a:t>
            </a:r>
            <a:r>
              <a:rPr lang="en-GB" sz="1900" dirty="0" smtClean="0"/>
              <a:t>- Functionality </a:t>
            </a:r>
            <a:r>
              <a:rPr lang="en-GB" sz="1900" dirty="0" smtClean="0"/>
              <a:t>for new UE Relay to advertise its </a:t>
            </a:r>
            <a:r>
              <a:rPr lang="en-GB" sz="1900" dirty="0" smtClean="0"/>
              <a:t>capability</a:t>
            </a:r>
          </a:p>
          <a:p>
            <a:pPr lvl="1"/>
            <a:r>
              <a:rPr lang="en-GB" sz="1900" dirty="0" smtClean="0"/>
              <a:t>Optimized </a:t>
            </a:r>
            <a:r>
              <a:rPr lang="en-GB" sz="1900" dirty="0"/>
              <a:t>for bandwidth limited remote </a:t>
            </a:r>
            <a:r>
              <a:rPr lang="en-GB" sz="1900" dirty="0" smtClean="0"/>
              <a:t>UEs (1 PRB)</a:t>
            </a:r>
            <a:endParaRPr lang="en-GB" sz="1900" dirty="0"/>
          </a:p>
          <a:p>
            <a:pPr lvl="1"/>
            <a:r>
              <a:rPr lang="en-GB" sz="1900" dirty="0" smtClean="0"/>
              <a:t>1 PRD </a:t>
            </a:r>
            <a:r>
              <a:rPr lang="en-GB" sz="1900" dirty="0" err="1" smtClean="0"/>
              <a:t>sidelink</a:t>
            </a:r>
            <a:r>
              <a:rPr lang="en-GB" sz="1900" dirty="0" smtClean="0"/>
              <a:t> approach relevant </a:t>
            </a:r>
            <a:r>
              <a:rPr lang="en-GB" sz="1900" b="1" dirty="0" smtClean="0"/>
              <a:t>for NB-</a:t>
            </a:r>
            <a:r>
              <a:rPr lang="en-GB" sz="1900" b="1" dirty="0" err="1" smtClean="0"/>
              <a:t>IoT</a:t>
            </a:r>
            <a:r>
              <a:rPr lang="en-GB" sz="1900" b="1" dirty="0" smtClean="0"/>
              <a:t> &amp; </a:t>
            </a:r>
            <a:r>
              <a:rPr lang="en-GB" sz="1900" b="1" dirty="0" err="1" smtClean="0"/>
              <a:t>eMTC</a:t>
            </a:r>
            <a:endParaRPr lang="en-GB" sz="1900" b="1" dirty="0" smtClean="0"/>
          </a:p>
          <a:p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2013288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Objectives of the new WID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GB" altLang="ko-KR" sz="2000" dirty="0" smtClean="0"/>
              <a:t>To create new WID to address this to</a:t>
            </a:r>
            <a:r>
              <a:rPr lang="fr-FR" altLang="ko-KR" sz="2000" dirty="0" smtClean="0"/>
              <a:t>pic: </a:t>
            </a:r>
            <a:r>
              <a:rPr lang="en-US" altLang="ko-KR" sz="2000" dirty="0"/>
              <a:t>RP-172450 </a:t>
            </a:r>
            <a:endParaRPr lang="en-US" altLang="ko-KR" sz="2000" dirty="0" smtClean="0"/>
          </a:p>
          <a:p>
            <a:r>
              <a:rPr lang="en-US" altLang="ko-KR" sz="2000" dirty="0" smtClean="0"/>
              <a:t>Continuity of feD2D but focused on </a:t>
            </a:r>
            <a:r>
              <a:rPr lang="en-US" altLang="ko-KR" sz="2000" dirty="0" err="1" smtClean="0"/>
              <a:t>IoT</a:t>
            </a:r>
            <a:r>
              <a:rPr lang="en-US" altLang="ko-KR" sz="2000" dirty="0" smtClean="0"/>
              <a:t> relay</a:t>
            </a:r>
          </a:p>
          <a:p>
            <a:r>
              <a:rPr lang="en-GB" sz="2000" dirty="0" smtClean="0"/>
              <a:t>WG </a:t>
            </a:r>
            <a:r>
              <a:rPr lang="en-GB" sz="2000" dirty="0" smtClean="0"/>
              <a:t>impacted: </a:t>
            </a:r>
            <a:r>
              <a:rPr lang="en-GB" sz="2000" u="sng" dirty="0" smtClean="0"/>
              <a:t>RAN 2</a:t>
            </a:r>
            <a:r>
              <a:rPr lang="en-GB" sz="2000" dirty="0" smtClean="0"/>
              <a:t>, </a:t>
            </a:r>
            <a:r>
              <a:rPr lang="en-GB" sz="2000" dirty="0"/>
              <a:t>RAN </a:t>
            </a:r>
            <a:r>
              <a:rPr lang="en-GB" sz="2000" dirty="0" smtClean="0"/>
              <a:t>1, RAN 4, </a:t>
            </a:r>
            <a:r>
              <a:rPr lang="en-GB" sz="2000" dirty="0" smtClean="0"/>
              <a:t>RAN3</a:t>
            </a:r>
          </a:p>
          <a:p>
            <a:endParaRPr lang="en-US" altLang="ko-KR" sz="2000" dirty="0"/>
          </a:p>
          <a:p>
            <a:r>
              <a:rPr lang="en-US" altLang="ko-KR" sz="2000" dirty="0" smtClean="0"/>
              <a:t>Main objectives:</a:t>
            </a:r>
          </a:p>
          <a:p>
            <a:pPr lvl="1"/>
            <a:r>
              <a:rPr lang="en-US" altLang="ko-KR" sz="1800" dirty="0"/>
              <a:t> Specify a layer 2 based UE-to-network relaying architecture following SA2 assumptions, including methods for E-UTRAN to identify, address, and reach an evolved Remote UE (i.e. </a:t>
            </a:r>
            <a:r>
              <a:rPr lang="en-US" altLang="ko-KR" sz="1800" dirty="0" err="1"/>
              <a:t>eRemote</a:t>
            </a:r>
            <a:r>
              <a:rPr lang="en-US" altLang="ko-KR" sz="1800" dirty="0"/>
              <a:t> UE) via an evolved </a:t>
            </a:r>
            <a:r>
              <a:rPr lang="en-US" altLang="ko-KR" sz="1800" dirty="0" err="1"/>
              <a:t>ProSe</a:t>
            </a:r>
            <a:r>
              <a:rPr lang="en-US" altLang="ko-KR" sz="1800" dirty="0"/>
              <a:t> UE-to-Network Relay UE (i.e. </a:t>
            </a:r>
            <a:r>
              <a:rPr lang="en-US" altLang="ko-KR" sz="1800" dirty="0" err="1"/>
              <a:t>eRelay</a:t>
            </a:r>
            <a:r>
              <a:rPr lang="en-US" altLang="ko-KR" sz="1800" dirty="0"/>
              <a:t> UE</a:t>
            </a:r>
            <a:r>
              <a:rPr lang="en-US" altLang="ko-KR" sz="1800" dirty="0" smtClean="0"/>
              <a:t>).</a:t>
            </a:r>
          </a:p>
          <a:p>
            <a:pPr lvl="1"/>
            <a:endParaRPr lang="en-US" altLang="ko-KR" sz="1800" dirty="0" smtClean="0"/>
          </a:p>
          <a:p>
            <a:pPr lvl="1"/>
            <a:r>
              <a:rPr lang="en-US" altLang="ko-KR" sz="1800" dirty="0"/>
              <a:t>Specify LTE </a:t>
            </a:r>
            <a:r>
              <a:rPr lang="en-US" altLang="ko-KR" sz="1800" dirty="0" err="1"/>
              <a:t>sidelink</a:t>
            </a:r>
            <a:r>
              <a:rPr lang="en-US" altLang="ko-KR" sz="1800" dirty="0"/>
              <a:t> enhancements with efficient </a:t>
            </a:r>
            <a:r>
              <a:rPr lang="en-US" altLang="ko-KR" sz="1800" dirty="0" err="1"/>
              <a:t>sidelink</a:t>
            </a:r>
            <a:r>
              <a:rPr lang="en-US" altLang="ko-KR" sz="1800" dirty="0"/>
              <a:t> operation and low complexity/cost &amp; low energy </a:t>
            </a:r>
            <a:r>
              <a:rPr lang="en-US" altLang="ko-KR" sz="1800" dirty="0" err="1"/>
              <a:t>eRelay</a:t>
            </a:r>
            <a:r>
              <a:rPr lang="en-US" altLang="ko-KR" sz="1800" dirty="0"/>
              <a:t>/</a:t>
            </a:r>
            <a:r>
              <a:rPr lang="en-US" altLang="ko-KR" sz="1800" dirty="0" err="1"/>
              <a:t>eRemote</a:t>
            </a:r>
            <a:r>
              <a:rPr lang="en-US" altLang="ko-KR" sz="1800" dirty="0"/>
              <a:t> functionality suitable for </a:t>
            </a:r>
            <a:r>
              <a:rPr lang="en-US" altLang="ko-KR" sz="1800" dirty="0" err="1"/>
              <a:t>eMTC</a:t>
            </a:r>
            <a:r>
              <a:rPr lang="en-US" altLang="ko-KR" sz="1800" dirty="0"/>
              <a:t> and NB-</a:t>
            </a:r>
            <a:r>
              <a:rPr lang="en-US" altLang="ko-KR" sz="1800" dirty="0" err="1"/>
              <a:t>IoT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UEs</a:t>
            </a:r>
            <a:endParaRPr lang="en-US" altLang="ko-KR" sz="1800" dirty="0"/>
          </a:p>
          <a:p>
            <a:pPr lvl="1"/>
            <a:endParaRPr lang="en-GB" altLang="ko-KR" sz="1800" dirty="0" smtClean="0"/>
          </a:p>
          <a:p>
            <a:endParaRPr lang="en-GB" altLang="ko-KR" sz="1600" dirty="0" smtClean="0"/>
          </a:p>
          <a:p>
            <a:endParaRPr lang="en-GB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28652</TotalTime>
  <Words>422</Words>
  <Application>Microsoft Macintosh PowerPoint</Application>
  <PresentationFormat>On-screen Show (4:3)</PresentationFormat>
  <Paragraphs>44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ＭＳ Ｐゴシック</vt:lpstr>
      <vt:lpstr>맑은 고딕</vt:lpstr>
      <vt:lpstr>宋体</vt:lpstr>
      <vt:lpstr>Arial</vt:lpstr>
      <vt:lpstr>Office Theme</vt:lpstr>
      <vt:lpstr>Motivation for new WID: L2 UE-to-Network Relaying for IoT Devices (New WID proposal: RP-172450) </vt:lpstr>
      <vt:lpstr>Background</vt:lpstr>
      <vt:lpstr>Justification/Key benefits</vt:lpstr>
      <vt:lpstr>Objectives of the new WID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Thierry Berisot</cp:lastModifiedBy>
  <cp:revision>350</cp:revision>
  <dcterms:created xsi:type="dcterms:W3CDTF">2016-09-09T20:37:00Z</dcterms:created>
  <dcterms:modified xsi:type="dcterms:W3CDTF">2017-12-11T22:36:43Z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