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Lst>
  <p:notesMasterIdLst>
    <p:notesMasterId r:id="rId11"/>
  </p:notesMasterIdLst>
  <p:handoutMasterIdLst>
    <p:handoutMasterId r:id="rId12"/>
  </p:handoutMasterIdLst>
  <p:sldIdLst>
    <p:sldId id="893" r:id="rId3"/>
    <p:sldId id="902" r:id="rId4"/>
    <p:sldId id="903" r:id="rId5"/>
    <p:sldId id="904" r:id="rId6"/>
    <p:sldId id="905" r:id="rId7"/>
    <p:sldId id="906" r:id="rId8"/>
    <p:sldId id="907" r:id="rId9"/>
    <p:sldId id="899" r:id="rId10"/>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4191"/>
    <a:srgbClr val="0000FF"/>
    <a:srgbClr val="CC0099"/>
    <a:srgbClr val="00C9FF"/>
    <a:srgbClr val="7F10A2"/>
    <a:srgbClr val="FF9900"/>
    <a:srgbClr val="B3EBFF"/>
    <a:srgbClr val="00B0F0"/>
    <a:srgbClr val="000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81" autoAdjust="0"/>
    <p:restoredTop sz="92308" autoAdjust="0"/>
  </p:normalViewPr>
  <p:slideViewPr>
    <p:cSldViewPr snapToGrid="0">
      <p:cViewPr varScale="1">
        <p:scale>
          <a:sx n="86" d="100"/>
          <a:sy n="86" d="100"/>
        </p:scale>
        <p:origin x="77" y="32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12/11/2017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12/11/2017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dirty="0">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dirty="0"/>
          </a:p>
        </p:txBody>
      </p:sp>
    </p:spTree>
    <p:extLst>
      <p:ext uri="{BB962C8B-B14F-4D97-AF65-F5344CB8AC3E}">
        <p14:creationId xmlns:p14="http://schemas.microsoft.com/office/powerpoint/2010/main" val="2951305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p:cNvSpPr>
            <a:spLocks noGrp="1"/>
          </p:cNvSpPr>
          <p:nvPr>
            <p:ph type="title"/>
          </p:nvPr>
        </p:nvSpPr>
        <p:spPr/>
        <p:txBody>
          <a:bodyPr/>
          <a:lstStyle>
            <a:lvl1pPr>
              <a:defRPr baseline="0"/>
            </a:lvl1pPr>
          </a:lstStyle>
          <a:p>
            <a:r>
              <a:rPr lang="en-US"/>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defRPr>
            </a:lvl1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dividual feature status">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825191"/>
            <a:ext cx="8229600" cy="3570598"/>
          </a:xfrm>
        </p:spPr>
        <p:txBody>
          <a:bodyPr tIns="0" bIns="0"/>
          <a:lstStyle>
            <a:lvl1pPr marL="360000" indent="-360000">
              <a:spcAft>
                <a:spcPts val="600"/>
              </a:spcAft>
              <a:buClr>
                <a:srgbClr val="7F10A2"/>
              </a:buClr>
              <a:buFont typeface="+mj-lt"/>
              <a:buNone/>
              <a:defRPr sz="1600" b="1" baseline="0">
                <a:solidFill>
                  <a:srgbClr val="7F10A2"/>
                </a:solidFill>
              </a:defRPr>
            </a:lvl1pPr>
            <a:lvl2pPr marL="180000" indent="-180000">
              <a:spcAft>
                <a:spcPts val="600"/>
              </a:spcAft>
              <a:buClr>
                <a:srgbClr val="FF8200"/>
              </a:buClr>
              <a:buFont typeface="Wingdings" pitchFamily="2" charset="2"/>
              <a:buChar char="§"/>
              <a:defRPr sz="1400">
                <a:solidFill>
                  <a:schemeClr val="tx1"/>
                </a:solidFill>
              </a:defRPr>
            </a:lvl2pPr>
            <a:lvl3pPr marL="468000">
              <a:spcAft>
                <a:spcPts val="600"/>
              </a:spcAft>
              <a:buClr>
                <a:srgbClr val="FF8200"/>
              </a:buClr>
              <a:defRPr sz="1200">
                <a:solidFill>
                  <a:schemeClr val="tx1"/>
                </a:solidFill>
              </a:defRPr>
            </a:lvl3pPr>
            <a:lvl4pPr>
              <a:spcAft>
                <a:spcPts val="600"/>
              </a:spcAft>
              <a:buClr>
                <a:srgbClr val="FF8200"/>
              </a:buClr>
              <a:defRPr sz="1200">
                <a:solidFill>
                  <a:schemeClr val="tx1"/>
                </a:solidFill>
              </a:defRPr>
            </a:lvl4pPr>
            <a:lvl5pPr>
              <a:spcAft>
                <a:spcPts val="600"/>
              </a:spcAft>
              <a:buClr>
                <a:srgbClr val="FF8200"/>
              </a:buClr>
              <a:defRPr sz="1200">
                <a:solidFill>
                  <a:schemeClr val="tx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itle 9"/>
          <p:cNvSpPr>
            <a:spLocks noGrp="1"/>
          </p:cNvSpPr>
          <p:nvPr>
            <p:ph type="title"/>
          </p:nvPr>
        </p:nvSpPr>
        <p:spPr>
          <a:xfrm>
            <a:off x="417513" y="279399"/>
            <a:ext cx="8229600" cy="545791"/>
          </a:xfrm>
        </p:spPr>
        <p:txBody>
          <a:bodyPr/>
          <a:lstStyle>
            <a:lvl1pPr>
              <a:defRPr sz="2200" baseline="0"/>
            </a:lvl1pPr>
          </a:lstStyle>
          <a:p>
            <a:r>
              <a:rPr lang="en-GB" noProof="0"/>
              <a:t>Click to edit Master title style</a:t>
            </a:r>
          </a:p>
        </p:txBody>
      </p:sp>
    </p:spTree>
    <p:extLst>
      <p:ext uri="{BB962C8B-B14F-4D97-AF65-F5344CB8AC3E}">
        <p14:creationId xmlns:p14="http://schemas.microsoft.com/office/powerpoint/2010/main" val="763376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SN Blank 16">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5576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D0D5E-6797-4150-89CC-E0FACCF6A57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09778E7-5824-45C3-9896-C8D5104CA9E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F02F563-7974-410F-AF30-E5B6202BFCC5}"/>
              </a:ext>
            </a:extLst>
          </p:cNvPr>
          <p:cNvSpPr>
            <a:spLocks noGrp="1"/>
          </p:cNvSpPr>
          <p:nvPr>
            <p:ph type="dt" sz="half" idx="10"/>
          </p:nvPr>
        </p:nvSpPr>
        <p:spPr/>
        <p:txBody>
          <a:bodyPr/>
          <a:lstStyle/>
          <a:p>
            <a:fld id="{95A2D1CF-28C8-4E0E-8128-3C82B24777C5}" type="datetimeFigureOut">
              <a:rPr lang="en-IN" smtClean="0"/>
              <a:t>11-12-2017</a:t>
            </a:fld>
            <a:endParaRPr lang="en-IN"/>
          </a:p>
        </p:txBody>
      </p:sp>
      <p:sp>
        <p:nvSpPr>
          <p:cNvPr id="5" name="Footer Placeholder 4">
            <a:extLst>
              <a:ext uri="{FF2B5EF4-FFF2-40B4-BE49-F238E27FC236}">
                <a16:creationId xmlns:a16="http://schemas.microsoft.com/office/drawing/2014/main" id="{D07CF1B3-B343-4B22-8759-E6A7AAAC398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2C99571-0856-4A19-9186-516D9A506BCF}"/>
              </a:ext>
            </a:extLst>
          </p:cNvPr>
          <p:cNvSpPr>
            <a:spLocks noGrp="1"/>
          </p:cNvSpPr>
          <p:nvPr>
            <p:ph type="sldNum" sz="quarter" idx="12"/>
          </p:nvPr>
        </p:nvSpPr>
        <p:spPr/>
        <p:txBody>
          <a:bodyPr/>
          <a:lstStyle/>
          <a:p>
            <a:fld id="{297D8FC5-1BFC-4766-9610-04601A9FB498}" type="slidenum">
              <a:rPr lang="en-IN" smtClean="0"/>
              <a:t>‹#›</a:t>
            </a:fld>
            <a:endParaRPr lang="en-IN"/>
          </a:p>
        </p:txBody>
      </p:sp>
    </p:spTree>
    <p:extLst>
      <p:ext uri="{BB962C8B-B14F-4D97-AF65-F5344CB8AC3E}">
        <p14:creationId xmlns:p14="http://schemas.microsoft.com/office/powerpoint/2010/main" val="408522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B191E-B902-4AAC-BC86-928F9F6CA8FE}"/>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07C4334-B6BB-48D0-8E21-4078E2464B2F}"/>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EFBD90EB-7867-41E4-B5C0-FEDEFFB9F67C}"/>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885D3486-2672-4F26-AAA1-F3103921A41F}"/>
              </a:ext>
            </a:extLst>
          </p:cNvPr>
          <p:cNvSpPr>
            <a:spLocks noGrp="1"/>
          </p:cNvSpPr>
          <p:nvPr>
            <p:ph type="dt" sz="half" idx="10"/>
          </p:nvPr>
        </p:nvSpPr>
        <p:spPr/>
        <p:txBody>
          <a:bodyPr/>
          <a:lstStyle/>
          <a:p>
            <a:fld id="{95A2D1CF-28C8-4E0E-8128-3C82B24777C5}" type="datetimeFigureOut">
              <a:rPr lang="en-IN" smtClean="0"/>
              <a:t>11-12-2017</a:t>
            </a:fld>
            <a:endParaRPr lang="en-IN"/>
          </a:p>
        </p:txBody>
      </p:sp>
      <p:sp>
        <p:nvSpPr>
          <p:cNvPr id="6" name="Footer Placeholder 5">
            <a:extLst>
              <a:ext uri="{FF2B5EF4-FFF2-40B4-BE49-F238E27FC236}">
                <a16:creationId xmlns:a16="http://schemas.microsoft.com/office/drawing/2014/main" id="{E83D3CD3-AF39-4722-B41D-43C3A555A2D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CDF4FF9-B14B-4B72-925A-32E7FD5EEC99}"/>
              </a:ext>
            </a:extLst>
          </p:cNvPr>
          <p:cNvSpPr>
            <a:spLocks noGrp="1"/>
          </p:cNvSpPr>
          <p:nvPr>
            <p:ph type="sldNum" sz="quarter" idx="12"/>
          </p:nvPr>
        </p:nvSpPr>
        <p:spPr/>
        <p:txBody>
          <a:bodyPr/>
          <a:lstStyle/>
          <a:p>
            <a:fld id="{297D8FC5-1BFC-4766-9610-04601A9FB498}" type="slidenum">
              <a:rPr lang="en-IN" smtClean="0"/>
              <a:t>‹#›</a:t>
            </a:fld>
            <a:endParaRPr lang="en-IN"/>
          </a:p>
        </p:txBody>
      </p:sp>
    </p:spTree>
    <p:extLst>
      <p:ext uri="{BB962C8B-B14F-4D97-AF65-F5344CB8AC3E}">
        <p14:creationId xmlns:p14="http://schemas.microsoft.com/office/powerpoint/2010/main" val="389722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defRPr>
            </a:lvl1pPr>
          </a:lstStyle>
          <a:p>
            <a:pPr lvl="0"/>
            <a:r>
              <a:rPr lang="en-US" dirty="0"/>
              <a:t>click to edit Master text styles</a:t>
            </a:r>
          </a:p>
        </p:txBody>
      </p:sp>
      <p:sp>
        <p:nvSpPr>
          <p:cNvPr id="8" name="Text Placeholder 7"/>
          <p:cNvSpPr>
            <a:spLocks noGrp="1"/>
          </p:cNvSpPr>
          <p:nvPr>
            <p:ph type="body" sz="quarter" idx="11"/>
          </p:nvPr>
        </p:nvSpPr>
        <p:spPr>
          <a:xfrm>
            <a:off x="417600" y="2217675"/>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defRPr>
            </a:lvl1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Arial" pitchFamily="34" charset="0"/>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18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65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0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201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Arial" panose="020B0604020202020204" pitchFamily="34" charset="0"/>
                <a:cs typeface="Arial" panose="020B0604020202020204" pitchFamily="34" charset="0"/>
              </a:rPr>
              <a:t>R 104</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G 113</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216</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217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168</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187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Arial" panose="020B0604020202020204" pitchFamily="34" charset="0"/>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cs typeface="Arial" panose="020B0604020202020204" pitchFamily="34" charset="0"/>
              </a:rPr>
              <a:pPr>
                <a:defRPr/>
              </a:pPr>
              <a:t>‹#›</a:t>
            </a:fld>
            <a:endParaRPr lang="en-GB" dirty="0">
              <a:solidFill>
                <a:schemeClr val="bg2"/>
              </a:solidFill>
              <a:cs typeface="Arial" panose="020B0604020202020204" pitchFamily="34" charset="0"/>
            </a:endParaRPr>
          </a:p>
        </p:txBody>
      </p:sp>
      <p:pic>
        <p:nvPicPr>
          <p:cNvPr id="1050" name="Picture 1"/>
          <p:cNvPicPr>
            <a:picLocks/>
          </p:cNvPicPr>
          <p:nvPr/>
        </p:nvPicPr>
        <p:blipFill>
          <a:blip r:embed="rId9"/>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341438" y="4643438"/>
            <a:ext cx="6078537" cy="123111"/>
          </a:xfrm>
          <a:prstGeom prst="rect">
            <a:avLst/>
          </a:prstGeom>
          <a:noFill/>
        </p:spPr>
        <p:txBody>
          <a:bodyPr lIns="0" tIns="0" rIns="0" bIns="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GB" sz="800" dirty="0">
                <a:solidFill>
                  <a:schemeClr val="bg2"/>
                </a:solidFill>
                <a:cs typeface="Arial" charset="0"/>
              </a:rPr>
              <a:t>© Nokia 2016                    Public        </a:t>
            </a:r>
          </a:p>
        </p:txBody>
      </p:sp>
      <p:sp>
        <p:nvSpPr>
          <p:cNvPr id="30"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800" dirty="0">
              <a:solidFill>
                <a:schemeClr val="bg2"/>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23" r:id="rId4"/>
    <p:sldLayoutId id="2147483828" r:id="rId5"/>
    <p:sldLayoutId id="2147483834" r:id="rId6"/>
    <p:sldLayoutId id="2147483835" r:id="rId7"/>
  </p:sldLayoutIdLst>
  <p:hf sldNum="0" hdr="0"/>
  <p:txStyles>
    <p:title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Arial" pitchFamily="34" charset="0"/>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18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65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0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201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Arial" panose="020B0604020202020204" pitchFamily="34" charset="0"/>
                <a:cs typeface="Arial" panose="020B0604020202020204" pitchFamily="34" charset="0"/>
              </a:rPr>
              <a:t>R 104</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G 113</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216</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217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168</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187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Arial" panose="020B0604020202020204" pitchFamily="34" charset="0"/>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cs typeface="Arial" panose="020B0604020202020204" pitchFamily="34" charset="0"/>
              </a:rPr>
              <a:pPr>
                <a:defRPr/>
              </a:pPr>
              <a:t>‹#›</a:t>
            </a:fld>
            <a:endParaRPr lang="en-GB" dirty="0">
              <a:cs typeface="Arial" panose="020B0604020202020204" pitchFamily="34" charset="0"/>
            </a:endParaRPr>
          </a:p>
        </p:txBody>
      </p:sp>
      <p:sp>
        <p:nvSpPr>
          <p:cNvPr id="28" name="TextBox 27"/>
          <p:cNvSpPr txBox="1"/>
          <p:nvPr userDrawn="1"/>
        </p:nvSpPr>
        <p:spPr>
          <a:xfrm>
            <a:off x="1341438" y="4643438"/>
            <a:ext cx="6078537" cy="123111"/>
          </a:xfrm>
          <a:prstGeom prst="rect">
            <a:avLst/>
          </a:prstGeom>
          <a:noFill/>
        </p:spPr>
        <p:txBody>
          <a:bodyPr lIns="0" tIns="0" rIns="0" bIns="0">
            <a:spAutoFit/>
          </a:bodyPr>
          <a:lstStyle/>
          <a:p>
            <a:r>
              <a:rPr lang="en-GB" sz="800" dirty="0">
                <a:solidFill>
                  <a:schemeClr val="bg1"/>
                </a:solidFill>
                <a:cs typeface="Arial" charset="0"/>
              </a:rPr>
              <a:t>© Nokia 2016   </a:t>
            </a:r>
            <a:r>
              <a:rPr lang="en-US" sz="800" baseline="0" dirty="0">
                <a:solidFill>
                  <a:schemeClr val="bg1"/>
                </a:solidFill>
                <a:cs typeface="Arial" charset="0"/>
              </a:rPr>
              <a:t>                 </a:t>
            </a:r>
            <a:r>
              <a:rPr lang="en-GB" sz="800" baseline="0" dirty="0">
                <a:solidFill>
                  <a:schemeClr val="bg1"/>
                </a:solidFill>
                <a:cs typeface="Arial" charset="0"/>
              </a:rPr>
              <a:t>Public </a:t>
            </a:r>
            <a:r>
              <a:rPr lang="en-GB" sz="800" dirty="0">
                <a:solidFill>
                  <a:schemeClr val="bg1"/>
                </a:solidFill>
                <a:cs typeface="Arial" charset="0"/>
              </a:rPr>
              <a:t>   </a:t>
            </a:r>
          </a:p>
        </p:txBody>
      </p:sp>
      <p:pic>
        <p:nvPicPr>
          <p:cNvPr id="30" name="Picture 5"/>
          <p:cNvPicPr>
            <a:picLocks noChangeAspect="1"/>
          </p:cNvPicPr>
          <p:nvPr/>
        </p:nvPicPr>
        <p:blipFill>
          <a:blip r:embed="rId7"/>
          <a:srcRect/>
          <a:stretch>
            <a:fillRect/>
          </a:stretch>
        </p:blipFill>
        <p:spPr bwMode="auto">
          <a:xfrm>
            <a:off x="7958138" y="4672013"/>
            <a:ext cx="703262" cy="115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33" r:id="rId5"/>
  </p:sldLayoutIdLst>
  <p:hf sldNum="0" hdr="0"/>
  <p:txStyles>
    <p:titleStyle>
      <a:lvl1pPr algn="l" defTabSz="457200" rtl="0" eaLnBrk="0" fontAlgn="base" hangingPunct="0">
        <a:spcBef>
          <a:spcPct val="0"/>
        </a:spcBef>
        <a:spcAft>
          <a:spcPct val="0"/>
        </a:spcAft>
        <a:defRPr sz="1800" b="1" kern="1200">
          <a:solidFill>
            <a:schemeClr val="tx2"/>
          </a:solidFill>
          <a:latin typeface="Arial"/>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ran/TSG_RAN/TSGR_78/Docs/RP-172525.zip" TargetMode="External"/><Relationship Id="rId2" Type="http://schemas.openxmlformats.org/officeDocument/2006/relationships/hyperlink" Target="http://www.3gpp.org/ftp/tsg_ran/WG6_legacyRAN/TSGR6_06/Docs/R6-170499.zip"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417250" y="3074214"/>
            <a:ext cx="5671326" cy="1382375"/>
          </a:xfrm>
        </p:spPr>
        <p:txBody>
          <a:bodyPr/>
          <a:lstStyle/>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RP-172522</a:t>
            </a:r>
          </a:p>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Nokia, Nokia Shanghai Bell</a:t>
            </a:r>
          </a:p>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RAN#78</a:t>
            </a:r>
          </a:p>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Lisbon, Portugal, 18 - 21 December, 2017</a:t>
            </a:r>
            <a:endParaRPr lang="en-US" sz="2400" dirty="0">
              <a:solidFill>
                <a:srgbClr val="FF6600"/>
              </a:solidFill>
            </a:endParaRPr>
          </a:p>
        </p:txBody>
      </p:sp>
      <p:sp>
        <p:nvSpPr>
          <p:cNvPr id="7" name="Text Placeholder 5"/>
          <p:cNvSpPr txBox="1">
            <a:spLocks/>
          </p:cNvSpPr>
          <p:nvPr/>
        </p:nvSpPr>
        <p:spPr bwMode="auto">
          <a:xfrm>
            <a:off x="417250" y="736078"/>
            <a:ext cx="7945516" cy="18846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spcAft>
                <a:spcPts val="600"/>
              </a:spcAft>
              <a:defRPr/>
            </a:pPr>
            <a:r>
              <a:rPr lang="en-US" sz="4000" dirty="0">
                <a:solidFill>
                  <a:schemeClr val="bg1"/>
                </a:solidFill>
                <a:latin typeface="Calibri" panose="020F0502020204030204" pitchFamily="34" charset="0"/>
              </a:rPr>
              <a:t>Motivation for New WID on Further enhancements for Extended Coverage GSM for Cellular IoT (EC-GSM-IoT)</a:t>
            </a:r>
            <a:endParaRPr kumimoji="0" lang="en-US" sz="4000" b="0" i="0" u="none" strike="noStrike" kern="1200" cap="none" spc="0" normalizeH="0" baseline="0" noProof="0" dirty="0">
              <a:ln>
                <a:noFill/>
              </a:ln>
              <a:solidFill>
                <a:schemeClr val="bg1"/>
              </a:solidFill>
              <a:effectLst/>
              <a:uLnTx/>
              <a:uFillTx/>
              <a:latin typeface="Calibri" panose="020F0502020204030204" pitchFamily="34" charset="0"/>
            </a:endParaRPr>
          </a:p>
        </p:txBody>
      </p:sp>
    </p:spTree>
    <p:extLst>
      <p:ext uri="{BB962C8B-B14F-4D97-AF65-F5344CB8AC3E}">
        <p14:creationId xmlns:p14="http://schemas.microsoft.com/office/powerpoint/2010/main" val="62947094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68D5B-547C-4682-B569-EF1698E62F76}"/>
              </a:ext>
            </a:extLst>
          </p:cNvPr>
          <p:cNvSpPr>
            <a:spLocks noGrp="1"/>
          </p:cNvSpPr>
          <p:nvPr>
            <p:ph type="title"/>
          </p:nvPr>
        </p:nvSpPr>
        <p:spPr/>
        <p:txBody>
          <a:bodyPr/>
          <a:lstStyle/>
          <a:p>
            <a:r>
              <a:rPr lang="en-US" sz="2000" dirty="0">
                <a:latin typeface="Calibri" panose="020F0502020204030204" pitchFamily="34" charset="0"/>
              </a:rPr>
              <a:t>Background</a:t>
            </a:r>
            <a:endParaRPr lang="en-IN" sz="2000" dirty="0">
              <a:latin typeface="Calibri" panose="020F0502020204030204" pitchFamily="34" charset="0"/>
            </a:endParaRPr>
          </a:p>
        </p:txBody>
      </p:sp>
      <p:sp>
        <p:nvSpPr>
          <p:cNvPr id="3" name="Content Placeholder 2">
            <a:extLst>
              <a:ext uri="{FF2B5EF4-FFF2-40B4-BE49-F238E27FC236}">
                <a16:creationId xmlns:a16="http://schemas.microsoft.com/office/drawing/2014/main" id="{D813A6F7-D321-45A2-BA74-B08C09982631}"/>
              </a:ext>
            </a:extLst>
          </p:cNvPr>
          <p:cNvSpPr>
            <a:spLocks noGrp="1"/>
          </p:cNvSpPr>
          <p:nvPr>
            <p:ph idx="1"/>
          </p:nvPr>
        </p:nvSpPr>
        <p:spPr>
          <a:xfrm>
            <a:off x="417513" y="863191"/>
            <a:ext cx="8607954" cy="3477719"/>
          </a:xfrm>
        </p:spPr>
        <p:txBody>
          <a:bodyPr>
            <a:noAutofit/>
          </a:bodyPr>
          <a:lstStyle/>
          <a:p>
            <a:pPr marL="271463" indent="-271463">
              <a:lnSpc>
                <a:spcPct val="78000"/>
              </a:lnSpc>
            </a:pPr>
            <a:r>
              <a:rPr lang="en-GB" sz="1800" dirty="0">
                <a:latin typeface="Calibri" panose="020F0502020204030204" pitchFamily="34" charset="0"/>
              </a:rPr>
              <a:t>As per the feasibility study on ultra-low complexity Cellular IoT systems in 3GPP TR 45.820 the battery lifetime of </a:t>
            </a:r>
            <a:r>
              <a:rPr lang="en-GB" sz="1800" dirty="0" err="1">
                <a:latin typeface="Calibri" panose="020F0502020204030204" pitchFamily="34" charset="0"/>
              </a:rPr>
              <a:t>CIoT</a:t>
            </a:r>
            <a:r>
              <a:rPr lang="en-GB" sz="1800" dirty="0">
                <a:latin typeface="Calibri" panose="020F0502020204030204" pitchFamily="34" charset="0"/>
              </a:rPr>
              <a:t> devices identifies a key objective and thus optimization of the energy consumption is needed for leveraging Cellular IoT technologies. </a:t>
            </a:r>
          </a:p>
          <a:p>
            <a:pPr marL="271463" indent="-271463">
              <a:lnSpc>
                <a:spcPct val="78000"/>
              </a:lnSpc>
            </a:pPr>
            <a:r>
              <a:rPr lang="en-GB" sz="1800" dirty="0">
                <a:latin typeface="Calibri" panose="020F0502020204030204" pitchFamily="34" charset="0"/>
              </a:rPr>
              <a:t>In particular, further optimisation of idle mode tasks of </a:t>
            </a:r>
            <a:r>
              <a:rPr lang="en-GB" sz="1800" dirty="0" err="1">
                <a:latin typeface="Calibri" panose="020F0502020204030204" pitchFamily="34" charset="0"/>
              </a:rPr>
              <a:t>CIoT</a:t>
            </a:r>
            <a:r>
              <a:rPr lang="en-GB" sz="1800" dirty="0">
                <a:latin typeface="Calibri" panose="020F0502020204030204" pitchFamily="34" charset="0"/>
              </a:rPr>
              <a:t> devices such as page monitoring and system information acquisition is required.</a:t>
            </a:r>
          </a:p>
          <a:p>
            <a:pPr marL="271463" indent="-271463">
              <a:lnSpc>
                <a:spcPct val="78000"/>
              </a:lnSpc>
            </a:pPr>
            <a:r>
              <a:rPr lang="en-GB" sz="1800" dirty="0">
                <a:latin typeface="Calibri" panose="020F0502020204030204" pitchFamily="34" charset="0"/>
              </a:rPr>
              <a:t>With new </a:t>
            </a:r>
            <a:r>
              <a:rPr lang="en-GB" sz="1800" dirty="0" err="1">
                <a:latin typeface="Calibri" panose="020F0502020204030204" pitchFamily="34" charset="0"/>
              </a:rPr>
              <a:t>CIoT</a:t>
            </a:r>
            <a:r>
              <a:rPr lang="en-GB" sz="1800" dirty="0">
                <a:latin typeface="Calibri" panose="020F0502020204030204" pitchFamily="34" charset="0"/>
              </a:rPr>
              <a:t> use case requirements, in particular low latency for infrequent network commands, the energy consumption in idle mode considerably increases due to the need for more frequent page monitoring, thus requiring additional energy saving procedures for page monitoring.</a:t>
            </a:r>
          </a:p>
          <a:p>
            <a:pPr marL="271463" indent="-271463">
              <a:lnSpc>
                <a:spcPct val="78000"/>
              </a:lnSpc>
            </a:pPr>
            <a:r>
              <a:rPr lang="en-GB" sz="1800" dirty="0">
                <a:latin typeface="Calibri" panose="020F0502020204030204" pitchFamily="34" charset="0"/>
              </a:rPr>
              <a:t>Similar improvements are introduced in Rel-15 for LTE-M and NB-IoT. Thus support of procedures improving battery lifetime is also required for EC-GSM-IoT as a member of the 3GPP technologies for </a:t>
            </a:r>
            <a:r>
              <a:rPr lang="en-GB" sz="1800" dirty="0" err="1">
                <a:latin typeface="Calibri" panose="020F0502020204030204" pitchFamily="34" charset="0"/>
              </a:rPr>
              <a:t>CIoT</a:t>
            </a:r>
            <a:r>
              <a:rPr lang="en-GB" sz="1800" dirty="0">
                <a:latin typeface="Calibri" panose="020F0502020204030204" pitchFamily="34" charset="0"/>
              </a:rPr>
              <a:t>. </a:t>
            </a:r>
          </a:p>
          <a:p>
            <a:pPr marL="271463" indent="-271463">
              <a:lnSpc>
                <a:spcPct val="78000"/>
              </a:lnSpc>
            </a:pPr>
            <a:r>
              <a:rPr lang="en-GB" sz="1800" dirty="0">
                <a:latin typeface="Calibri" panose="020F0502020204030204" pitchFamily="34" charset="0"/>
              </a:rPr>
              <a:t>Enhanced Coverage Restriction was introduced on NAS level in Rel-14, but is not supported on AS level in case of EC-GSM-IoT. Liaisons have been exchanged with SA2 and CT1 on this matter to receive guidance. </a:t>
            </a:r>
          </a:p>
        </p:txBody>
      </p:sp>
    </p:spTree>
    <p:extLst>
      <p:ext uri="{BB962C8B-B14F-4D97-AF65-F5344CB8AC3E}">
        <p14:creationId xmlns:p14="http://schemas.microsoft.com/office/powerpoint/2010/main" val="419426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2C34D2-1C03-425B-BDD3-0536927B333E}"/>
              </a:ext>
            </a:extLst>
          </p:cNvPr>
          <p:cNvSpPr>
            <a:spLocks noGrp="1"/>
          </p:cNvSpPr>
          <p:nvPr>
            <p:ph sz="half" idx="1"/>
          </p:nvPr>
        </p:nvSpPr>
        <p:spPr>
          <a:xfrm>
            <a:off x="417513" y="836548"/>
            <a:ext cx="4287652" cy="3263504"/>
          </a:xfrm>
        </p:spPr>
        <p:txBody>
          <a:bodyPr>
            <a:noAutofit/>
          </a:bodyPr>
          <a:lstStyle/>
          <a:p>
            <a:pPr marL="271463" indent="-271463">
              <a:lnSpc>
                <a:spcPct val="78000"/>
              </a:lnSpc>
            </a:pPr>
            <a:r>
              <a:rPr lang="en-US" sz="1800" dirty="0">
                <a:latin typeface="Calibri" panose="020F0502020204030204" pitchFamily="34" charset="0"/>
              </a:rPr>
              <a:t>The battery lifetime estimation in 3GPP TR 45.820 assumes that the device in idle mode is using PSM and thus ignores the energy consumption due to wake-up for paging occasions (see entry “No-EDRX” in Figure 1).</a:t>
            </a:r>
          </a:p>
          <a:p>
            <a:pPr marL="271463" indent="-271463">
              <a:lnSpc>
                <a:spcPct val="78000"/>
              </a:lnSpc>
            </a:pPr>
            <a:r>
              <a:rPr lang="en-US" sz="1800" dirty="0">
                <a:latin typeface="Calibri" panose="020F0502020204030204" pitchFamily="34" charset="0"/>
              </a:rPr>
              <a:t>However, when having an </a:t>
            </a:r>
            <a:r>
              <a:rPr lang="en-US" sz="1800" dirty="0" err="1">
                <a:latin typeface="Calibri" panose="020F0502020204030204" pitchFamily="34" charset="0"/>
              </a:rPr>
              <a:t>eDRX</a:t>
            </a:r>
            <a:r>
              <a:rPr lang="en-US" sz="1800" dirty="0">
                <a:latin typeface="Calibri" panose="020F0502020204030204" pitchFamily="34" charset="0"/>
              </a:rPr>
              <a:t> configuration activated, the battery lifetime considerably reduces along the reduction of the </a:t>
            </a:r>
            <a:r>
              <a:rPr lang="en-US" sz="1800" dirty="0" err="1">
                <a:latin typeface="Calibri" panose="020F0502020204030204" pitchFamily="34" charset="0"/>
              </a:rPr>
              <a:t>eDRX</a:t>
            </a:r>
            <a:r>
              <a:rPr lang="en-US" sz="1800" dirty="0">
                <a:latin typeface="Calibri" panose="020F0502020204030204" pitchFamily="34" charset="0"/>
              </a:rPr>
              <a:t> cycle length, see Figure 1.</a:t>
            </a:r>
          </a:p>
          <a:p>
            <a:pPr marL="271463" indent="-271463">
              <a:lnSpc>
                <a:spcPct val="78000"/>
              </a:lnSpc>
            </a:pPr>
            <a:r>
              <a:rPr lang="en-US" sz="1800" dirty="0">
                <a:latin typeface="Calibri" panose="020F0502020204030204" pitchFamily="34" charset="0"/>
              </a:rPr>
              <a:t>Further optimization of idle mode tasks by enhancements of the current procedures are thus required to improve the battery lifetime, in particular for configurations with shorter </a:t>
            </a:r>
            <a:r>
              <a:rPr lang="en-US" sz="1800" dirty="0" err="1">
                <a:latin typeface="Calibri" panose="020F0502020204030204" pitchFamily="34" charset="0"/>
              </a:rPr>
              <a:t>eDRX</a:t>
            </a:r>
            <a:r>
              <a:rPr lang="en-US" sz="1800" dirty="0">
                <a:latin typeface="Calibri" panose="020F0502020204030204" pitchFamily="34" charset="0"/>
              </a:rPr>
              <a:t> cycle.</a:t>
            </a:r>
            <a:endParaRPr lang="en-IN" sz="1800" dirty="0">
              <a:latin typeface="Calibri" panose="020F0502020204030204" pitchFamily="34" charset="0"/>
            </a:endParaRPr>
          </a:p>
        </p:txBody>
      </p:sp>
      <p:sp>
        <p:nvSpPr>
          <p:cNvPr id="5" name="Content Placeholder 4">
            <a:extLst>
              <a:ext uri="{FF2B5EF4-FFF2-40B4-BE49-F238E27FC236}">
                <a16:creationId xmlns:a16="http://schemas.microsoft.com/office/drawing/2014/main" id="{471C4FA3-CBBF-416B-889F-07DAAAC4C054}"/>
              </a:ext>
            </a:extLst>
          </p:cNvPr>
          <p:cNvSpPr>
            <a:spLocks noGrp="1"/>
          </p:cNvSpPr>
          <p:nvPr>
            <p:ph sz="half" idx="2"/>
          </p:nvPr>
        </p:nvSpPr>
        <p:spPr>
          <a:xfrm>
            <a:off x="5168174" y="1172467"/>
            <a:ext cx="3718373" cy="2591666"/>
          </a:xfrm>
        </p:spPr>
        <p:txBody>
          <a:bodyPr>
            <a:normAutofit/>
          </a:bodyPr>
          <a:lstStyle/>
          <a:p>
            <a:pPr marL="0" indent="0">
              <a:buNone/>
            </a:pPr>
            <a:r>
              <a:rPr lang="en-US" sz="1200" b="1" dirty="0"/>
              <a:t>Figure 1 - Battery life time for various </a:t>
            </a:r>
            <a:r>
              <a:rPr lang="en-US" sz="1200" b="1" dirty="0" err="1"/>
              <a:t>eDRX</a:t>
            </a:r>
            <a:r>
              <a:rPr lang="en-US" sz="1200" b="1" dirty="0"/>
              <a:t> cycles</a:t>
            </a:r>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r>
              <a:rPr lang="en-US" sz="1200" b="1" dirty="0"/>
              <a:t>Traffic profile: 1 MAR (220 Bytes) / Day.</a:t>
            </a:r>
          </a:p>
          <a:p>
            <a:pPr marL="0" indent="0">
              <a:buNone/>
            </a:pPr>
            <a:endParaRPr lang="en-IN" sz="1200" b="1" dirty="0"/>
          </a:p>
        </p:txBody>
      </p:sp>
      <p:pic>
        <p:nvPicPr>
          <p:cNvPr id="7" name="Picture 6">
            <a:extLst>
              <a:ext uri="{FF2B5EF4-FFF2-40B4-BE49-F238E27FC236}">
                <a16:creationId xmlns:a16="http://schemas.microsoft.com/office/drawing/2014/main" id="{F6A8E8AE-14AA-4583-B838-9AD680E66AC5}"/>
              </a:ext>
            </a:extLst>
          </p:cNvPr>
          <p:cNvPicPr>
            <a:picLocks noChangeAspect="1"/>
          </p:cNvPicPr>
          <p:nvPr/>
        </p:nvPicPr>
        <p:blipFill>
          <a:blip r:embed="rId2"/>
          <a:stretch>
            <a:fillRect/>
          </a:stretch>
        </p:blipFill>
        <p:spPr>
          <a:xfrm>
            <a:off x="5168174" y="1429305"/>
            <a:ext cx="3736082" cy="2050742"/>
          </a:xfrm>
          <a:prstGeom prst="rect">
            <a:avLst/>
          </a:prstGeom>
        </p:spPr>
      </p:pic>
      <p:sp>
        <p:nvSpPr>
          <p:cNvPr id="8" name="Title 1">
            <a:extLst>
              <a:ext uri="{FF2B5EF4-FFF2-40B4-BE49-F238E27FC236}">
                <a16:creationId xmlns:a16="http://schemas.microsoft.com/office/drawing/2014/main" id="{2F5D4EC7-B741-4E48-8F8D-9729FE0492CB}"/>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US" sz="2000" dirty="0">
                <a:latin typeface="Calibri" panose="020F0502020204030204" pitchFamily="34" charset="0"/>
              </a:rPr>
              <a:t>Impact of </a:t>
            </a:r>
            <a:r>
              <a:rPr lang="en-US" sz="2000" dirty="0" err="1">
                <a:latin typeface="Calibri" panose="020F0502020204030204" pitchFamily="34" charset="0"/>
              </a:rPr>
              <a:t>eDRX</a:t>
            </a:r>
            <a:r>
              <a:rPr lang="en-US" sz="2000" dirty="0">
                <a:latin typeface="Calibri" panose="020F0502020204030204" pitchFamily="34" charset="0"/>
              </a:rPr>
              <a:t> cycle length on battery lifetime</a:t>
            </a:r>
            <a:endParaRPr lang="en-IN" sz="2000" dirty="0">
              <a:latin typeface="Calibri" panose="020F0502020204030204" pitchFamily="34" charset="0"/>
            </a:endParaRPr>
          </a:p>
        </p:txBody>
      </p:sp>
    </p:spTree>
    <p:extLst>
      <p:ext uri="{BB962C8B-B14F-4D97-AF65-F5344CB8AC3E}">
        <p14:creationId xmlns:p14="http://schemas.microsoft.com/office/powerpoint/2010/main" val="2027827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13A6F7-D321-45A2-BA74-B08C09982631}"/>
              </a:ext>
            </a:extLst>
          </p:cNvPr>
          <p:cNvSpPr>
            <a:spLocks noGrp="1"/>
          </p:cNvSpPr>
          <p:nvPr>
            <p:ph idx="1"/>
          </p:nvPr>
        </p:nvSpPr>
        <p:spPr>
          <a:xfrm>
            <a:off x="417512" y="818886"/>
            <a:ext cx="8624887" cy="3566848"/>
          </a:xfrm>
        </p:spPr>
        <p:txBody>
          <a:bodyPr>
            <a:normAutofit fontScale="25000" lnSpcReduction="20000"/>
          </a:bodyPr>
          <a:lstStyle/>
          <a:p>
            <a:pPr marL="271463" indent="-271463">
              <a:lnSpc>
                <a:spcPct val="97000"/>
              </a:lnSpc>
              <a:spcAft>
                <a:spcPts val="400"/>
              </a:spcAft>
            </a:pPr>
            <a:r>
              <a:rPr lang="en-US" sz="7200" dirty="0">
                <a:latin typeface="Calibri" panose="020F0502020204030204" pitchFamily="34" charset="0"/>
              </a:rPr>
              <a:t>For idle mode MS with low mobility, receiving infrequent network commands, the major component of energy consumption is System Information (SI) acquisition in the new cell prior to page monitoring.</a:t>
            </a:r>
          </a:p>
          <a:p>
            <a:pPr marL="541338" lvl="1" indent="-269875">
              <a:lnSpc>
                <a:spcPct val="97000"/>
              </a:lnSpc>
              <a:spcAft>
                <a:spcPts val="400"/>
              </a:spcAft>
            </a:pPr>
            <a:r>
              <a:rPr lang="en-US" sz="6400" dirty="0">
                <a:latin typeface="Calibri" panose="020F0502020204030204" pitchFamily="34" charset="0"/>
              </a:rPr>
              <a:t>The energy consumption for SI acquisition during cell reselection, assuming one cell-change/30 minutes, is approximately 40% of the energy consumption for a single MAR, for a traffic profile with MAR (50 Bytes)/2 hours (use case: tracking device reporting its location every 2 hours once).</a:t>
            </a:r>
          </a:p>
          <a:p>
            <a:pPr marL="541338" lvl="1" indent="-269875">
              <a:lnSpc>
                <a:spcPct val="97000"/>
              </a:lnSpc>
              <a:spcAft>
                <a:spcPts val="400"/>
              </a:spcAft>
            </a:pPr>
            <a:r>
              <a:rPr lang="en-US" sz="6400" dirty="0">
                <a:latin typeface="Calibri" panose="020F0502020204030204" pitchFamily="34" charset="0"/>
              </a:rPr>
              <a:t>With mobility rate of 2 cell changes/hour, the battery lifetime drops from 14 years to 10 years considering the energy consumption for SI acquisition after cell reselection.</a:t>
            </a:r>
          </a:p>
          <a:p>
            <a:pPr marL="541338" lvl="1" indent="-269875">
              <a:lnSpc>
                <a:spcPct val="97000"/>
              </a:lnSpc>
              <a:spcAft>
                <a:spcPts val="400"/>
              </a:spcAft>
            </a:pPr>
            <a:r>
              <a:rPr lang="en-US" sz="6400" dirty="0">
                <a:latin typeface="Calibri" panose="020F0502020204030204" pitchFamily="34" charset="0"/>
              </a:rPr>
              <a:t>If SI acquisition is optimized, the battery lifetime can be improved up to 40% for mobility scenario of 2 cell changes/hour assuming a traffic profile of  1 MAR (50 Bytes)/2 hours.</a:t>
            </a:r>
          </a:p>
          <a:p>
            <a:pPr marL="271463" lvl="1" indent="0">
              <a:lnSpc>
                <a:spcPct val="97000"/>
              </a:lnSpc>
              <a:spcAft>
                <a:spcPts val="400"/>
              </a:spcAft>
              <a:buNone/>
            </a:pPr>
            <a:r>
              <a:rPr lang="en-US" sz="6400" dirty="0">
                <a:latin typeface="Calibri" panose="020F0502020204030204" pitchFamily="34" charset="0"/>
              </a:rPr>
              <a:t>Note: Above figures are based on initial estimation of energy consumption for 4 EC SI messages on EC-BCCH assuming MS in CC2 coverage condition.</a:t>
            </a:r>
          </a:p>
          <a:p>
            <a:pPr>
              <a:lnSpc>
                <a:spcPct val="97000"/>
              </a:lnSpc>
              <a:spcAft>
                <a:spcPts val="400"/>
              </a:spcAft>
              <a:buSzPts val="1800"/>
              <a:buFont typeface="Arial" panose="020B0604020202020204" pitchFamily="34" charset="0"/>
              <a:buChar char="•"/>
            </a:pPr>
            <a:r>
              <a:rPr lang="en-US" sz="7200" dirty="0">
                <a:solidFill>
                  <a:srgbClr val="68717A"/>
                </a:solidFill>
                <a:latin typeface="Calibri" panose="020F0502020204030204" pitchFamily="34" charset="0"/>
              </a:rPr>
              <a:t>Thus following enhancements to SI acquisition for mobility scenarios will be investigated:</a:t>
            </a:r>
          </a:p>
          <a:p>
            <a:pPr marL="541338" lvl="1" indent="-274638">
              <a:lnSpc>
                <a:spcPct val="97000"/>
              </a:lnSpc>
              <a:spcAft>
                <a:spcPts val="400"/>
              </a:spcAft>
              <a:buSzPts val="1600"/>
            </a:pPr>
            <a:r>
              <a:rPr lang="en-US" sz="6400" dirty="0">
                <a:solidFill>
                  <a:srgbClr val="68717A"/>
                </a:solidFill>
                <a:latin typeface="Calibri" panose="020F0502020204030204" pitchFamily="34" charset="0"/>
              </a:rPr>
              <a:t>Maintaining common system information related to idle mode across a group of cells (e.g. cells in the same Routing Area)</a:t>
            </a:r>
          </a:p>
          <a:p>
            <a:pPr marL="541338" lvl="1" indent="-274638">
              <a:lnSpc>
                <a:spcPct val="97000"/>
              </a:lnSpc>
              <a:spcAft>
                <a:spcPts val="400"/>
              </a:spcAft>
              <a:buSzPts val="1600"/>
            </a:pPr>
            <a:r>
              <a:rPr lang="en-US" sz="6400" dirty="0">
                <a:solidFill>
                  <a:srgbClr val="68717A"/>
                </a:solidFill>
                <a:latin typeface="Calibri" panose="020F0502020204030204" pitchFamily="34" charset="0"/>
              </a:rPr>
              <a:t>Providing paging group organization related information on the common control channel in addition to SI on broadcast channel to avoid the need for SI acquisition in the new cell after synchronization to cell.</a:t>
            </a:r>
            <a:endParaRPr lang="en-US" sz="6400" dirty="0">
              <a:latin typeface="Calibri" panose="020F0502020204030204" pitchFamily="34" charset="0"/>
            </a:endParaRPr>
          </a:p>
          <a:p>
            <a:pPr marL="0" indent="0">
              <a:buNone/>
            </a:pPr>
            <a:endParaRPr lang="en-IN" dirty="0"/>
          </a:p>
        </p:txBody>
      </p:sp>
      <p:sp>
        <p:nvSpPr>
          <p:cNvPr id="4" name="Title 1">
            <a:extLst>
              <a:ext uri="{FF2B5EF4-FFF2-40B4-BE49-F238E27FC236}">
                <a16:creationId xmlns:a16="http://schemas.microsoft.com/office/drawing/2014/main" id="{99B661A0-7928-4EF2-8812-8D09F334F54F}"/>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US" sz="2000" dirty="0">
                <a:latin typeface="Calibri" panose="020F0502020204030204" pitchFamily="34" charset="0"/>
              </a:rPr>
              <a:t>Proposed Work Area: System Information Acquisition Enhancements</a:t>
            </a:r>
            <a:endParaRPr lang="en-IN" sz="2000" dirty="0">
              <a:latin typeface="Calibri" panose="020F0502020204030204" pitchFamily="34" charset="0"/>
            </a:endParaRPr>
          </a:p>
        </p:txBody>
      </p:sp>
    </p:spTree>
    <p:extLst>
      <p:ext uri="{BB962C8B-B14F-4D97-AF65-F5344CB8AC3E}">
        <p14:creationId xmlns:p14="http://schemas.microsoft.com/office/powerpoint/2010/main" val="2677937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3D19DE-8EFB-4BE5-909B-96F085BF564B}"/>
              </a:ext>
            </a:extLst>
          </p:cNvPr>
          <p:cNvSpPr>
            <a:spLocks noGrp="1"/>
          </p:cNvSpPr>
          <p:nvPr>
            <p:ph idx="1"/>
          </p:nvPr>
        </p:nvSpPr>
        <p:spPr>
          <a:xfrm>
            <a:off x="417513" y="868892"/>
            <a:ext cx="8229600" cy="3306763"/>
          </a:xfrm>
        </p:spPr>
        <p:txBody>
          <a:bodyPr>
            <a:normAutofit/>
          </a:bodyPr>
          <a:lstStyle/>
          <a:p>
            <a:pPr>
              <a:lnSpc>
                <a:spcPct val="80000"/>
              </a:lnSpc>
            </a:pPr>
            <a:r>
              <a:rPr lang="en-US" sz="1800" dirty="0">
                <a:latin typeface="Calibri" panose="020F0502020204030204" pitchFamily="34" charset="0"/>
              </a:rPr>
              <a:t>For further energy saving, a new Coverage Class specific paging indication channel to indicate the presence of a paging block in the control multi-frame will be investigated, with following characteristics:</a:t>
            </a:r>
          </a:p>
          <a:p>
            <a:pPr lvl="1">
              <a:lnSpc>
                <a:spcPct val="80000"/>
              </a:lnSpc>
            </a:pPr>
            <a:r>
              <a:rPr lang="en-US" sz="1600" dirty="0">
                <a:latin typeface="Calibri" panose="020F0502020204030204" pitchFamily="34" charset="0"/>
              </a:rPr>
              <a:t>The channel is mapped onto one or two bursts only.</a:t>
            </a:r>
          </a:p>
          <a:p>
            <a:pPr lvl="1">
              <a:lnSpc>
                <a:spcPct val="80000"/>
              </a:lnSpc>
            </a:pPr>
            <a:r>
              <a:rPr lang="en-US" sz="1600" dirty="0">
                <a:latin typeface="Calibri" panose="020F0502020204030204" pitchFamily="34" charset="0"/>
              </a:rPr>
              <a:t>The presence of a paging request is indicated by a single bit or few bits allowing for robust detection of the device in extended coverage condition.</a:t>
            </a:r>
          </a:p>
          <a:p>
            <a:pPr lvl="1">
              <a:lnSpc>
                <a:spcPct val="80000"/>
              </a:lnSpc>
            </a:pPr>
            <a:r>
              <a:rPr lang="de-DE" sz="1600" dirty="0">
                <a:latin typeface="Calibri" panose="020F0502020204030204" pitchFamily="34" charset="0"/>
              </a:rPr>
              <a:t>O</a:t>
            </a:r>
            <a:r>
              <a:rPr lang="en-US" sz="1600" dirty="0">
                <a:latin typeface="Calibri" panose="020F0502020204030204" pitchFamily="34" charset="0"/>
              </a:rPr>
              <a:t>n evaluating the content of the paging indication channel, the MS moves back to deep sleep in case of no present page or continues to read the paging block in case of present page.</a:t>
            </a:r>
          </a:p>
        </p:txBody>
      </p:sp>
      <p:sp>
        <p:nvSpPr>
          <p:cNvPr id="4" name="Title 1">
            <a:extLst>
              <a:ext uri="{FF2B5EF4-FFF2-40B4-BE49-F238E27FC236}">
                <a16:creationId xmlns:a16="http://schemas.microsoft.com/office/drawing/2014/main" id="{27CAB199-3074-4F5B-A453-FDB305C05C5D}"/>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US" sz="2000" dirty="0">
                <a:latin typeface="Calibri" panose="020F0502020204030204" pitchFamily="34" charset="0"/>
              </a:rPr>
              <a:t>Proposed Work Area: Enhancement due to Paging Indication Channel</a:t>
            </a:r>
            <a:endParaRPr lang="en-IN" sz="2000" dirty="0">
              <a:latin typeface="Calibri" panose="020F0502020204030204" pitchFamily="34" charset="0"/>
            </a:endParaRPr>
          </a:p>
        </p:txBody>
      </p:sp>
    </p:spTree>
    <p:extLst>
      <p:ext uri="{BB962C8B-B14F-4D97-AF65-F5344CB8AC3E}">
        <p14:creationId xmlns:p14="http://schemas.microsoft.com/office/powerpoint/2010/main" val="3622342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3D19DE-8EFB-4BE5-909B-96F085BF564B}"/>
              </a:ext>
            </a:extLst>
          </p:cNvPr>
          <p:cNvSpPr>
            <a:spLocks noGrp="1"/>
          </p:cNvSpPr>
          <p:nvPr>
            <p:ph idx="1"/>
          </p:nvPr>
        </p:nvSpPr>
        <p:spPr>
          <a:xfrm>
            <a:off x="417513" y="860425"/>
            <a:ext cx="8229600" cy="3306763"/>
          </a:xfrm>
        </p:spPr>
        <p:txBody>
          <a:bodyPr>
            <a:normAutofit/>
          </a:bodyPr>
          <a:lstStyle/>
          <a:p>
            <a:pPr>
              <a:lnSpc>
                <a:spcPct val="80000"/>
              </a:lnSpc>
            </a:pPr>
            <a:r>
              <a:rPr lang="en-GB" sz="1800" dirty="0">
                <a:latin typeface="Calibri" panose="020F0502020204030204" pitchFamily="34" charset="0"/>
              </a:rPr>
              <a:t>The use of increased radio resources assigned by the network to devices in extended coverage, should be subject to be controllable by the network operator or by 3</a:t>
            </a:r>
            <a:r>
              <a:rPr lang="en-GB" sz="1800" baseline="30000" dirty="0">
                <a:latin typeface="Calibri" panose="020F0502020204030204" pitchFamily="34" charset="0"/>
              </a:rPr>
              <a:t>rd</a:t>
            </a:r>
            <a:r>
              <a:rPr lang="en-GB" sz="1800" dirty="0">
                <a:latin typeface="Calibri" panose="020F0502020204030204" pitchFamily="34" charset="0"/>
              </a:rPr>
              <a:t> party service provider in alignment to the restriction of use of Enhanced Coverage procedure defined by CT1. Thus, support for network initiated reactivation of extended coverage is needed. </a:t>
            </a:r>
            <a:r>
              <a:rPr lang="en-US" sz="1800" dirty="0">
                <a:latin typeface="Calibri" panose="020F0502020204030204" pitchFamily="34" charset="0"/>
              </a:rPr>
              <a:t>Thus following enhancements will be investigated and specified:</a:t>
            </a:r>
          </a:p>
          <a:p>
            <a:pPr lvl="1"/>
            <a:r>
              <a:rPr lang="en-US" sz="1600" dirty="0">
                <a:latin typeface="Calibri" panose="020F0502020204030204" pitchFamily="34" charset="0"/>
              </a:rPr>
              <a:t>support for restricted use of Enhanced Coverage on radio / radio protocol layer aligning to NAS procedure specified by CT1 and</a:t>
            </a:r>
          </a:p>
          <a:p>
            <a:pPr lvl="1"/>
            <a:r>
              <a:rPr lang="en-US" sz="1600" dirty="0">
                <a:latin typeface="Calibri" panose="020F0502020204030204" pitchFamily="34" charset="0"/>
              </a:rPr>
              <a:t>support for </a:t>
            </a:r>
            <a:r>
              <a:rPr lang="en-GB" sz="1600" dirty="0">
                <a:latin typeface="Calibri" panose="020F0502020204030204" pitchFamily="34" charset="0"/>
              </a:rPr>
              <a:t>network initiated reactivation of extended coverage with low latency. </a:t>
            </a:r>
            <a:endParaRPr lang="en-US" sz="1600" dirty="0">
              <a:latin typeface="Calibri" panose="020F0502020204030204" pitchFamily="34" charset="0"/>
            </a:endParaRPr>
          </a:p>
        </p:txBody>
      </p:sp>
      <p:sp>
        <p:nvSpPr>
          <p:cNvPr id="4" name="Title 1">
            <a:extLst>
              <a:ext uri="{FF2B5EF4-FFF2-40B4-BE49-F238E27FC236}">
                <a16:creationId xmlns:a16="http://schemas.microsoft.com/office/drawing/2014/main" id="{E1EBC418-40A6-47AD-B690-61695E53EC30}"/>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US" sz="2000" dirty="0">
                <a:latin typeface="Calibri" panose="020F0502020204030204" pitchFamily="34" charset="0"/>
              </a:rPr>
              <a:t>Proposed Work Area: Support for Enhanced Coverage Restriction</a:t>
            </a:r>
            <a:endParaRPr lang="en-IN" sz="2000" dirty="0">
              <a:latin typeface="Calibri" panose="020F0502020204030204" pitchFamily="34" charset="0"/>
            </a:endParaRPr>
          </a:p>
        </p:txBody>
      </p:sp>
    </p:spTree>
    <p:extLst>
      <p:ext uri="{BB962C8B-B14F-4D97-AF65-F5344CB8AC3E}">
        <p14:creationId xmlns:p14="http://schemas.microsoft.com/office/powerpoint/2010/main" val="3699525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883F02-3752-427C-9CBA-EF6C11D58C4E}"/>
              </a:ext>
            </a:extLst>
          </p:cNvPr>
          <p:cNvSpPr>
            <a:spLocks noGrp="1"/>
          </p:cNvSpPr>
          <p:nvPr>
            <p:ph idx="1"/>
          </p:nvPr>
        </p:nvSpPr>
        <p:spPr>
          <a:xfrm>
            <a:off x="417512" y="829734"/>
            <a:ext cx="8513423" cy="3831043"/>
          </a:xfrm>
        </p:spPr>
        <p:txBody>
          <a:bodyPr>
            <a:normAutofit fontScale="55000" lnSpcReduction="20000"/>
          </a:bodyPr>
          <a:lstStyle/>
          <a:p>
            <a:r>
              <a:rPr lang="en-GB" sz="3300" dirty="0">
                <a:latin typeface="Calibri" panose="020F0502020204030204" pitchFamily="34" charset="0"/>
              </a:rPr>
              <a:t>Battery lifetime optimisation for idle mode MS in low mobility scenarios can be achieved by reduced time for SI acquisition after cell reselection.</a:t>
            </a:r>
            <a:endParaRPr lang="en-US" sz="3300" dirty="0">
              <a:latin typeface="Calibri" panose="020F0502020204030204" pitchFamily="34" charset="0"/>
            </a:endParaRPr>
          </a:p>
          <a:p>
            <a:pPr marL="541338" lvl="1" indent="-274638"/>
            <a:r>
              <a:rPr lang="en-GB" sz="2900" dirty="0">
                <a:latin typeface="Calibri" panose="020F0502020204030204" pitchFamily="34" charset="0"/>
              </a:rPr>
              <a:t>If SI acquisition during mobility is optimised for traffic and mobility profile of the tracking device, the battery lifetime can be improved up to 40% (see slide 4).</a:t>
            </a:r>
          </a:p>
          <a:p>
            <a:r>
              <a:rPr lang="en-GB" sz="3300" dirty="0">
                <a:latin typeface="Calibri" panose="020F0502020204030204" pitchFamily="34" charset="0"/>
              </a:rPr>
              <a:t>By introducing a paging indication channel, the MS energy consumption for paging reception can be reduced up to 24% from current energy consumption level for Rel-13</a:t>
            </a:r>
            <a:r>
              <a:rPr lang="en-US" sz="3300" dirty="0">
                <a:latin typeface="Calibri" panose="020F0502020204030204" pitchFamily="34" charset="0"/>
              </a:rPr>
              <a:t> [1]</a:t>
            </a:r>
            <a:r>
              <a:rPr lang="en-GB" sz="3300" dirty="0">
                <a:latin typeface="Calibri" panose="020F0502020204030204" pitchFamily="34" charset="0"/>
              </a:rPr>
              <a:t>.</a:t>
            </a:r>
          </a:p>
          <a:p>
            <a:r>
              <a:rPr lang="en-GB" sz="3300" dirty="0">
                <a:latin typeface="Calibri" panose="020F0502020204030204" pitchFamily="34" charset="0"/>
              </a:rPr>
              <a:t>Both enhancements can be implemented for both Rel-13 and Rel-14 EC-GSM-IoT devices as optional feature.</a:t>
            </a:r>
          </a:p>
          <a:p>
            <a:r>
              <a:rPr lang="en-GB" sz="3300" dirty="0">
                <a:latin typeface="Calibri" panose="020F0502020204030204" pitchFamily="34" charset="0"/>
              </a:rPr>
              <a:t>Efficient control of usage of increased radio resources in the network assigned to a device in extended coverage on a per subscriber basis.</a:t>
            </a:r>
          </a:p>
          <a:p>
            <a:r>
              <a:rPr lang="en-GB" sz="3300" dirty="0">
                <a:latin typeface="Calibri" panose="020F0502020204030204" pitchFamily="34" charset="0"/>
              </a:rPr>
              <a:t>The accompanying WID is submitted in [2].</a:t>
            </a:r>
          </a:p>
          <a:p>
            <a:pPr marL="0" indent="0">
              <a:buNone/>
            </a:pPr>
            <a:r>
              <a:rPr lang="en-US" sz="2900" dirty="0">
                <a:latin typeface="Calibri" panose="020F0502020204030204" pitchFamily="34" charset="0"/>
              </a:rPr>
              <a:t>[1]	</a:t>
            </a:r>
            <a:r>
              <a:rPr lang="en-US" sz="2900" u="sng" dirty="0">
                <a:latin typeface="Calibri" panose="020F0502020204030204" pitchFamily="34" charset="0"/>
                <a:hlinkClick r:id="rId2"/>
              </a:rPr>
              <a:t>R6-170499</a:t>
            </a:r>
            <a:r>
              <a:rPr lang="en-US" sz="2900" dirty="0">
                <a:latin typeface="Calibri" panose="020F0502020204030204" pitchFamily="34" charset="0"/>
              </a:rPr>
              <a:t> </a:t>
            </a:r>
            <a:r>
              <a:rPr lang="en-GB" sz="2900" dirty="0">
                <a:latin typeface="Calibri" panose="020F0502020204030204" pitchFamily="34" charset="0"/>
              </a:rPr>
              <a:t>On Further Energy Saving for EC-GSM-IoT, Nokia, Nokia Shanghai Bell, RAN6#6</a:t>
            </a:r>
          </a:p>
          <a:p>
            <a:pPr marL="444500" indent="-444500">
              <a:buNone/>
            </a:pPr>
            <a:r>
              <a:rPr lang="en-GB" sz="2900" dirty="0">
                <a:latin typeface="Calibri" panose="020F0502020204030204" pitchFamily="34" charset="0"/>
              </a:rPr>
              <a:t>[2]	</a:t>
            </a:r>
            <a:r>
              <a:rPr lang="en-US" sz="2900" u="sng" dirty="0">
                <a:latin typeface="Calibri" panose="020F0502020204030204" pitchFamily="34" charset="0"/>
                <a:hlinkClick r:id="rId3"/>
              </a:rPr>
              <a:t>RP-172525</a:t>
            </a:r>
            <a:r>
              <a:rPr lang="en-US" sz="2900" dirty="0">
                <a:latin typeface="Calibri" panose="020F0502020204030204" pitchFamily="34" charset="0"/>
              </a:rPr>
              <a:t> New WID on Further enhancements for Extended Coverage GSM for support of Cellular Internet of Things (EC-GSM-IoT), Nokia, Nokia Shanghai Bell, RAN#78</a:t>
            </a:r>
            <a:endParaRPr lang="en-IN" sz="2900" dirty="0"/>
          </a:p>
        </p:txBody>
      </p:sp>
      <p:sp>
        <p:nvSpPr>
          <p:cNvPr id="5" name="Title 1">
            <a:extLst>
              <a:ext uri="{FF2B5EF4-FFF2-40B4-BE49-F238E27FC236}">
                <a16:creationId xmlns:a16="http://schemas.microsoft.com/office/drawing/2014/main" id="{570DE25D-4B14-4D61-9294-BAFD5D407D0E}"/>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GB" sz="2000" dirty="0">
                <a:latin typeface="Calibri" panose="020F0502020204030204" pitchFamily="34" charset="0"/>
              </a:rPr>
              <a:t>Benefits</a:t>
            </a:r>
          </a:p>
        </p:txBody>
      </p:sp>
    </p:spTree>
    <p:extLst>
      <p:ext uri="{BB962C8B-B14F-4D97-AF65-F5344CB8AC3E}">
        <p14:creationId xmlns:p14="http://schemas.microsoft.com/office/powerpoint/2010/main" val="1055790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531758"/>
      </p:ext>
    </p:extLst>
  </p:cSld>
  <p:clrMapOvr>
    <a:masterClrMapping/>
  </p:clrMapOvr>
</p:sld>
</file>

<file path=ppt/theme/theme1.xml><?xml version="1.0" encoding="utf-8"?>
<a:theme xmlns:a="http://schemas.openxmlformats.org/drawingml/2006/main" name="Nokia PowerPoint Template Arial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Master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Arial v13" id="{6D46BB1C-DA73-4831-A180-0E637FA5DA40}" vid="{95AB93D0-D871-4594-8FF8-938B8BFFF307}"/>
    </a:ext>
  </a:extLst>
</a:theme>
</file>

<file path=ppt/theme/theme2.xml><?xml version="1.0" encoding="utf-8"?>
<a:theme xmlns:a="http://schemas.openxmlformats.org/drawingml/2006/main" name="Nokia Master Blue Background">
  <a:themeElements>
    <a:clrScheme name="Custom 3">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00C9FF"/>
      </a:hlink>
      <a:folHlink>
        <a:srgbClr val="68717A"/>
      </a:folHlink>
    </a:clrScheme>
    <a:fontScheme name="Nokia Master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Arial v13" id="{6D46BB1C-DA73-4831-A180-0E637FA5DA40}" vid="{E8382DAA-670D-4CB9-A7BC-A337550CB5A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980</Words>
  <Application>Microsoft Office PowerPoint</Application>
  <PresentationFormat>On-screen Show (16:9)</PresentationFormat>
  <Paragraphs>53</Paragraphs>
  <Slides>8</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Lucida Grande</vt:lpstr>
      <vt:lpstr>Wingdings</vt:lpstr>
      <vt:lpstr>ヒラギノ角ゴ Pro W3</vt:lpstr>
      <vt:lpstr>Nokia PowerPoint Template Arial v13</vt:lpstr>
      <vt:lpstr>Nokia Master Blue Background</vt:lpstr>
      <vt:lpstr>PowerPoint Presentation</vt:lpstr>
      <vt:lpstr>Background</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WID on  Further Enhanced EC-GSM-IoT</dc:title>
  <dc:creator/>
  <cp:lastModifiedBy/>
  <cp:revision>1</cp:revision>
  <dcterms:created xsi:type="dcterms:W3CDTF">2014-05-03T16:47:52Z</dcterms:created>
  <dcterms:modified xsi:type="dcterms:W3CDTF">2017-12-11T17:20:04Z</dcterms:modified>
</cp:coreProperties>
</file>