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CCECFF"/>
    <a:srgbClr val="E7FFA3"/>
    <a:srgbClr val="CCFF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26" autoAdjust="0"/>
    <p:restoredTop sz="94664" autoAdjust="0"/>
  </p:normalViewPr>
  <p:slideViewPr>
    <p:cSldViewPr>
      <p:cViewPr varScale="1">
        <p:scale>
          <a:sx n="71" d="100"/>
          <a:sy n="71" d="100"/>
        </p:scale>
        <p:origin x="-159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On the interest of more flexible resource allocation for </a:t>
            </a:r>
            <a:r>
              <a:rPr lang="en-US" b="1" dirty="0" err="1"/>
              <a:t>efeMTC</a:t>
            </a:r>
            <a:endParaRPr lang="fr-FR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3858940"/>
            <a:ext cx="7704856" cy="2162348"/>
          </a:xfrm>
        </p:spPr>
        <p:txBody>
          <a:bodyPr>
            <a:noAutofit/>
          </a:bodyPr>
          <a:lstStyle/>
          <a:p>
            <a:pPr algn="l"/>
            <a:r>
              <a:rPr lang="fi-FI" sz="2400" dirty="0" smtClean="0">
                <a:solidFill>
                  <a:schemeClr val="tx1"/>
                </a:solidFill>
              </a:rPr>
              <a:t>ORANGE, AT&amp;T, </a:t>
            </a:r>
            <a:r>
              <a:rPr lang="fi-FI" sz="2400" dirty="0" smtClean="0">
                <a:solidFill>
                  <a:schemeClr val="tx1"/>
                </a:solidFill>
              </a:rPr>
              <a:t>Verizon, Ericsson</a:t>
            </a:r>
            <a:endParaRPr lang="fi-FI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484115"/>
              </p:ext>
            </p:extLst>
          </p:nvPr>
        </p:nvGraphicFramePr>
        <p:xfrm>
          <a:off x="251520" y="260648"/>
          <a:ext cx="86409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3GPP TSG RAN#78</a:t>
                      </a:r>
                    </a:p>
                    <a:p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18-21 </a:t>
                      </a:r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December 2017</a:t>
                      </a:r>
                    </a:p>
                    <a:p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Lisbon, Portugal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>
                          <a:tab pos="4129088" algn="r"/>
                        </a:tabLst>
                      </a:pPr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	TDoc </a:t>
                      </a:r>
                      <a:r>
                        <a:rPr lang="fi-FI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RP-172503</a:t>
                      </a:r>
                      <a:endParaRPr lang="fi-FI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tabLst>
                          <a:tab pos="4129088" algn="r"/>
                        </a:tabLst>
                      </a:pPr>
                      <a:r>
                        <a:rPr lang="fi-FI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	Agenda Item </a:t>
                      </a:r>
                      <a:r>
                        <a:rPr lang="fi-FI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5.1</a:t>
                      </a:r>
                      <a:endParaRPr lang="fi-FI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sz="1100" b="0" i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	</a:t>
                      </a:r>
                      <a:endParaRPr lang="en-US" sz="1100" b="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i-FI" dirty="0"/>
              <a:t>xxxxxxxxxxxxxxxxx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4525963"/>
          </a:xfrm>
        </p:spPr>
        <p:txBody>
          <a:bodyPr anchor="t">
            <a:noAutofit/>
          </a:bodyPr>
          <a:lstStyle/>
          <a:p>
            <a:r>
              <a:rPr lang="fi-FI" sz="2000" dirty="0" smtClean="0"/>
              <a:t>It has been shown in RAN1 [1, 2] that the activation of LTE-M support on a cell using Ressource Allocation Type 1 can create the reduction of up to 6,8% of spectrum utilisation and an unneeded throughput reduction for legacy LTE user</a:t>
            </a:r>
          </a:p>
          <a:p>
            <a:pPr lvl="1"/>
            <a:r>
              <a:rPr lang="fi-FI" sz="1600" dirty="0" smtClean="0"/>
              <a:t>In Downlink, this is due to the misalignement between RBG and LTE-M Narrowband, that neutralize up to 3 PRB and, </a:t>
            </a:r>
            <a:r>
              <a:rPr lang="fi-FI" sz="1600" dirty="0"/>
              <a:t>for system bandwidth of 15 and 20 </a:t>
            </a:r>
            <a:r>
              <a:rPr lang="fi-FI" sz="1600" dirty="0" smtClean="0"/>
              <a:t>MHz, to inconsistancy between RBG and Narrowband size</a:t>
            </a:r>
            <a:endParaRPr lang="fi-FI" sz="1600" dirty="0"/>
          </a:p>
          <a:p>
            <a:pPr lvl="1"/>
            <a:r>
              <a:rPr lang="fi-FI" sz="1600" dirty="0" smtClean="0"/>
              <a:t>In Uplink, when only one UE need to be scheduled, this is due to the band fragmentation created </a:t>
            </a:r>
            <a:r>
              <a:rPr lang="fi-FI" sz="1600" smtClean="0"/>
              <a:t>by the allocation of the narrowband</a:t>
            </a:r>
            <a:endParaRPr lang="fi-FI" sz="1600" dirty="0" smtClean="0"/>
          </a:p>
          <a:p>
            <a:pPr lvl="1"/>
            <a:endParaRPr lang="fi-FI" sz="2000" dirty="0"/>
          </a:p>
          <a:p>
            <a:pPr marL="457200" lvl="1" indent="0">
              <a:buNone/>
            </a:pPr>
            <a:endParaRPr lang="fi-FI" sz="2000" dirty="0" smtClean="0"/>
          </a:p>
          <a:p>
            <a:pPr marL="457200" lvl="1" indent="0">
              <a:buNone/>
            </a:pPr>
            <a:endParaRPr lang="fi-FI" sz="2000" dirty="0"/>
          </a:p>
          <a:p>
            <a:pPr marL="457200" lvl="1" indent="0">
              <a:buNone/>
            </a:pPr>
            <a:endParaRPr lang="fi-FI" sz="2000" dirty="0" smtClean="0"/>
          </a:p>
          <a:p>
            <a:pPr marL="457200" lvl="1" indent="0">
              <a:buNone/>
            </a:pPr>
            <a:endParaRPr lang="fi-FI" sz="1400" dirty="0" smtClean="0"/>
          </a:p>
          <a:p>
            <a:r>
              <a:rPr lang="en-US" sz="2000" dirty="0" smtClean="0"/>
              <a:t>More </a:t>
            </a:r>
            <a:r>
              <a:rPr lang="en-US" sz="2000" dirty="0"/>
              <a:t>flexibility of  the downlink resource allocation mechanism </a:t>
            </a:r>
            <a:r>
              <a:rPr lang="en-US" sz="2000" dirty="0" smtClean="0"/>
              <a:t>for BL </a:t>
            </a:r>
            <a:r>
              <a:rPr lang="en-US" sz="2000" dirty="0"/>
              <a:t>UE would help to avoid or at least significantly reduce the above-mentioned degradations</a:t>
            </a:r>
            <a:endParaRPr lang="fi-FI" sz="2000" dirty="0"/>
          </a:p>
        </p:txBody>
      </p:sp>
      <p:pic>
        <p:nvPicPr>
          <p:cNvPr id="4" name="Imag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38" y="4077072"/>
            <a:ext cx="8424936" cy="1296144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39552" y="5085184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Example </a:t>
            </a:r>
            <a:r>
              <a:rPr lang="en-US" sz="1400" i="1" dirty="0" smtClean="0"/>
              <a:t>of misalignment </a:t>
            </a:r>
            <a:r>
              <a:rPr lang="en-US" sz="1400" i="1" dirty="0"/>
              <a:t>of narrowband and </a:t>
            </a:r>
            <a:r>
              <a:rPr lang="en-US" sz="1400" i="1" dirty="0" smtClean="0"/>
              <a:t>RBG, that neutralize 3 PRBs  (leading to 6,8% reduction of spectrum utilization) of a </a:t>
            </a:r>
            <a:r>
              <a:rPr lang="en-US" sz="1400" i="1" dirty="0"/>
              <a:t>10 MHz LTE system bandwidth</a:t>
            </a:r>
          </a:p>
        </p:txBody>
      </p:sp>
    </p:spTree>
    <p:extLst>
      <p:ext uri="{BB962C8B-B14F-4D97-AF65-F5344CB8AC3E}">
        <p14:creationId xmlns:p14="http://schemas.microsoft.com/office/powerpoint/2010/main" val="499044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 anchor="t">
            <a:noAutofit/>
          </a:bodyPr>
          <a:lstStyle/>
          <a:p>
            <a:endParaRPr lang="en-US" sz="2000" dirty="0" smtClean="0"/>
          </a:p>
          <a:p>
            <a:r>
              <a:rPr lang="en-US" sz="2000" dirty="0" smtClean="0"/>
              <a:t>Complexity </a:t>
            </a:r>
            <a:r>
              <a:rPr lang="en-US" sz="2000" dirty="0"/>
              <a:t>and power consumption reduction required for BL-UE have been achieved thanks to several compromises among which one is the confinement of the MPDCCH into the </a:t>
            </a:r>
            <a:r>
              <a:rPr lang="en-US" sz="2000" dirty="0" smtClean="0"/>
              <a:t>narrowband</a:t>
            </a:r>
          </a:p>
          <a:p>
            <a:endParaRPr lang="en-US" sz="2000" dirty="0" smtClean="0"/>
          </a:p>
          <a:p>
            <a:r>
              <a:rPr lang="en-US" sz="2000" dirty="0" smtClean="0"/>
              <a:t>Those performances remain key factors for IoT applications</a:t>
            </a:r>
          </a:p>
          <a:p>
            <a:pPr lvl="0"/>
            <a:endParaRPr lang="en-US" sz="2000" dirty="0" smtClean="0"/>
          </a:p>
          <a:p>
            <a:pPr lvl="0"/>
            <a:r>
              <a:rPr lang="en-US" sz="2000" dirty="0" smtClean="0"/>
              <a:t>The </a:t>
            </a:r>
            <a:r>
              <a:rPr lang="en-US" sz="2000" dirty="0"/>
              <a:t>increase of downlink / uplink resources allocation flexibility should not be made at the expense of significant increase of UE complexity or energy consumption.</a:t>
            </a:r>
          </a:p>
          <a:p>
            <a:endParaRPr lang="fi-FI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r>
              <a:rPr lang="en-US" sz="2400" b="1" dirty="0" smtClean="0"/>
              <a:t>Proposal 1:	Consider the specification of a more flexible Uplink/Downlink resource allocation mechanism for BL-UE in Rel. 15</a:t>
            </a:r>
          </a:p>
          <a:p>
            <a:pPr lvl="1"/>
            <a:r>
              <a:rPr lang="en-US" sz="2000" b="1" dirty="0" smtClean="0"/>
              <a:t>add the mechanism within the scope of the existing </a:t>
            </a:r>
            <a:r>
              <a:rPr lang="en-US" sz="2000" b="1" dirty="0" err="1" smtClean="0"/>
              <a:t>efeMTC</a:t>
            </a:r>
            <a:r>
              <a:rPr lang="en-US" sz="2000" b="1" dirty="0" smtClean="0"/>
              <a:t> Rel15 WID</a:t>
            </a:r>
            <a:endParaRPr lang="en-US" sz="1600" b="1" dirty="0" smtClean="0"/>
          </a:p>
          <a:p>
            <a:pPr marL="0" indent="0">
              <a:buNone/>
            </a:pPr>
            <a:endParaRPr lang="en-US" sz="2400" b="1" dirty="0" smtClean="0"/>
          </a:p>
          <a:p>
            <a:r>
              <a:rPr lang="en-US" sz="2400" b="1" dirty="0" smtClean="0"/>
              <a:t>Proposal 2:	Take the necessary approach so that this flexibility increase doesn't lead to significantly increased UE complexity or energy consumption.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69069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R1-1721286 – “On </a:t>
            </a:r>
            <a:r>
              <a:rPr lang="en-US" sz="2000" dirty="0"/>
              <a:t>the interest of more flexible resource allocation for </a:t>
            </a:r>
            <a:r>
              <a:rPr lang="en-US" sz="2000" dirty="0" err="1" smtClean="0"/>
              <a:t>efeMTC</a:t>
            </a:r>
            <a:r>
              <a:rPr lang="en-US" sz="2000" dirty="0" smtClean="0"/>
              <a:t>”, source: Orange &amp; ATT, 3GPP-RAN WG1 Meeting #91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R1-1712988 - “</a:t>
            </a:r>
            <a:r>
              <a:rPr lang="en-US" sz="2000" dirty="0"/>
              <a:t>Flexible PDSCH/PUSCH resource allocation for MTC”, source: Ericsson , 3GPP TSG-RAN WG1 Meeting #90</a:t>
            </a:r>
          </a:p>
        </p:txBody>
      </p:sp>
    </p:spTree>
    <p:extLst>
      <p:ext uri="{BB962C8B-B14F-4D97-AF65-F5344CB8AC3E}">
        <p14:creationId xmlns:p14="http://schemas.microsoft.com/office/powerpoint/2010/main" val="1627998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</TotalTime>
  <Words>303</Words>
  <Application>Microsoft Office PowerPoint</Application>
  <PresentationFormat>On-screen Show (4:3)</PresentationFormat>
  <Paragraphs>36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On the interest of more flexible resource allocation for efeMTC</vt:lpstr>
      <vt:lpstr>Background</vt:lpstr>
      <vt:lpstr>Background</vt:lpstr>
      <vt:lpstr>Proposals</vt:lpstr>
      <vt:lpstr>References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UDC for LTE</dc:title>
  <dc:creator>Deutsche Telekom</dc:creator>
  <cp:keywords>3GPP</cp:keywords>
  <cp:lastModifiedBy>GRAVES Benoit IMT/OLN</cp:lastModifiedBy>
  <cp:revision>108</cp:revision>
  <dcterms:created xsi:type="dcterms:W3CDTF">2017-08-07T05:47:17Z</dcterms:created>
  <dcterms:modified xsi:type="dcterms:W3CDTF">2017-12-11T19:06:57Z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