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9"/>
  </p:notesMasterIdLst>
  <p:handoutMasterIdLst>
    <p:handoutMasterId r:id="rId10"/>
  </p:handoutMasterIdLst>
  <p:sldIdLst>
    <p:sldId id="434" r:id="rId2"/>
    <p:sldId id="517" r:id="rId3"/>
    <p:sldId id="512" r:id="rId4"/>
    <p:sldId id="513" r:id="rId5"/>
    <p:sldId id="514" r:id="rId6"/>
    <p:sldId id="491" r:id="rId7"/>
    <p:sldId id="516" r:id="rId8"/>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17"/>
            <p14:sldId id="512"/>
            <p14:sldId id="513"/>
            <p14:sldId id="514"/>
            <p14:sldId id="491"/>
            <p14:sldId id="516"/>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29" autoAdjust="0"/>
    <p:restoredTop sz="82738" autoAdjust="0"/>
  </p:normalViewPr>
  <p:slideViewPr>
    <p:cSldViewPr snapToGrid="0" snapToObjects="1" showGuides="1">
      <p:cViewPr varScale="1">
        <p:scale>
          <a:sx n="75" d="100"/>
          <a:sy n="75" d="100"/>
        </p:scale>
        <p:origin x="84" y="426"/>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2017/12/11</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12/11/2017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6</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11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02728" y="452529"/>
            <a:ext cx="782340" cy="784034"/>
          </a:xfrm>
          <a:prstGeom prst="rect">
            <a:avLst/>
          </a:prstGeom>
          <a:noFill/>
          <a:ln w="9525">
            <a:noFill/>
            <a:miter lim="800000"/>
            <a:headEnd/>
            <a:tailEnd/>
          </a:ln>
        </p:spPr>
      </p:pic>
      <p:sp>
        <p:nvSpPr>
          <p:cNvPr id="12" name="标题 1"/>
          <p:cNvSpPr txBox="1">
            <a:spLocks/>
          </p:cNvSpPr>
          <p:nvPr/>
        </p:nvSpPr>
        <p:spPr>
          <a:xfrm>
            <a:off x="245463" y="1026807"/>
            <a:ext cx="4890303" cy="1187248"/>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en-US" sz="2400" dirty="0" smtClean="0">
                <a:latin typeface="Arial" pitchFamily="34" charset="0"/>
                <a:ea typeface="Arial Unicode MS" pitchFamily="34" charset="-122"/>
                <a:cs typeface="Arial" pitchFamily="34" charset="0"/>
              </a:rPr>
              <a:t>Cross-link interference management and mitigation for NR in Rel-15</a:t>
            </a:r>
            <a:endParaRPr kumimoji="0" lang="en-US" altLang="en-US" sz="24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 9.2.1</a:t>
            </a:r>
            <a:endParaRPr lang="zh-CN" altLang="en-US" sz="1400" dirty="0">
              <a:latin typeface="Arial" pitchFamily="34" charset="0"/>
              <a:cs typeface="Arial" pitchFamily="34" charset="0"/>
            </a:endParaRPr>
          </a:p>
        </p:txBody>
      </p:sp>
      <p:sp>
        <p:nvSpPr>
          <p:cNvPr id="9" name="矩形 8"/>
          <p:cNvSpPr/>
          <p:nvPr/>
        </p:nvSpPr>
        <p:spPr>
          <a:xfrm>
            <a:off x="176713" y="2571750"/>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RP-172479</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GB" altLang="zh-CN" sz="2400" b="1" kern="0" dirty="0" smtClean="0">
                <a:solidFill>
                  <a:schemeClr val="accent2">
                    <a:lumMod val="75000"/>
                  </a:schemeClr>
                </a:solidFill>
                <a:latin typeface="Arial" pitchFamily="34" charset="0"/>
                <a:ea typeface="宋体" pitchFamily="2" charset="-122"/>
                <a:cs typeface="Arial" pitchFamily="34" charset="0"/>
              </a:rPr>
              <a:t>Status on </a:t>
            </a:r>
            <a:r>
              <a:rPr lang="en-GB" altLang="zh-CN" sz="2400" b="1" kern="0" dirty="0" err="1" smtClean="0">
                <a:solidFill>
                  <a:schemeClr val="accent2">
                    <a:lumMod val="75000"/>
                  </a:schemeClr>
                </a:solidFill>
                <a:latin typeface="Arial" pitchFamily="34" charset="0"/>
                <a:ea typeface="宋体" pitchFamily="2" charset="-122"/>
                <a:cs typeface="Arial" pitchFamily="34" charset="0"/>
              </a:rPr>
              <a:t>duplexing</a:t>
            </a:r>
            <a:r>
              <a:rPr lang="en-GB" altLang="zh-CN" sz="2400" b="1" kern="0" dirty="0" smtClean="0">
                <a:solidFill>
                  <a:schemeClr val="accent2">
                    <a:lumMod val="75000"/>
                  </a:schemeClr>
                </a:solidFill>
                <a:latin typeface="Arial" pitchFamily="34" charset="0"/>
                <a:ea typeface="宋体" pitchFamily="2" charset="-122"/>
                <a:cs typeface="Arial" pitchFamily="34" charset="0"/>
              </a:rPr>
              <a:t> flexibility and CLI mitigation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7" name="矩形 11"/>
          <p:cNvSpPr>
            <a:spLocks noChangeArrowheads="1"/>
          </p:cNvSpPr>
          <p:nvPr/>
        </p:nvSpPr>
        <p:spPr bwMode="auto">
          <a:xfrm>
            <a:off x="0" y="4331566"/>
            <a:ext cx="9144000" cy="323165"/>
          </a:xfrm>
          <a:prstGeom prst="rect">
            <a:avLst/>
          </a:prstGeom>
          <a:solidFill>
            <a:srgbClr val="C00000"/>
          </a:solidFill>
        </p:spPr>
        <p:txBody>
          <a:bodyPr wrap="square">
            <a:spAutoFit/>
          </a:bodyPr>
          <a:lstStyle/>
          <a:p>
            <a:pPr eaLnBrk="0" hangingPunct="0">
              <a:lnSpc>
                <a:spcPct val="125000"/>
              </a:lnSpc>
              <a:buNone/>
            </a:pPr>
            <a:r>
              <a:rPr lang="en-US" altLang="zh-CN" sz="1200" dirty="0" smtClean="0">
                <a:solidFill>
                  <a:schemeClr val="bg1"/>
                </a:solidFill>
                <a:latin typeface="FrutigerNext LT Regular"/>
                <a:ea typeface="黑体" pitchFamily="49" charset="-122"/>
                <a:cs typeface="+mj-cs"/>
                <a:sym typeface="宋体" pitchFamily="2" charset="-122"/>
              </a:rPr>
              <a:t>“Dynamic” DL/UL operation is an essential integral of NR design. CLI design progressed well but de-prioritized in RAN#77. </a:t>
            </a:r>
            <a:endParaRPr lang="en-US" altLang="zh-CN" sz="1200" dirty="0">
              <a:solidFill>
                <a:schemeClr val="bg1"/>
              </a:solidFill>
              <a:latin typeface="FrutigerNext LT Regular"/>
              <a:ea typeface="黑体" pitchFamily="49" charset="-122"/>
              <a:cs typeface="+mj-cs"/>
              <a:sym typeface="宋体" pitchFamily="2" charset="-122"/>
            </a:endParaRPr>
          </a:p>
        </p:txBody>
      </p:sp>
      <p:sp>
        <p:nvSpPr>
          <p:cNvPr id="8" name="内容占位符 2"/>
          <p:cNvSpPr txBox="1">
            <a:spLocks/>
          </p:cNvSpPr>
          <p:nvPr/>
        </p:nvSpPr>
        <p:spPr>
          <a:xfrm>
            <a:off x="69001" y="626921"/>
            <a:ext cx="8905665" cy="3288065"/>
          </a:xfrm>
          <a:prstGeom prst="rect">
            <a:avLst/>
          </a:prstGeom>
        </p:spPr>
        <p:txBody>
          <a:bodyPr/>
          <a:lst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a:lstStyle>
          <a:p>
            <a:r>
              <a:rPr lang="en-US" altLang="zh-CN" sz="1400" b="0" kern="0" dirty="0" smtClean="0">
                <a:latin typeface="Calibri" panose="020F0502020204030204" pitchFamily="34" charset="0"/>
                <a:cs typeface="Calibri" panose="020F0502020204030204" pitchFamily="34" charset="0"/>
              </a:rPr>
              <a:t>The completed NR frame structure design cohesively supports </a:t>
            </a:r>
            <a:r>
              <a:rPr lang="en-US" altLang="zh-CN" sz="1400" b="0" kern="0" dirty="0" err="1" smtClean="0">
                <a:latin typeface="Calibri" panose="020F0502020204030204" pitchFamily="34" charset="0"/>
                <a:cs typeface="Calibri" panose="020F0502020204030204" pitchFamily="34" charset="0"/>
              </a:rPr>
              <a:t>duplexing</a:t>
            </a:r>
            <a:r>
              <a:rPr lang="en-US" altLang="zh-CN" sz="1400" b="0" kern="0" dirty="0" smtClean="0">
                <a:latin typeface="Calibri" panose="020F0502020204030204" pitchFamily="34" charset="0"/>
                <a:cs typeface="Calibri" panose="020F0502020204030204" pitchFamily="34" charset="0"/>
              </a:rPr>
              <a:t> flexibility</a:t>
            </a:r>
          </a:p>
          <a:p>
            <a:pPr lvl="1"/>
            <a:r>
              <a:rPr lang="en-US" altLang="zh-CN" sz="1400" kern="0" dirty="0" smtClean="0">
                <a:latin typeface="Calibri" panose="020F0502020204030204" pitchFamily="34" charset="0"/>
                <a:cs typeface="Calibri" panose="020F0502020204030204" pitchFamily="34" charset="0"/>
              </a:rPr>
              <a:t>FDD operation on a paired spectrum</a:t>
            </a:r>
          </a:p>
          <a:p>
            <a:pPr lvl="1"/>
            <a:r>
              <a:rPr lang="en-US" altLang="zh-CN" sz="1400" kern="0" dirty="0" smtClean="0">
                <a:latin typeface="Calibri" panose="020F0502020204030204" pitchFamily="34" charset="0"/>
                <a:cs typeface="Calibri" panose="020F0502020204030204" pitchFamily="34" charset="0"/>
              </a:rPr>
              <a:t>Different transmission directions in either part of a paired spectrum</a:t>
            </a:r>
          </a:p>
          <a:p>
            <a:pPr lvl="1"/>
            <a:r>
              <a:rPr lang="en-GB" altLang="zh-CN" sz="1400" kern="0" dirty="0" smtClean="0">
                <a:latin typeface="Calibri" panose="020F0502020204030204" pitchFamily="34" charset="0"/>
                <a:cs typeface="Calibri" panose="020F0502020204030204" pitchFamily="34" charset="0"/>
              </a:rPr>
              <a:t>Semi-static TDD operation on an unpaired spectrum</a:t>
            </a:r>
          </a:p>
          <a:p>
            <a:pPr lvl="1"/>
            <a:r>
              <a:rPr lang="en-GB" altLang="zh-CN" sz="1400" kern="0" dirty="0" smtClean="0">
                <a:latin typeface="Calibri" panose="020F0502020204030204" pitchFamily="34" charset="0"/>
                <a:cs typeface="Calibri" panose="020F0502020204030204" pitchFamily="34" charset="0"/>
              </a:rPr>
              <a:t>Dynamic TDD operation on an unpaired spectrum</a:t>
            </a:r>
          </a:p>
          <a:p>
            <a:endParaRPr lang="en-GB" altLang="zh-CN" sz="1400" b="0" kern="0" dirty="0" smtClean="0">
              <a:latin typeface="Calibri" panose="020F0502020204030204" pitchFamily="34" charset="0"/>
              <a:cs typeface="Calibri" panose="020F0502020204030204" pitchFamily="34" charset="0"/>
            </a:endParaRPr>
          </a:p>
          <a:p>
            <a:r>
              <a:rPr lang="en-GB" altLang="zh-CN" sz="1400" b="0" kern="0" dirty="0" smtClean="0">
                <a:latin typeface="Calibri" panose="020F0502020204030204" pitchFamily="34" charset="0"/>
                <a:cs typeface="Calibri" panose="020F0502020204030204" pitchFamily="34" charset="0"/>
              </a:rPr>
              <a:t>Significant L1 design efforts spent to support dynamic TDD operation, e.g. L1 dynamic slot format indicator, UE behaviour for handling RRC and L1 indicated DL/UL resource assignments, etc. </a:t>
            </a:r>
          </a:p>
          <a:p>
            <a:endParaRPr lang="en-GB" altLang="zh-CN" sz="1400" b="0" kern="0" dirty="0" smtClean="0">
              <a:latin typeface="Calibri" panose="020F0502020204030204" pitchFamily="34" charset="0"/>
              <a:cs typeface="Calibri" panose="020F0502020204030204" pitchFamily="34" charset="0"/>
            </a:endParaRPr>
          </a:p>
          <a:p>
            <a:r>
              <a:rPr lang="en-GB" altLang="zh-CN" sz="1400" b="0" kern="0" dirty="0" smtClean="0">
                <a:latin typeface="Calibri" panose="020F0502020204030204" pitchFamily="34" charset="0"/>
                <a:cs typeface="Calibri" panose="020F0502020204030204" pitchFamily="34" charset="0"/>
              </a:rPr>
              <a:t>Cross link interference mitigation progressed well before RAN#77, e.g. details of UE-to-UE interference mitigation</a:t>
            </a:r>
          </a:p>
          <a:p>
            <a:pPr lvl="1"/>
            <a:r>
              <a:rPr lang="en-GB" altLang="zh-CN" sz="1400" kern="0" dirty="0" smtClean="0">
                <a:latin typeface="Calibri" panose="020F0502020204030204" pitchFamily="34" charset="0"/>
                <a:cs typeface="Calibri" panose="020F0502020204030204" pitchFamily="34" charset="0"/>
              </a:rPr>
              <a:t>Cross-link interference mitigation was de-prioritized in RAN#77</a:t>
            </a:r>
            <a:endParaRPr lang="en-US" altLang="zh-CN" sz="1400" kern="0"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835947"/>
      </p:ext>
    </p:extLst>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a:solidFill>
                  <a:schemeClr val="accent2">
                    <a:lumMod val="75000"/>
                  </a:schemeClr>
                </a:solidFill>
                <a:latin typeface="Arial" pitchFamily="34" charset="0"/>
                <a:ea typeface="宋体" pitchFamily="2" charset="-122"/>
                <a:cs typeface="Arial" pitchFamily="34" charset="0"/>
              </a:rPr>
              <a:t>Necessity of CLI management in </a:t>
            </a:r>
            <a:r>
              <a:rPr lang="en-US" altLang="zh-CN" sz="2400" b="1" kern="0" dirty="0" smtClean="0">
                <a:solidFill>
                  <a:schemeClr val="accent2">
                    <a:lumMod val="75000"/>
                  </a:schemeClr>
                </a:solidFill>
                <a:latin typeface="Arial" pitchFamily="34" charset="0"/>
                <a:ea typeface="宋体" pitchFamily="2" charset="-122"/>
                <a:cs typeface="Arial" pitchFamily="34" charset="0"/>
              </a:rPr>
              <a:t>Rel-15</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pic>
        <p:nvPicPr>
          <p:cNvPr id="18" name="图片 17"/>
          <p:cNvPicPr>
            <a:picLocks noChangeAspect="1"/>
          </p:cNvPicPr>
          <p:nvPr/>
        </p:nvPicPr>
        <p:blipFill>
          <a:blip r:embed="rId2" cstate="print"/>
          <a:stretch>
            <a:fillRect/>
          </a:stretch>
        </p:blipFill>
        <p:spPr>
          <a:xfrm>
            <a:off x="104903" y="877634"/>
            <a:ext cx="4771898" cy="651263"/>
          </a:xfrm>
          <a:prstGeom prst="rect">
            <a:avLst/>
          </a:prstGeom>
        </p:spPr>
      </p:pic>
      <p:pic>
        <p:nvPicPr>
          <p:cNvPr id="19" name="图片 18"/>
          <p:cNvPicPr>
            <a:picLocks noChangeAspect="1"/>
          </p:cNvPicPr>
          <p:nvPr/>
        </p:nvPicPr>
        <p:blipFill>
          <a:blip r:embed="rId3" cstate="print"/>
          <a:stretch>
            <a:fillRect/>
          </a:stretch>
        </p:blipFill>
        <p:spPr>
          <a:xfrm>
            <a:off x="104903" y="2554570"/>
            <a:ext cx="4619498" cy="635570"/>
          </a:xfrm>
          <a:prstGeom prst="rect">
            <a:avLst/>
          </a:prstGeom>
        </p:spPr>
      </p:pic>
      <p:sp>
        <p:nvSpPr>
          <p:cNvPr id="20" name="TextBox 60"/>
          <p:cNvSpPr txBox="1"/>
          <p:nvPr/>
        </p:nvSpPr>
        <p:spPr>
          <a:xfrm>
            <a:off x="104903" y="1563191"/>
            <a:ext cx="4979772" cy="683528"/>
          </a:xfrm>
          <a:prstGeom prst="rect">
            <a:avLst/>
          </a:prstGeom>
          <a:noFill/>
        </p:spPr>
        <p:txBody>
          <a:bodyPr wrap="square" rtlCol="0">
            <a:noAutofit/>
          </a:bodyPr>
          <a:lstStyle/>
          <a:p>
            <a:pPr marL="177800" indent="-177800">
              <a:spcBef>
                <a:spcPts val="0"/>
              </a:spcBef>
              <a:buClr>
                <a:srgbClr val="FFFFFF">
                  <a:lumMod val="50000"/>
                </a:srgbClr>
              </a:buClr>
              <a:buSzPct val="80000"/>
              <a:buFont typeface="Wingdings" pitchFamily="2" charset="2"/>
              <a:buChar char="n"/>
            </a:pPr>
            <a:r>
              <a:rPr lang="en-US" altLang="zh-CN" sz="1400" dirty="0" smtClean="0">
                <a:solidFill>
                  <a:srgbClr val="000000"/>
                </a:solidFill>
                <a:ea typeface="微软雅黑" pitchFamily="34" charset="-122"/>
                <a:cs typeface="Calibri" panose="020F0502020204030204" pitchFamily="34" charset="0"/>
              </a:rPr>
              <a:t>If UE-UE CLI management is not supported in Rel-15, Rel-15 and Rel-16 UEs still have UE-UE interference, which degrades both Rel-15 and Rel-16 UEs’ performance</a:t>
            </a:r>
            <a:endParaRPr lang="en-US" altLang="zh-CN" sz="1400" dirty="0">
              <a:solidFill>
                <a:srgbClr val="000000"/>
              </a:solidFill>
              <a:ea typeface="微软雅黑" pitchFamily="34" charset="-122"/>
              <a:cs typeface="Calibri" panose="020F0502020204030204" pitchFamily="34" charset="0"/>
            </a:endParaRPr>
          </a:p>
        </p:txBody>
      </p:sp>
      <p:sp>
        <p:nvSpPr>
          <p:cNvPr id="21" name="TextBox 60"/>
          <p:cNvSpPr txBox="1"/>
          <p:nvPr/>
        </p:nvSpPr>
        <p:spPr>
          <a:xfrm>
            <a:off x="104903" y="3231093"/>
            <a:ext cx="4979772" cy="899901"/>
          </a:xfrm>
          <a:prstGeom prst="rect">
            <a:avLst/>
          </a:prstGeom>
          <a:noFill/>
        </p:spPr>
        <p:txBody>
          <a:bodyPr wrap="square" rtlCol="0">
            <a:noAutofit/>
          </a:bodyPr>
          <a:lstStyle/>
          <a:p>
            <a:pPr marL="177800" indent="-177800">
              <a:spcBef>
                <a:spcPts val="0"/>
              </a:spcBef>
              <a:buClr>
                <a:srgbClr val="FFFFFF">
                  <a:lumMod val="50000"/>
                </a:srgbClr>
              </a:buClr>
              <a:buSzPct val="80000"/>
              <a:buFont typeface="Wingdings" pitchFamily="2" charset="2"/>
              <a:buChar char="n"/>
            </a:pPr>
            <a:r>
              <a:rPr lang="en-US" altLang="zh-CN" sz="1400" dirty="0" smtClean="0">
                <a:solidFill>
                  <a:srgbClr val="000000"/>
                </a:solidFill>
                <a:ea typeface="微软雅黑" pitchFamily="34" charset="-122"/>
                <a:cs typeface="Calibri" panose="020F0502020204030204" pitchFamily="34" charset="0"/>
              </a:rPr>
              <a:t>If UE-UE CLI management is supported in Rel-15, UE-UE interference can be controlled from the very beginning, which ensures the forward compatibility</a:t>
            </a:r>
          </a:p>
          <a:p>
            <a:pPr marL="635000" lvl="1" indent="-177800">
              <a:spcBef>
                <a:spcPts val="0"/>
              </a:spcBef>
              <a:buClr>
                <a:srgbClr val="FFFFFF">
                  <a:lumMod val="50000"/>
                </a:srgbClr>
              </a:buClr>
              <a:buSzPct val="80000"/>
              <a:buFont typeface="Wingdings" pitchFamily="2" charset="2"/>
              <a:buChar char="n"/>
            </a:pPr>
            <a:r>
              <a:rPr lang="en-US" altLang="zh-CN" sz="1400" dirty="0" smtClean="0">
                <a:solidFill>
                  <a:srgbClr val="000000"/>
                </a:solidFill>
                <a:ea typeface="微软雅黑" pitchFamily="34" charset="-122"/>
                <a:cs typeface="Calibri" panose="020F0502020204030204" pitchFamily="34" charset="0"/>
              </a:rPr>
              <a:t>Lessons learned from LTE </a:t>
            </a:r>
            <a:r>
              <a:rPr lang="en-US" altLang="zh-CN" sz="1400" dirty="0" err="1" smtClean="0">
                <a:solidFill>
                  <a:srgbClr val="000000"/>
                </a:solidFill>
                <a:ea typeface="微软雅黑" pitchFamily="34" charset="-122"/>
                <a:cs typeface="Calibri" panose="020F0502020204030204" pitchFamily="34" charset="0"/>
              </a:rPr>
              <a:t>eIMTA</a:t>
            </a:r>
            <a:endParaRPr lang="en-US" altLang="zh-CN" sz="1400" dirty="0">
              <a:solidFill>
                <a:srgbClr val="000000"/>
              </a:solidFill>
              <a:ea typeface="微软雅黑" pitchFamily="34" charset="-122"/>
              <a:cs typeface="Calibri" panose="020F0502020204030204" pitchFamily="34" charset="0"/>
            </a:endParaRPr>
          </a:p>
        </p:txBody>
      </p:sp>
      <p:sp>
        <p:nvSpPr>
          <p:cNvPr id="22" name="矩形 11"/>
          <p:cNvSpPr>
            <a:spLocks noChangeArrowheads="1"/>
          </p:cNvSpPr>
          <p:nvPr/>
        </p:nvSpPr>
        <p:spPr bwMode="auto">
          <a:xfrm>
            <a:off x="0" y="4473872"/>
            <a:ext cx="9120906" cy="361637"/>
          </a:xfrm>
          <a:prstGeom prst="rect">
            <a:avLst/>
          </a:prstGeom>
          <a:solidFill>
            <a:srgbClr val="C00000"/>
          </a:solidFill>
        </p:spPr>
        <p:txBody>
          <a:bodyPr wrap="square">
            <a:spAutoFit/>
          </a:bodyPr>
          <a:lstStyle/>
          <a:p>
            <a:pPr eaLnBrk="0" hangingPunct="0">
              <a:lnSpc>
                <a:spcPct val="125000"/>
              </a:lnSpc>
              <a:buClr>
                <a:srgbClr val="CC9900"/>
              </a:buClr>
              <a:buFont typeface="Wingdings" pitchFamily="2" charset="2"/>
              <a:buNone/>
            </a:pPr>
            <a:r>
              <a:rPr lang="en-US" altLang="zh-CN" sz="1400" b="1" dirty="0" smtClean="0">
                <a:solidFill>
                  <a:srgbClr val="FFFFFF"/>
                </a:solidFill>
                <a:latin typeface="FrutigerNext LT Regular"/>
                <a:ea typeface="黑体" pitchFamily="49" charset="-122"/>
                <a:cs typeface="+mj-cs"/>
                <a:sym typeface="宋体" pitchFamily="2" charset="-122"/>
              </a:rPr>
              <a:t>Delaying UE-UE CLI management to Rel-16 will cause forward compatibility issues.</a:t>
            </a:r>
            <a:endParaRPr lang="en-US" altLang="zh-CN" sz="1400" b="1" dirty="0">
              <a:solidFill>
                <a:srgbClr val="FFFFFF"/>
              </a:solidFill>
              <a:latin typeface="FrutigerNext LT Regular"/>
              <a:ea typeface="黑体" pitchFamily="49" charset="-122"/>
              <a:cs typeface="+mj-cs"/>
              <a:sym typeface="宋体" pitchFamily="2" charset="-122"/>
            </a:endParaRPr>
          </a:p>
        </p:txBody>
      </p:sp>
      <p:graphicFrame>
        <p:nvGraphicFramePr>
          <p:cNvPr id="24" name="表格 23"/>
          <p:cNvGraphicFramePr>
            <a:graphicFrameLocks noGrp="1"/>
          </p:cNvGraphicFramePr>
          <p:nvPr>
            <p:extLst>
              <p:ext uri="{D42A27DB-BD31-4B8C-83A1-F6EECF244321}">
                <p14:modId xmlns:p14="http://schemas.microsoft.com/office/powerpoint/2010/main" val="3498737182"/>
              </p:ext>
            </p:extLst>
          </p:nvPr>
        </p:nvGraphicFramePr>
        <p:xfrm>
          <a:off x="5043589" y="1278725"/>
          <a:ext cx="3992576" cy="2656596"/>
        </p:xfrm>
        <a:graphic>
          <a:graphicData uri="http://schemas.openxmlformats.org/drawingml/2006/table">
            <a:tbl>
              <a:tblPr firstRow="1" firstCol="1" bandRow="1"/>
              <a:tblGrid>
                <a:gridCol w="950158"/>
                <a:gridCol w="664086"/>
                <a:gridCol w="772173"/>
                <a:gridCol w="793042"/>
                <a:gridCol w="813117"/>
              </a:tblGrid>
              <a:tr h="724519">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algn="ctr">
                        <a:spcAft>
                          <a:spcPts val="0"/>
                        </a:spcAft>
                      </a:pPr>
                      <a:r>
                        <a:rPr lang="en-GB" sz="1050" kern="100" dirty="0">
                          <a:effectLst/>
                          <a:latin typeface="Calibri" panose="020F0502020204030204" pitchFamily="34" charset="0"/>
                          <a:cs typeface="Calibri" panose="020F0502020204030204" pitchFamily="34" charset="0"/>
                        </a:rPr>
                        <a:t>Feature</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algn="ctr">
                        <a:lnSpc>
                          <a:spcPts val="900"/>
                        </a:lnSpc>
                        <a:spcAft>
                          <a:spcPts val="0"/>
                        </a:spcAft>
                      </a:pPr>
                      <a:r>
                        <a:rPr lang="en-GB" sz="1050" kern="100" dirty="0">
                          <a:effectLst/>
                          <a:latin typeface="Calibri" panose="020F0502020204030204" pitchFamily="34" charset="0"/>
                          <a:cs typeface="Calibri" panose="020F0502020204030204" pitchFamily="34" charset="0"/>
                        </a:rPr>
                        <a:t>5%-</a:t>
                      </a:r>
                      <a:r>
                        <a:rPr lang="en-GB" sz="1050" kern="100" dirty="0" smtClean="0">
                          <a:effectLst/>
                          <a:latin typeface="Calibri" panose="020F0502020204030204" pitchFamily="34" charset="0"/>
                          <a:cs typeface="Calibri" panose="020F0502020204030204" pitchFamily="34" charset="0"/>
                        </a:rPr>
                        <a:t>tile DL </a:t>
                      </a:r>
                      <a:r>
                        <a:rPr lang="en-GB" sz="1050" kern="100" dirty="0">
                          <a:effectLst/>
                          <a:latin typeface="Calibri" panose="020F0502020204030204" pitchFamily="34" charset="0"/>
                          <a:cs typeface="Calibri" panose="020F0502020204030204" pitchFamily="34" charset="0"/>
                        </a:rPr>
                        <a:t>UPT</a:t>
                      </a:r>
                      <a:endParaRPr lang="zh-CN" sz="1050" kern="100" dirty="0">
                        <a:effectLst/>
                        <a:latin typeface="Calibri" panose="020F0502020204030204" pitchFamily="34" charset="0"/>
                        <a:cs typeface="Calibri" panose="020F0502020204030204" pitchFamily="34" charset="0"/>
                      </a:endParaRPr>
                    </a:p>
                    <a:p>
                      <a:pPr algn="ctr">
                        <a:lnSpc>
                          <a:spcPts val="900"/>
                        </a:lnSpc>
                        <a:spcAft>
                          <a:spcPts val="0"/>
                        </a:spcAft>
                      </a:pPr>
                      <a:r>
                        <a:rPr lang="en-GB" sz="1050" kern="100" dirty="0">
                          <a:effectLst/>
                          <a:latin typeface="Calibri" panose="020F0502020204030204" pitchFamily="34" charset="0"/>
                          <a:cs typeface="Calibri" panose="020F0502020204030204" pitchFamily="34" charset="0"/>
                        </a:rPr>
                        <a:t>(Mbps)</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algn="ctr">
                        <a:spcAft>
                          <a:spcPts val="0"/>
                        </a:spcAft>
                      </a:pPr>
                      <a:r>
                        <a:rPr lang="en-GB" sz="1050" kern="100" dirty="0">
                          <a:effectLst/>
                          <a:latin typeface="Calibri" panose="020F0502020204030204" pitchFamily="34" charset="0"/>
                          <a:cs typeface="Calibri" panose="020F0502020204030204" pitchFamily="34" charset="0"/>
                        </a:rPr>
                        <a:t>DL Average UPT (Mbps)</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algn="ctr">
                        <a:spcAft>
                          <a:spcPts val="0"/>
                        </a:spcAft>
                      </a:pPr>
                      <a:r>
                        <a:rPr lang="en-US" sz="1050" kern="100" dirty="0">
                          <a:effectLst/>
                          <a:latin typeface="Calibri" panose="020F0502020204030204" pitchFamily="34" charset="0"/>
                          <a:cs typeface="Calibri" panose="020F0502020204030204" pitchFamily="34" charset="0"/>
                        </a:rPr>
                        <a:t>5%-</a:t>
                      </a:r>
                      <a:r>
                        <a:rPr lang="en-US" sz="1050" kern="100" dirty="0" smtClean="0">
                          <a:effectLst/>
                          <a:latin typeface="Calibri" panose="020F0502020204030204" pitchFamily="34" charset="0"/>
                          <a:cs typeface="Calibri" panose="020F0502020204030204" pitchFamily="34" charset="0"/>
                        </a:rPr>
                        <a:t>tile </a:t>
                      </a:r>
                      <a:r>
                        <a:rPr lang="en-GB" sz="1050" kern="100" dirty="0" smtClean="0">
                          <a:effectLst/>
                          <a:latin typeface="Calibri" panose="020F0502020204030204" pitchFamily="34" charset="0"/>
                          <a:cs typeface="Calibri" panose="020F0502020204030204" pitchFamily="34" charset="0"/>
                        </a:rPr>
                        <a:t>UL </a:t>
                      </a:r>
                      <a:r>
                        <a:rPr lang="en-GB" sz="1050" kern="100" dirty="0">
                          <a:effectLst/>
                          <a:latin typeface="Calibri" panose="020F0502020204030204" pitchFamily="34" charset="0"/>
                          <a:cs typeface="Calibri" panose="020F0502020204030204" pitchFamily="34" charset="0"/>
                        </a:rPr>
                        <a:t>UPT</a:t>
                      </a:r>
                      <a:endParaRPr lang="zh-CN" sz="1050" kern="100" dirty="0">
                        <a:effectLst/>
                        <a:latin typeface="Calibri" panose="020F0502020204030204" pitchFamily="34" charset="0"/>
                        <a:cs typeface="Calibri" panose="020F0502020204030204" pitchFamily="34" charset="0"/>
                      </a:endParaRPr>
                    </a:p>
                    <a:p>
                      <a:pPr algn="ctr">
                        <a:spcAft>
                          <a:spcPts val="0"/>
                        </a:spcAft>
                      </a:pPr>
                      <a:r>
                        <a:rPr lang="en-GB" sz="1050" kern="100" dirty="0">
                          <a:effectLst/>
                          <a:latin typeface="Calibri" panose="020F0502020204030204" pitchFamily="34" charset="0"/>
                          <a:cs typeface="Calibri" panose="020F0502020204030204" pitchFamily="34" charset="0"/>
                        </a:rPr>
                        <a:t>(Mbps)</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algn="ctr">
                        <a:spcAft>
                          <a:spcPts val="0"/>
                        </a:spcAft>
                      </a:pPr>
                      <a:r>
                        <a:rPr lang="en-GB" sz="1050" kern="100" dirty="0">
                          <a:effectLst/>
                          <a:latin typeface="Calibri" panose="020F0502020204030204" pitchFamily="34" charset="0"/>
                          <a:cs typeface="Calibri" panose="020F0502020204030204" pitchFamily="34" charset="0"/>
                        </a:rPr>
                        <a:t>UL Average UPT (Mbps)</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65000"/>
                      </a:srgbClr>
                    </a:solidFill>
                  </a:tcPr>
                </a:tc>
              </a:tr>
              <a:tr h="523223">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algn="ctr">
                        <a:lnSpc>
                          <a:spcPts val="900"/>
                        </a:lnSpc>
                        <a:spcAft>
                          <a:spcPts val="0"/>
                        </a:spcAft>
                      </a:pPr>
                      <a:r>
                        <a:rPr lang="en-GB" altLang="zh-CN" sz="1000" b="1" kern="1200" dirty="0" smtClean="0">
                          <a:solidFill>
                            <a:schemeClr val="lt1"/>
                          </a:solidFill>
                          <a:effectLst/>
                          <a:latin typeface="Calibri" panose="020F0502020204030204" pitchFamily="34" charset="0"/>
                          <a:ea typeface="+mn-ea"/>
                          <a:cs typeface="Calibri" panose="020F0502020204030204" pitchFamily="34" charset="0"/>
                        </a:rPr>
                        <a:t>All UEs</a:t>
                      </a:r>
                      <a:r>
                        <a:rPr lang="en-GB" altLang="zh-CN" sz="1000" b="1" kern="1200" baseline="0" dirty="0" smtClean="0">
                          <a:solidFill>
                            <a:schemeClr val="lt1"/>
                          </a:solidFill>
                          <a:effectLst/>
                          <a:latin typeface="Calibri" panose="020F0502020204030204" pitchFamily="34" charset="0"/>
                          <a:ea typeface="+mn-ea"/>
                          <a:cs typeface="Calibri" panose="020F0502020204030204" pitchFamily="34" charset="0"/>
                        </a:rPr>
                        <a:t> not supporting UE-UE CLI</a:t>
                      </a:r>
                      <a:endParaRPr lang="zh-CN" sz="1000" kern="100" dirty="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fontAlgn="ctr"/>
                      <a:r>
                        <a:rPr lang="en-GB" sz="1050" b="0" i="0" u="none" strike="noStrike"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9.11</a:t>
                      </a:r>
                      <a:endParaRPr lang="zh-CN" sz="1050" b="0" i="0" u="none" strike="noStrike"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7620" marR="7620" marT="762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fontAlgn="ctr"/>
                      <a:r>
                        <a:rPr lang="en-GB" sz="1050" b="0" i="0" u="none" strike="noStrike">
                          <a:solidFill>
                            <a:srgbClr val="000000"/>
                          </a:solidFill>
                          <a:effectLst/>
                          <a:latin typeface="Calibri" panose="020F0502020204030204" pitchFamily="34" charset="0"/>
                          <a:ea typeface="宋体" panose="02010600030101010101" pitchFamily="2" charset="-122"/>
                          <a:cs typeface="Calibri" panose="020F0502020204030204" pitchFamily="34" charset="0"/>
                        </a:rPr>
                        <a:t>52.26</a:t>
                      </a:r>
                      <a:endParaRPr lang="zh-CN" sz="1050" b="0" i="0" u="none" strike="noStrike">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7620" marR="7620" marT="762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fontAlgn="ctr"/>
                      <a:r>
                        <a:rPr lang="en-GB" sz="1050" b="0" i="0" u="none" strike="noStrike"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4.26</a:t>
                      </a:r>
                      <a:endParaRPr lang="zh-CN" sz="1050" b="0" i="0" u="none" strike="noStrike"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7620" marR="7620" marT="762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fontAlgn="ctr"/>
                      <a:r>
                        <a:rPr lang="en-GB" sz="1050" b="0" i="0" u="none" strike="noStrike">
                          <a:solidFill>
                            <a:srgbClr val="000000"/>
                          </a:solidFill>
                          <a:effectLst/>
                          <a:latin typeface="Calibri" panose="020F0502020204030204" pitchFamily="34" charset="0"/>
                          <a:ea typeface="宋体" panose="02010600030101010101" pitchFamily="2" charset="-122"/>
                          <a:cs typeface="Calibri" panose="020F0502020204030204" pitchFamily="34" charset="0"/>
                        </a:rPr>
                        <a:t>36.16</a:t>
                      </a:r>
                      <a:endParaRPr lang="zh-CN" sz="1050" b="0" i="0" u="none" strike="noStrike">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7620" marR="7620" marT="7620" marB="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r>
              <a:tr h="873760">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algn="ctr">
                        <a:spcAft>
                          <a:spcPts val="0"/>
                        </a:spcAft>
                      </a:pPr>
                      <a:r>
                        <a:rPr lang="en-US" altLang="zh-CN" sz="1000" kern="100" dirty="0" smtClean="0">
                          <a:effectLst/>
                          <a:latin typeface="Calibri" panose="020F0502020204030204" pitchFamily="34" charset="0"/>
                          <a:ea typeface="宋体" panose="02010600030101010101" pitchFamily="2" charset="-122"/>
                          <a:cs typeface="Calibri" panose="020F0502020204030204" pitchFamily="34" charset="0"/>
                        </a:rPr>
                        <a:t>50% UEs</a:t>
                      </a:r>
                      <a:r>
                        <a:rPr lang="en-US" altLang="zh-CN" sz="1000" kern="100" baseline="0" dirty="0" smtClean="0">
                          <a:effectLst/>
                          <a:latin typeface="Calibri" panose="020F0502020204030204" pitchFamily="34" charset="0"/>
                          <a:ea typeface="宋体" panose="02010600030101010101" pitchFamily="2" charset="-122"/>
                          <a:cs typeface="Calibri" panose="020F0502020204030204" pitchFamily="34" charset="0"/>
                        </a:rPr>
                        <a:t> supporting UE-UE CLI and the other 50% UEs do not</a:t>
                      </a:r>
                      <a:endParaRPr lang="zh-CN" sz="1000" kern="100" dirty="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US" altLang="zh-CN" sz="1050" kern="100" dirty="0" smtClean="0">
                          <a:effectLst/>
                          <a:latin typeface="Calibri" panose="020F0502020204030204" pitchFamily="34" charset="0"/>
                          <a:ea typeface="宋体" panose="02010600030101010101" pitchFamily="2" charset="-122"/>
                          <a:cs typeface="Calibri" panose="020F0502020204030204" pitchFamily="34" charset="0"/>
                        </a:rPr>
                        <a:t>12.66</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2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US" altLang="zh-CN" sz="1050" kern="100" dirty="0" smtClean="0">
                          <a:effectLst/>
                          <a:latin typeface="Calibri" panose="020F0502020204030204" pitchFamily="34" charset="0"/>
                          <a:ea typeface="宋体" panose="02010600030101010101" pitchFamily="2" charset="-122"/>
                          <a:cs typeface="Calibri" panose="020F0502020204030204" pitchFamily="34" charset="0"/>
                        </a:rPr>
                        <a:t>61.16</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2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US" altLang="zh-CN" sz="1050" kern="100" dirty="0" smtClean="0">
                          <a:effectLst/>
                          <a:latin typeface="Calibri" panose="020F0502020204030204" pitchFamily="34" charset="0"/>
                          <a:ea typeface="宋体" panose="02010600030101010101" pitchFamily="2" charset="-122"/>
                          <a:cs typeface="Calibri" panose="020F0502020204030204" pitchFamily="34" charset="0"/>
                        </a:rPr>
                        <a:t>4.42</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2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US" altLang="zh-CN" sz="1050" kern="100" dirty="0" smtClean="0">
                          <a:effectLst/>
                          <a:latin typeface="Calibri" panose="020F0502020204030204" pitchFamily="34" charset="0"/>
                          <a:ea typeface="宋体" panose="02010600030101010101" pitchFamily="2" charset="-122"/>
                          <a:cs typeface="Calibri" panose="020F0502020204030204" pitchFamily="34" charset="0"/>
                        </a:rPr>
                        <a:t>39.86</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20000"/>
                      </a:srgbClr>
                    </a:solidFill>
                  </a:tcPr>
                </a:tc>
              </a:tr>
              <a:tr h="535094">
                <a:tc>
                  <a:txBody>
                    <a:bodyPr/>
                    <a:lstStyle>
                      <a:lvl1pPr marL="0" algn="l" defTabSz="914400" rtl="0" eaLnBrk="1" latinLnBrk="0" hangingPunct="1">
                        <a:defRPr sz="1800" b="1" kern="1200">
                          <a:solidFill>
                            <a:schemeClr val="lt1"/>
                          </a:solidFill>
                          <a:latin typeface="FrutigerNext LT Medium"/>
                          <a:ea typeface="华文细黑"/>
                          <a:cs typeface="宋体"/>
                        </a:defRPr>
                      </a:lvl1pPr>
                      <a:lvl2pPr marL="457200" algn="l" defTabSz="914400" rtl="0" eaLnBrk="1" latinLnBrk="0" hangingPunct="1">
                        <a:defRPr sz="1800" b="1" kern="1200">
                          <a:solidFill>
                            <a:schemeClr val="lt1"/>
                          </a:solidFill>
                          <a:latin typeface="FrutigerNext LT Medium"/>
                          <a:ea typeface="华文细黑"/>
                          <a:cs typeface="宋体"/>
                        </a:defRPr>
                      </a:lvl2pPr>
                      <a:lvl3pPr marL="914400" algn="l" defTabSz="914400" rtl="0" eaLnBrk="1" latinLnBrk="0" hangingPunct="1">
                        <a:defRPr sz="1800" b="1" kern="1200">
                          <a:solidFill>
                            <a:schemeClr val="lt1"/>
                          </a:solidFill>
                          <a:latin typeface="FrutigerNext LT Medium"/>
                          <a:ea typeface="华文细黑"/>
                          <a:cs typeface="宋体"/>
                        </a:defRPr>
                      </a:lvl3pPr>
                      <a:lvl4pPr marL="1371600" algn="l" defTabSz="914400" rtl="0" eaLnBrk="1" latinLnBrk="0" hangingPunct="1">
                        <a:defRPr sz="1800" b="1" kern="1200">
                          <a:solidFill>
                            <a:schemeClr val="lt1"/>
                          </a:solidFill>
                          <a:latin typeface="FrutigerNext LT Medium"/>
                          <a:ea typeface="华文细黑"/>
                          <a:cs typeface="宋体"/>
                        </a:defRPr>
                      </a:lvl4pPr>
                      <a:lvl5pPr marL="1828800" algn="l" defTabSz="914400" rtl="0" eaLnBrk="1" latinLnBrk="0" hangingPunct="1">
                        <a:defRPr sz="1800" b="1" kern="1200">
                          <a:solidFill>
                            <a:schemeClr val="lt1"/>
                          </a:solidFill>
                          <a:latin typeface="FrutigerNext LT Medium"/>
                          <a:ea typeface="华文细黑"/>
                          <a:cs typeface="宋体"/>
                        </a:defRPr>
                      </a:lvl5pPr>
                      <a:lvl6pPr marL="2286000" algn="l" defTabSz="914400" rtl="0" eaLnBrk="1" latinLnBrk="0" hangingPunct="1">
                        <a:defRPr sz="1800" b="1" kern="1200">
                          <a:solidFill>
                            <a:schemeClr val="lt1"/>
                          </a:solidFill>
                          <a:latin typeface="FrutigerNext LT Medium"/>
                          <a:ea typeface="华文细黑"/>
                          <a:cs typeface="宋体"/>
                        </a:defRPr>
                      </a:lvl6pPr>
                      <a:lvl7pPr marL="2743200" algn="l" defTabSz="914400" rtl="0" eaLnBrk="1" latinLnBrk="0" hangingPunct="1">
                        <a:defRPr sz="1800" b="1" kern="1200">
                          <a:solidFill>
                            <a:schemeClr val="lt1"/>
                          </a:solidFill>
                          <a:latin typeface="FrutigerNext LT Medium"/>
                          <a:ea typeface="华文细黑"/>
                          <a:cs typeface="宋体"/>
                        </a:defRPr>
                      </a:lvl7pPr>
                      <a:lvl8pPr marL="3200400" algn="l" defTabSz="914400" rtl="0" eaLnBrk="1" latinLnBrk="0" hangingPunct="1">
                        <a:defRPr sz="1800" b="1" kern="1200">
                          <a:solidFill>
                            <a:schemeClr val="lt1"/>
                          </a:solidFill>
                          <a:latin typeface="FrutigerNext LT Medium"/>
                          <a:ea typeface="华文细黑"/>
                          <a:cs typeface="宋体"/>
                        </a:defRPr>
                      </a:lvl8pPr>
                      <a:lvl9pPr marL="3657600" algn="l" defTabSz="914400" rtl="0" eaLnBrk="1" latinLnBrk="0" hangingPunct="1">
                        <a:defRPr sz="1800" b="1" kern="1200">
                          <a:solidFill>
                            <a:schemeClr val="lt1"/>
                          </a:solidFill>
                          <a:latin typeface="FrutigerNext LT Medium"/>
                          <a:ea typeface="华文细黑"/>
                          <a:cs typeface="宋体"/>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kern="100" dirty="0" smtClean="0">
                          <a:effectLst/>
                          <a:latin typeface="Calibri" panose="020F0502020204030204" pitchFamily="34" charset="0"/>
                          <a:ea typeface="宋体" panose="02010600030101010101" pitchFamily="2" charset="-122"/>
                          <a:cs typeface="Calibri" panose="020F0502020204030204" pitchFamily="34" charset="0"/>
                        </a:rPr>
                        <a:t>All UEs supporting  UE-UE CLI</a:t>
                      </a:r>
                      <a:endParaRPr lang="zh-CN" altLang="zh-CN" sz="1000" kern="100" dirty="0" smtClean="0">
                        <a:effectLst/>
                        <a:latin typeface="Calibri" panose="020F0502020204030204" pitchFamily="34" charset="0"/>
                        <a:ea typeface="宋体" panose="02010600030101010101" pitchFamily="2" charset="-122"/>
                        <a:cs typeface="Calibri" panose="020F0502020204030204" pitchFamily="34" charset="0"/>
                      </a:endParaRPr>
                    </a:p>
                  </a:txBody>
                  <a:tcPr marL="68563" marR="68563"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65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GB" sz="1050" kern="100">
                          <a:effectLst/>
                          <a:latin typeface="Calibri" panose="020F0502020204030204" pitchFamily="34" charset="0"/>
                          <a:ea typeface="宋体" panose="02010600030101010101" pitchFamily="2" charset="-122"/>
                          <a:cs typeface="Calibri" panose="020F0502020204030204" pitchFamily="34" charset="0"/>
                        </a:rPr>
                        <a:t>19.7</a:t>
                      </a:r>
                      <a:endParaRPr lang="zh-CN" sz="1050" kern="10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GB" sz="1050" kern="100">
                          <a:effectLst/>
                          <a:latin typeface="Calibri" panose="020F0502020204030204" pitchFamily="34" charset="0"/>
                          <a:ea typeface="宋体" panose="02010600030101010101" pitchFamily="2" charset="-122"/>
                          <a:cs typeface="Calibri" panose="020F0502020204030204" pitchFamily="34" charset="0"/>
                        </a:rPr>
                        <a:t>71.09</a:t>
                      </a:r>
                      <a:endParaRPr lang="zh-CN" sz="1050" kern="10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GB" sz="1050" kern="100" dirty="0" smtClean="0">
                          <a:effectLst/>
                          <a:latin typeface="Calibri" panose="020F0502020204030204" pitchFamily="34" charset="0"/>
                          <a:ea typeface="宋体" panose="02010600030101010101" pitchFamily="2" charset="-122"/>
                          <a:cs typeface="Calibri" panose="020F0502020204030204" pitchFamily="34" charset="0"/>
                        </a:rPr>
                        <a:t>5.52</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c>
                  <a:txBody>
                    <a:bodyPr/>
                    <a:lstStyle>
                      <a:lvl1pPr marL="0" algn="l" defTabSz="914400" rtl="0" eaLnBrk="1" latinLnBrk="0" hangingPunct="1">
                        <a:defRPr sz="1800" kern="1200">
                          <a:solidFill>
                            <a:schemeClr val="dk1"/>
                          </a:solidFill>
                          <a:latin typeface="FrutigerNext LT Medium"/>
                          <a:ea typeface="华文细黑"/>
                          <a:cs typeface="宋体"/>
                        </a:defRPr>
                      </a:lvl1pPr>
                      <a:lvl2pPr marL="457200" algn="l" defTabSz="914400" rtl="0" eaLnBrk="1" latinLnBrk="0" hangingPunct="1">
                        <a:defRPr sz="1800" kern="1200">
                          <a:solidFill>
                            <a:schemeClr val="dk1"/>
                          </a:solidFill>
                          <a:latin typeface="FrutigerNext LT Medium"/>
                          <a:ea typeface="华文细黑"/>
                          <a:cs typeface="宋体"/>
                        </a:defRPr>
                      </a:lvl2pPr>
                      <a:lvl3pPr marL="914400" algn="l" defTabSz="914400" rtl="0" eaLnBrk="1" latinLnBrk="0" hangingPunct="1">
                        <a:defRPr sz="1800" kern="1200">
                          <a:solidFill>
                            <a:schemeClr val="dk1"/>
                          </a:solidFill>
                          <a:latin typeface="FrutigerNext LT Medium"/>
                          <a:ea typeface="华文细黑"/>
                          <a:cs typeface="宋体"/>
                        </a:defRPr>
                      </a:lvl3pPr>
                      <a:lvl4pPr marL="1371600" algn="l" defTabSz="914400" rtl="0" eaLnBrk="1" latinLnBrk="0" hangingPunct="1">
                        <a:defRPr sz="1800" kern="1200">
                          <a:solidFill>
                            <a:schemeClr val="dk1"/>
                          </a:solidFill>
                          <a:latin typeface="FrutigerNext LT Medium"/>
                          <a:ea typeface="华文细黑"/>
                          <a:cs typeface="宋体"/>
                        </a:defRPr>
                      </a:lvl4pPr>
                      <a:lvl5pPr marL="1828800" algn="l" defTabSz="914400" rtl="0" eaLnBrk="1" latinLnBrk="0" hangingPunct="1">
                        <a:defRPr sz="1800" kern="1200">
                          <a:solidFill>
                            <a:schemeClr val="dk1"/>
                          </a:solidFill>
                          <a:latin typeface="FrutigerNext LT Medium"/>
                          <a:ea typeface="华文细黑"/>
                          <a:cs typeface="宋体"/>
                        </a:defRPr>
                      </a:lvl5pPr>
                      <a:lvl6pPr marL="2286000" algn="l" defTabSz="914400" rtl="0" eaLnBrk="1" latinLnBrk="0" hangingPunct="1">
                        <a:defRPr sz="1800" kern="1200">
                          <a:solidFill>
                            <a:schemeClr val="dk1"/>
                          </a:solidFill>
                          <a:latin typeface="FrutigerNext LT Medium"/>
                          <a:ea typeface="华文细黑"/>
                          <a:cs typeface="宋体"/>
                        </a:defRPr>
                      </a:lvl6pPr>
                      <a:lvl7pPr marL="2743200" algn="l" defTabSz="914400" rtl="0" eaLnBrk="1" latinLnBrk="0" hangingPunct="1">
                        <a:defRPr sz="1800" kern="1200">
                          <a:solidFill>
                            <a:schemeClr val="dk1"/>
                          </a:solidFill>
                          <a:latin typeface="FrutigerNext LT Medium"/>
                          <a:ea typeface="华文细黑"/>
                          <a:cs typeface="宋体"/>
                        </a:defRPr>
                      </a:lvl7pPr>
                      <a:lvl8pPr marL="3200400" algn="l" defTabSz="914400" rtl="0" eaLnBrk="1" latinLnBrk="0" hangingPunct="1">
                        <a:defRPr sz="1800" kern="1200">
                          <a:solidFill>
                            <a:schemeClr val="dk1"/>
                          </a:solidFill>
                          <a:latin typeface="FrutigerNext LT Medium"/>
                          <a:ea typeface="华文细黑"/>
                          <a:cs typeface="宋体"/>
                        </a:defRPr>
                      </a:lvl8pPr>
                      <a:lvl9pPr marL="3657600" algn="l" defTabSz="914400" rtl="0" eaLnBrk="1" latinLnBrk="0" hangingPunct="1">
                        <a:defRPr sz="1800" kern="1200">
                          <a:solidFill>
                            <a:schemeClr val="dk1"/>
                          </a:solidFill>
                          <a:latin typeface="FrutigerNext LT Medium"/>
                          <a:ea typeface="华文细黑"/>
                          <a:cs typeface="宋体"/>
                        </a:defRPr>
                      </a:lvl9pPr>
                    </a:lstStyle>
                    <a:p>
                      <a:pPr algn="ctr">
                        <a:spcAft>
                          <a:spcPts val="0"/>
                        </a:spcAft>
                      </a:pPr>
                      <a:r>
                        <a:rPr lang="en-GB" sz="1050" kern="100" dirty="0">
                          <a:effectLst/>
                          <a:latin typeface="Calibri" panose="020F0502020204030204" pitchFamily="34" charset="0"/>
                          <a:ea typeface="宋体" panose="02010600030101010101" pitchFamily="2" charset="-122"/>
                          <a:cs typeface="Calibri" panose="020F0502020204030204" pitchFamily="34" charset="0"/>
                        </a:rPr>
                        <a:t>42.92</a:t>
                      </a:r>
                      <a:endParaRPr lang="zh-CN" sz="1050" kern="100" dirty="0">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C66">
                        <a:tint val="40000"/>
                      </a:srgbClr>
                    </a:solidFill>
                  </a:tcPr>
                </a:tc>
              </a:tr>
            </a:tbl>
          </a:graphicData>
        </a:graphic>
      </p:graphicFrame>
      <p:sp>
        <p:nvSpPr>
          <p:cNvPr id="10" name="矩形 9"/>
          <p:cNvSpPr/>
          <p:nvPr/>
        </p:nvSpPr>
        <p:spPr>
          <a:xfrm>
            <a:off x="6660531" y="4016303"/>
            <a:ext cx="2422779" cy="230832"/>
          </a:xfrm>
          <a:prstGeom prst="rect">
            <a:avLst/>
          </a:prstGeom>
        </p:spPr>
        <p:txBody>
          <a:bodyPr wrap="square">
            <a:spAutoFit/>
          </a:bodyPr>
          <a:lstStyle/>
          <a:p>
            <a:pPr>
              <a:buClr>
                <a:srgbClr val="CC9900"/>
              </a:buClr>
              <a:buFont typeface="Wingdings" pitchFamily="2" charset="2"/>
              <a:buNone/>
            </a:pPr>
            <a:r>
              <a:rPr lang="en-US" altLang="zh-CN" sz="900" kern="0" dirty="0" smtClean="0">
                <a:solidFill>
                  <a:srgbClr val="000000"/>
                </a:solidFill>
                <a:ea typeface="宋体" pitchFamily="2" charset="-122"/>
                <a:cs typeface="Calibri" panose="020F0502020204030204" pitchFamily="34" charset="0"/>
              </a:rPr>
              <a:t>Detailed assumption can be found in appendix</a:t>
            </a:r>
            <a:endParaRPr lang="zh-CN" altLang="en-US" sz="900" dirty="0">
              <a:solidFill>
                <a:srgbClr val="000000"/>
              </a:solidFill>
              <a:ea typeface="宋体" pitchFamily="2" charset="-122"/>
              <a:cs typeface="Calibri" panose="020F0502020204030204" pitchFamily="34" charset="0"/>
            </a:endParaRPr>
          </a:p>
        </p:txBody>
      </p:sp>
    </p:spTree>
    <p:extLst>
      <p:ext uri="{BB962C8B-B14F-4D97-AF65-F5344CB8AC3E}">
        <p14:creationId xmlns:p14="http://schemas.microsoft.com/office/powerpoint/2010/main" val="3470045493"/>
      </p:ext>
    </p:extLst>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a:solidFill>
                  <a:schemeClr val="accent2">
                    <a:lumMod val="75000"/>
                  </a:schemeClr>
                </a:solidFill>
                <a:latin typeface="Arial" pitchFamily="34" charset="0"/>
                <a:ea typeface="宋体" pitchFamily="2" charset="-122"/>
                <a:cs typeface="Arial" pitchFamily="34" charset="0"/>
              </a:rPr>
              <a:t>Spec impact of </a:t>
            </a:r>
            <a:r>
              <a:rPr lang="en-US" altLang="zh-CN" sz="2400" b="1" kern="0" dirty="0" smtClean="0">
                <a:solidFill>
                  <a:schemeClr val="accent2">
                    <a:lumMod val="75000"/>
                  </a:schemeClr>
                </a:solidFill>
                <a:latin typeface="Arial" pitchFamily="34" charset="0"/>
                <a:ea typeface="宋体" pitchFamily="2" charset="-122"/>
                <a:cs typeface="Arial" pitchFamily="34" charset="0"/>
              </a:rPr>
              <a:t>UE-UE CLI management in Rel-15</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10" name="矩形 11"/>
          <p:cNvSpPr>
            <a:spLocks noChangeArrowheads="1"/>
          </p:cNvSpPr>
          <p:nvPr/>
        </p:nvSpPr>
        <p:spPr bwMode="auto">
          <a:xfrm>
            <a:off x="-1" y="4187114"/>
            <a:ext cx="9144001" cy="361637"/>
          </a:xfrm>
          <a:prstGeom prst="rect">
            <a:avLst/>
          </a:prstGeom>
          <a:solidFill>
            <a:srgbClr val="C00000"/>
          </a:solidFill>
        </p:spPr>
        <p:txBody>
          <a:bodyPr wrap="square">
            <a:spAutoFit/>
          </a:bodyPr>
          <a:lstStyle/>
          <a:p>
            <a:pPr eaLnBrk="0" hangingPunct="0">
              <a:lnSpc>
                <a:spcPct val="125000"/>
              </a:lnSpc>
              <a:buNone/>
            </a:pPr>
            <a:r>
              <a:rPr lang="en-US" altLang="zh-CN" sz="1400" dirty="0" smtClean="0">
                <a:solidFill>
                  <a:schemeClr val="bg1"/>
                </a:solidFill>
                <a:latin typeface="FrutigerNext LT Regular"/>
                <a:ea typeface="黑体" pitchFamily="49" charset="-122"/>
                <a:cs typeface="+mj-cs"/>
                <a:sym typeface="宋体" pitchFamily="2" charset="-122"/>
              </a:rPr>
              <a:t>Additional specification work for UE-UE CLI mitigation in Rel-15 can be well defined with a reasonable scope</a:t>
            </a:r>
            <a:endParaRPr lang="en-US" altLang="zh-CN" sz="1400" dirty="0">
              <a:solidFill>
                <a:schemeClr val="bg1"/>
              </a:solidFill>
              <a:latin typeface="FrutigerNext LT Regular"/>
              <a:ea typeface="黑体" pitchFamily="49" charset="-122"/>
              <a:cs typeface="+mj-cs"/>
              <a:sym typeface="宋体"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517139148"/>
              </p:ext>
            </p:extLst>
          </p:nvPr>
        </p:nvGraphicFramePr>
        <p:xfrm>
          <a:off x="69002" y="1042367"/>
          <a:ext cx="8947998" cy="2519680"/>
        </p:xfrm>
        <a:graphic>
          <a:graphicData uri="http://schemas.openxmlformats.org/drawingml/2006/table">
            <a:tbl>
              <a:tblPr firstRow="1" bandRow="1">
                <a:tableStyleId>{5940675A-B579-460E-94D1-54222C63F5DA}</a:tableStyleId>
              </a:tblPr>
              <a:tblGrid>
                <a:gridCol w="1568576"/>
                <a:gridCol w="1393640"/>
                <a:gridCol w="5985782"/>
              </a:tblGrid>
              <a:tr h="370840">
                <a:tc>
                  <a:txBody>
                    <a:bodyPr/>
                    <a:lstStyle/>
                    <a:p>
                      <a:pPr algn="ctr"/>
                      <a:r>
                        <a:rPr lang="en-US" altLang="zh-CN" sz="1600" b="1" dirty="0" smtClean="0">
                          <a:solidFill>
                            <a:schemeClr val="bg1"/>
                          </a:solidFill>
                          <a:latin typeface="Calibri" panose="020F0502020204030204" pitchFamily="34" charset="0"/>
                          <a:cs typeface="Calibri" panose="020F0502020204030204" pitchFamily="34" charset="0"/>
                        </a:rPr>
                        <a:t>UE-UE CLI</a:t>
                      </a:r>
                      <a:r>
                        <a:rPr lang="en-US" altLang="zh-CN" sz="1600" b="1" baseline="0" dirty="0" smtClean="0">
                          <a:solidFill>
                            <a:schemeClr val="bg1"/>
                          </a:solidFill>
                          <a:latin typeface="Calibri" panose="020F0502020204030204" pitchFamily="34" charset="0"/>
                          <a:cs typeface="Calibri" panose="020F0502020204030204" pitchFamily="34" charset="0"/>
                        </a:rPr>
                        <a:t> Management</a:t>
                      </a:r>
                      <a:endParaRPr lang="zh-CN" altLang="en-US" sz="1600" b="1" dirty="0">
                        <a:solidFill>
                          <a:schemeClr val="bg1"/>
                        </a:solidFill>
                        <a:latin typeface="Calibri" panose="020F0502020204030204" pitchFamily="34" charset="0"/>
                        <a:cs typeface="Calibri" panose="020F0502020204030204" pitchFamily="34" charset="0"/>
                      </a:endParaRPr>
                    </a:p>
                  </a:txBody>
                  <a:tcPr anchor="ctr">
                    <a:solidFill>
                      <a:srgbClr val="C00000"/>
                    </a:solidFill>
                  </a:tcPr>
                </a:tc>
                <a:tc>
                  <a:txBody>
                    <a:bodyPr/>
                    <a:lstStyle/>
                    <a:p>
                      <a:pPr algn="ctr"/>
                      <a:r>
                        <a:rPr lang="en-US" altLang="zh-CN" sz="1600" b="1" dirty="0" smtClean="0">
                          <a:solidFill>
                            <a:schemeClr val="bg1"/>
                          </a:solidFill>
                          <a:latin typeface="Calibri" panose="020F0502020204030204" pitchFamily="34" charset="0"/>
                          <a:cs typeface="Calibri" panose="020F0502020204030204" pitchFamily="34" charset="0"/>
                        </a:rPr>
                        <a:t>Aspects</a:t>
                      </a:r>
                      <a:endParaRPr lang="zh-CN" altLang="en-US" sz="1600" b="1" dirty="0">
                        <a:solidFill>
                          <a:schemeClr val="bg1"/>
                        </a:solidFill>
                        <a:latin typeface="Calibri" panose="020F0502020204030204" pitchFamily="34" charset="0"/>
                        <a:cs typeface="Calibri" panose="020F0502020204030204" pitchFamily="34" charset="0"/>
                      </a:endParaRPr>
                    </a:p>
                  </a:txBody>
                  <a:tcPr anchor="ctr">
                    <a:solidFill>
                      <a:srgbClr val="C00000"/>
                    </a:solidFill>
                  </a:tcPr>
                </a:tc>
                <a:tc>
                  <a:txBody>
                    <a:bodyPr/>
                    <a:lstStyle/>
                    <a:p>
                      <a:pPr algn="ctr"/>
                      <a:r>
                        <a:rPr lang="en-US" altLang="zh-CN" sz="1600" b="1" dirty="0" smtClean="0">
                          <a:solidFill>
                            <a:schemeClr val="bg1"/>
                          </a:solidFill>
                          <a:latin typeface="Calibri" panose="020F0502020204030204" pitchFamily="34" charset="0"/>
                          <a:cs typeface="Calibri" panose="020F0502020204030204" pitchFamily="34" charset="0"/>
                        </a:rPr>
                        <a:t>Potential Spec Impacts</a:t>
                      </a:r>
                      <a:endParaRPr lang="zh-CN" altLang="en-US" sz="1600" b="1" dirty="0">
                        <a:solidFill>
                          <a:schemeClr val="bg1"/>
                        </a:solidFill>
                        <a:latin typeface="Calibri" panose="020F0502020204030204" pitchFamily="34" charset="0"/>
                        <a:cs typeface="Calibri" panose="020F0502020204030204" pitchFamily="34" charset="0"/>
                      </a:endParaRPr>
                    </a:p>
                  </a:txBody>
                  <a:tcPr anchor="ctr">
                    <a:solidFill>
                      <a:srgbClr val="C00000"/>
                    </a:solidFill>
                  </a:tcPr>
                </a:tc>
              </a:tr>
              <a:tr h="370840">
                <a:tc rowSpan="3">
                  <a:txBody>
                    <a:bodyPr/>
                    <a:lstStyle/>
                    <a:p>
                      <a:pPr algn="ctr"/>
                      <a:r>
                        <a:rPr lang="en-US" altLang="zh-CN" sz="1400" b="1" dirty="0" smtClean="0">
                          <a:latin typeface="Calibri" panose="020F0502020204030204" pitchFamily="34" charset="0"/>
                          <a:cs typeface="Calibri" panose="020F0502020204030204" pitchFamily="34" charset="0"/>
                        </a:rPr>
                        <a:t>RS Transmission </a:t>
                      </a:r>
                      <a:endParaRPr lang="zh-CN" altLang="en-US" sz="1400" b="1" dirty="0">
                        <a:latin typeface="Calibri" panose="020F0502020204030204" pitchFamily="34" charset="0"/>
                        <a:cs typeface="Calibri" panose="020F0502020204030204" pitchFamily="34" charset="0"/>
                      </a:endParaRPr>
                    </a:p>
                  </a:txBody>
                  <a:tcPr anchor="ctr">
                    <a:solidFill>
                      <a:schemeClr val="bg1"/>
                    </a:solidFill>
                  </a:tcPr>
                </a:tc>
                <a:tc>
                  <a:txBody>
                    <a:bodyPr/>
                    <a:lstStyle/>
                    <a:p>
                      <a:r>
                        <a:rPr lang="en-US" altLang="zh-CN" sz="1200" b="1" dirty="0" smtClean="0">
                          <a:latin typeface="Calibri" panose="020F0502020204030204" pitchFamily="34" charset="0"/>
                          <a:cs typeface="Calibri" panose="020F0502020204030204" pitchFamily="34" charset="0"/>
                        </a:rPr>
                        <a:t>Measurement</a:t>
                      </a:r>
                      <a:r>
                        <a:rPr lang="en-US" altLang="zh-CN" sz="1200" b="1" baseline="0" dirty="0" smtClean="0">
                          <a:latin typeface="Calibri" panose="020F0502020204030204" pitchFamily="34" charset="0"/>
                          <a:cs typeface="Calibri" panose="020F0502020204030204" pitchFamily="34" charset="0"/>
                        </a:rPr>
                        <a:t> RS</a:t>
                      </a:r>
                      <a:endParaRPr lang="zh-CN" altLang="en-US" sz="1200" b="1" dirty="0">
                        <a:latin typeface="Calibri" panose="020F0502020204030204" pitchFamily="34" charset="0"/>
                        <a:cs typeface="Calibri" panose="020F0502020204030204" pitchFamily="34" charset="0"/>
                      </a:endParaRPr>
                    </a:p>
                  </a:txBody>
                  <a:tcPr anchor="ctr"/>
                </a:tc>
                <a:tc>
                  <a:txBody>
                    <a:bodyPr/>
                    <a:lstStyle/>
                    <a:p>
                      <a:pPr marL="285750" indent="-285750">
                        <a:buFont typeface="Arial" panose="020B0604020202020204" pitchFamily="34" charset="0"/>
                        <a:buChar char="•"/>
                      </a:pPr>
                      <a:r>
                        <a:rPr lang="en-US" altLang="zh-CN" sz="1200" kern="1200" dirty="0" smtClean="0">
                          <a:solidFill>
                            <a:schemeClr val="tx1"/>
                          </a:solidFill>
                          <a:effectLst/>
                          <a:latin typeface="Calibri" panose="020F0502020204030204" pitchFamily="34" charset="0"/>
                          <a:cs typeface="Calibri" panose="020F0502020204030204" pitchFamily="34" charset="0"/>
                        </a:rPr>
                        <a:t>Good convergence on</a:t>
                      </a:r>
                      <a:r>
                        <a:rPr lang="en-US" altLang="zh-CN" sz="1200" kern="1200" baseline="0" dirty="0" smtClean="0">
                          <a:solidFill>
                            <a:schemeClr val="tx1"/>
                          </a:solidFill>
                          <a:effectLst/>
                          <a:latin typeface="Calibri" panose="020F0502020204030204" pitchFamily="34" charset="0"/>
                          <a:cs typeface="Calibri" panose="020F0502020204030204" pitchFamily="34" charset="0"/>
                        </a:rPr>
                        <a:t> </a:t>
                      </a:r>
                      <a:r>
                        <a:rPr lang="en-US" altLang="zh-CN" sz="1200" kern="1200" dirty="0" smtClean="0">
                          <a:solidFill>
                            <a:schemeClr val="tx1"/>
                          </a:solidFill>
                          <a:effectLst/>
                          <a:latin typeface="Calibri" panose="020F0502020204030204" pitchFamily="34" charset="0"/>
                          <a:cs typeface="Calibri" panose="020F0502020204030204" pitchFamily="34" charset="0"/>
                        </a:rPr>
                        <a:t>reusing SRS</a:t>
                      </a:r>
                      <a:endParaRPr lang="zh-CN" altLang="en-US" sz="1200" dirty="0">
                        <a:solidFill>
                          <a:schemeClr val="tx1"/>
                        </a:solidFill>
                        <a:latin typeface="Calibri" panose="020F0502020204030204" pitchFamily="34" charset="0"/>
                        <a:cs typeface="Calibri" panose="020F0502020204030204" pitchFamily="34" charset="0"/>
                      </a:endParaRPr>
                    </a:p>
                  </a:txBody>
                  <a:tcPr anchor="ctr">
                    <a:noFill/>
                  </a:tcPr>
                </a:tc>
              </a:tr>
              <a:tr h="370840">
                <a:tc vMerge="1">
                  <a:txBody>
                    <a:bodyPr/>
                    <a:lstStyle/>
                    <a:p>
                      <a:endParaRPr lang="zh-CN" altLang="en-US" dirty="0"/>
                    </a:p>
                  </a:txBody>
                  <a:tcPr/>
                </a:tc>
                <a:tc>
                  <a:txBody>
                    <a:bodyPr/>
                    <a:lstStyle/>
                    <a:p>
                      <a:r>
                        <a:rPr lang="en-US" altLang="zh-CN" sz="1200" b="1" dirty="0" smtClean="0">
                          <a:latin typeface="Calibri" panose="020F0502020204030204" pitchFamily="34" charset="0"/>
                          <a:cs typeface="Calibri" panose="020F0502020204030204" pitchFamily="34" charset="0"/>
                        </a:rPr>
                        <a:t>Timing</a:t>
                      </a:r>
                      <a:r>
                        <a:rPr lang="en-US" altLang="zh-CN" sz="1200" b="1" baseline="0" dirty="0" smtClean="0">
                          <a:latin typeface="Calibri" panose="020F0502020204030204" pitchFamily="34" charset="0"/>
                          <a:cs typeface="Calibri" panose="020F0502020204030204" pitchFamily="34" charset="0"/>
                        </a:rPr>
                        <a:t> Adjustment</a:t>
                      </a:r>
                      <a:endParaRPr lang="zh-CN" altLang="en-US" sz="1200" b="1" dirty="0">
                        <a:latin typeface="Calibri" panose="020F0502020204030204" pitchFamily="34" charset="0"/>
                        <a:cs typeface="Calibri" panose="020F0502020204030204" pitchFamily="34" charset="0"/>
                      </a:endParaRPr>
                    </a:p>
                  </a:txBody>
                  <a:tcPr anchor="ctr">
                    <a:solidFill>
                      <a:schemeClr val="bg1"/>
                    </a:solidFill>
                  </a:tcPr>
                </a:tc>
                <a:tc>
                  <a:txBody>
                    <a:bodyPr/>
                    <a:lstStyle/>
                    <a:p>
                      <a:pPr marL="285750" indent="-285750">
                        <a:buFont typeface="Arial" panose="020B0604020202020204" pitchFamily="34" charset="0"/>
                        <a:buChar char="•"/>
                      </a:pPr>
                      <a:r>
                        <a:rPr lang="en-US" altLang="zh-CN" sz="1200" dirty="0" smtClean="0">
                          <a:solidFill>
                            <a:schemeClr val="tx1"/>
                          </a:solidFill>
                          <a:latin typeface="Calibri" panose="020F0502020204030204" pitchFamily="34" charset="0"/>
                          <a:cs typeface="Calibri" panose="020F0502020204030204" pitchFamily="34" charset="0"/>
                        </a:rPr>
                        <a:t>Specify the </a:t>
                      </a:r>
                      <a:r>
                        <a:rPr lang="en-US" altLang="zh-CN" sz="1200" dirty="0" err="1" smtClean="0">
                          <a:solidFill>
                            <a:schemeClr val="tx1"/>
                          </a:solidFill>
                          <a:latin typeface="Calibri" panose="020F0502020204030204" pitchFamily="34" charset="0"/>
                          <a:cs typeface="Calibri" panose="020F0502020204030204" pitchFamily="34" charset="0"/>
                        </a:rPr>
                        <a:t>Tx</a:t>
                      </a:r>
                      <a:r>
                        <a:rPr lang="en-US" altLang="zh-CN" sz="1200" dirty="0" smtClean="0">
                          <a:solidFill>
                            <a:schemeClr val="tx1"/>
                          </a:solidFill>
                          <a:latin typeface="Calibri" panose="020F0502020204030204" pitchFamily="34" charset="0"/>
                          <a:cs typeface="Calibri" panose="020F0502020204030204" pitchFamily="34" charset="0"/>
                        </a:rPr>
                        <a:t> timing of SRS for CLI measurement</a:t>
                      </a:r>
                      <a:endParaRPr lang="zh-CN" altLang="en-US" sz="1200" dirty="0">
                        <a:solidFill>
                          <a:schemeClr val="tx1"/>
                        </a:solidFill>
                        <a:latin typeface="Calibri" panose="020F0502020204030204" pitchFamily="34" charset="0"/>
                        <a:cs typeface="Calibri" panose="020F0502020204030204" pitchFamily="34" charset="0"/>
                      </a:endParaRPr>
                    </a:p>
                  </a:txBody>
                  <a:tcPr anchor="ctr">
                    <a:noFill/>
                  </a:tcPr>
                </a:tc>
              </a:tr>
              <a:tr h="370840">
                <a:tc vMerge="1">
                  <a:txBody>
                    <a:bodyPr/>
                    <a:lstStyle/>
                    <a:p>
                      <a:endParaRPr lang="zh-CN" altLang="en-US" dirty="0">
                        <a:latin typeface="Calibri" panose="020F0502020204030204" pitchFamily="34" charset="0"/>
                        <a:cs typeface="Calibri" panose="020F0502020204030204" pitchFamily="34" charset="0"/>
                      </a:endParaRPr>
                    </a:p>
                  </a:txBody>
                  <a:tcPr/>
                </a:tc>
                <a:tc>
                  <a:txBody>
                    <a:bodyPr/>
                    <a:lstStyle/>
                    <a:p>
                      <a:r>
                        <a:rPr lang="en-US" altLang="zh-CN" sz="1200" b="1" dirty="0" err="1" smtClean="0">
                          <a:latin typeface="Calibri" panose="020F0502020204030204" pitchFamily="34" charset="0"/>
                          <a:cs typeface="Calibri" panose="020F0502020204030204" pitchFamily="34" charset="0"/>
                        </a:rPr>
                        <a:t>Tx</a:t>
                      </a:r>
                      <a:r>
                        <a:rPr lang="en-US" altLang="zh-CN" sz="1200" b="1" dirty="0" smtClean="0">
                          <a:latin typeface="Calibri" panose="020F0502020204030204" pitchFamily="34" charset="0"/>
                          <a:cs typeface="Calibri" panose="020F0502020204030204" pitchFamily="34" charset="0"/>
                        </a:rPr>
                        <a:t> Power</a:t>
                      </a:r>
                      <a:endParaRPr lang="zh-CN" altLang="en-US" sz="1200" b="1" dirty="0">
                        <a:latin typeface="Calibri" panose="020F0502020204030204" pitchFamily="34" charset="0"/>
                        <a:cs typeface="Calibri" panose="020F0502020204030204" pitchFamily="34" charset="0"/>
                      </a:endParaRPr>
                    </a:p>
                  </a:txBody>
                  <a:tcPr anchor="ctr">
                    <a:solidFill>
                      <a:schemeClr val="bg1"/>
                    </a:solidFill>
                  </a:tcPr>
                </a:tc>
                <a:tc>
                  <a:txBody>
                    <a:bodyPr/>
                    <a:lstStyle/>
                    <a:p>
                      <a:pPr marL="285750" indent="-285750">
                        <a:buFont typeface="Arial" panose="020B0604020202020204" pitchFamily="34" charset="0"/>
                        <a:buChar char="•"/>
                      </a:pPr>
                      <a:r>
                        <a:rPr lang="en-US" altLang="zh-CN" sz="1200" dirty="0" smtClean="0">
                          <a:solidFill>
                            <a:schemeClr val="tx1"/>
                          </a:solidFill>
                          <a:latin typeface="Calibri" panose="020F0502020204030204" pitchFamily="34" charset="0"/>
                          <a:cs typeface="Calibri" panose="020F0502020204030204" pitchFamily="34" charset="0"/>
                        </a:rPr>
                        <a:t>Allow</a:t>
                      </a:r>
                      <a:r>
                        <a:rPr lang="en-US" altLang="zh-CN" sz="1200" baseline="0" dirty="0" smtClean="0">
                          <a:solidFill>
                            <a:schemeClr val="tx1"/>
                          </a:solidFill>
                          <a:latin typeface="Calibri" panose="020F0502020204030204" pitchFamily="34" charset="0"/>
                          <a:cs typeface="Calibri" panose="020F0502020204030204" pitchFamily="34" charset="0"/>
                        </a:rPr>
                        <a:t> configuration of multiple sets of parameters using the agreed SRS </a:t>
                      </a:r>
                      <a:r>
                        <a:rPr lang="en-US" altLang="zh-CN" sz="1200" dirty="0" smtClean="0">
                          <a:solidFill>
                            <a:schemeClr val="tx1"/>
                          </a:solidFill>
                          <a:latin typeface="Calibri" panose="020F0502020204030204" pitchFamily="34" charset="0"/>
                          <a:cs typeface="Calibri" panose="020F0502020204030204" pitchFamily="34" charset="0"/>
                        </a:rPr>
                        <a:t>power control</a:t>
                      </a:r>
                      <a:endParaRPr lang="zh-CN" altLang="en-US" sz="1200" dirty="0">
                        <a:solidFill>
                          <a:schemeClr val="tx1"/>
                        </a:solidFill>
                        <a:latin typeface="Calibri" panose="020F0502020204030204" pitchFamily="34" charset="0"/>
                        <a:cs typeface="Calibri" panose="020F0502020204030204" pitchFamily="34" charset="0"/>
                      </a:endParaRPr>
                    </a:p>
                  </a:txBody>
                  <a:tcPr anchor="ctr">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latin typeface="Calibri" panose="020F0502020204030204" pitchFamily="34" charset="0"/>
                          <a:cs typeface="Calibri" panose="020F0502020204030204" pitchFamily="34" charset="0"/>
                        </a:rPr>
                        <a:t>RS Reception</a:t>
                      </a:r>
                      <a:endParaRPr lang="zh-CN" altLang="en-US" sz="1400" b="1" dirty="0" smtClean="0">
                        <a:latin typeface="Calibri" panose="020F0502020204030204" pitchFamily="34" charset="0"/>
                        <a:cs typeface="Calibri" panose="020F0502020204030204" pitchFamily="34" charset="0"/>
                      </a:endParaRPr>
                    </a:p>
                  </a:txBody>
                  <a:tcPr anchor="ctr">
                    <a:solidFill>
                      <a:schemeClr val="bg1"/>
                    </a:solidFill>
                  </a:tcPr>
                </a:tc>
                <a:tc>
                  <a:txBody>
                    <a:bodyPr/>
                    <a:lstStyle/>
                    <a:p>
                      <a:r>
                        <a:rPr lang="en-US" altLang="zh-CN" sz="1200" b="1" dirty="0" smtClean="0">
                          <a:latin typeface="Calibri" panose="020F0502020204030204" pitchFamily="34" charset="0"/>
                          <a:cs typeface="Calibri" panose="020F0502020204030204" pitchFamily="34" charset="0"/>
                        </a:rPr>
                        <a:t>IMR Configuration</a:t>
                      </a:r>
                      <a:endParaRPr lang="zh-CN" altLang="en-US" sz="1200" b="1" dirty="0">
                        <a:latin typeface="Calibri" panose="020F0502020204030204" pitchFamily="34" charset="0"/>
                        <a:cs typeface="Calibri" panose="020F0502020204030204" pitchFamily="34" charset="0"/>
                      </a:endParaRPr>
                    </a:p>
                  </a:txBody>
                  <a:tcPr anchor="ctr">
                    <a:solidFill>
                      <a:schemeClr val="bg1"/>
                    </a:solidFill>
                  </a:tcPr>
                </a:tc>
                <a:tc>
                  <a:txBody>
                    <a:bodyPr/>
                    <a:lstStyle/>
                    <a:p>
                      <a:pPr marL="285750" indent="-285750">
                        <a:buFont typeface="Arial" panose="020B0604020202020204" pitchFamily="34" charset="0"/>
                        <a:buChar char="•"/>
                      </a:pPr>
                      <a:r>
                        <a:rPr lang="en-US" altLang="zh-CN" sz="1200" dirty="0" smtClean="0">
                          <a:solidFill>
                            <a:schemeClr val="tx1"/>
                          </a:solidFill>
                          <a:latin typeface="Calibri" panose="020F0502020204030204" pitchFamily="34" charset="0"/>
                          <a:cs typeface="Calibri" panose="020F0502020204030204" pitchFamily="34" charset="0"/>
                        </a:rPr>
                        <a:t>Configuration of IMR </a:t>
                      </a:r>
                      <a:r>
                        <a:rPr lang="en-US" altLang="zh-CN" sz="1200" baseline="0" dirty="0" smtClean="0">
                          <a:solidFill>
                            <a:schemeClr val="tx1"/>
                          </a:solidFill>
                          <a:latin typeface="Calibri" panose="020F0502020204030204" pitchFamily="34" charset="0"/>
                          <a:cs typeface="Calibri" panose="020F0502020204030204" pitchFamily="34" charset="0"/>
                        </a:rPr>
                        <a:t>for better UE-UE interference measurement</a:t>
                      </a:r>
                      <a:endParaRPr lang="en-US" altLang="zh-CN" sz="1200" dirty="0" smtClean="0">
                        <a:solidFill>
                          <a:schemeClr val="tx1"/>
                        </a:solidFill>
                        <a:latin typeface="Calibri" panose="020F0502020204030204" pitchFamily="34" charset="0"/>
                        <a:cs typeface="Calibri" panose="020F0502020204030204" pitchFamily="34" charset="0"/>
                      </a:endParaRPr>
                    </a:p>
                  </a:txBody>
                  <a:tcPr anchor="ctr">
                    <a:noFill/>
                  </a:tcPr>
                </a:tc>
              </a:tr>
              <a:tr h="370840">
                <a:tc>
                  <a:txBody>
                    <a:bodyPr/>
                    <a:lstStyle/>
                    <a:p>
                      <a:pPr algn="ctr"/>
                      <a:r>
                        <a:rPr lang="en-US" altLang="zh-CN" sz="1400" b="1" dirty="0" smtClean="0">
                          <a:latin typeface="Calibri" panose="020F0502020204030204" pitchFamily="34" charset="0"/>
                          <a:cs typeface="Calibri" panose="020F0502020204030204" pitchFamily="34" charset="0"/>
                        </a:rPr>
                        <a:t>Reporting</a:t>
                      </a:r>
                      <a:endParaRPr lang="zh-CN" altLang="en-US" sz="1400" b="1" dirty="0">
                        <a:latin typeface="Calibri" panose="020F0502020204030204" pitchFamily="34" charset="0"/>
                        <a:cs typeface="Calibri" panose="020F0502020204030204" pitchFamily="34" charset="0"/>
                      </a:endParaRPr>
                    </a:p>
                  </a:txBody>
                  <a:tcPr anchor="ctr">
                    <a:noFill/>
                  </a:tcPr>
                </a:tc>
                <a:tc>
                  <a:txBody>
                    <a:bodyPr/>
                    <a:lstStyle/>
                    <a:p>
                      <a:r>
                        <a:rPr lang="en-US" altLang="zh-CN" sz="1200" b="1" dirty="0" smtClean="0">
                          <a:latin typeface="Calibri" panose="020F0502020204030204" pitchFamily="34" charset="0"/>
                          <a:cs typeface="Calibri" panose="020F0502020204030204" pitchFamily="34" charset="0"/>
                        </a:rPr>
                        <a:t>Reporting Content</a:t>
                      </a:r>
                      <a:endParaRPr lang="zh-CN" altLang="en-US" sz="1200" b="1" dirty="0">
                        <a:latin typeface="Calibri" panose="020F0502020204030204" pitchFamily="34" charset="0"/>
                        <a:cs typeface="Calibri" panose="020F0502020204030204" pitchFamily="34" charset="0"/>
                      </a:endParaRPr>
                    </a:p>
                  </a:txBody>
                  <a:tcPr anchor="ctr"/>
                </a:tc>
                <a:tc>
                  <a:txBody>
                    <a:bodyPr/>
                    <a:lstStyle/>
                    <a:p>
                      <a:pPr marL="285750" indent="-285750">
                        <a:buFont typeface="Arial" panose="020B0604020202020204" pitchFamily="34" charset="0"/>
                        <a:buChar char="•"/>
                      </a:pPr>
                      <a:r>
                        <a:rPr lang="en-US" altLang="zh-CN" sz="1200" dirty="0" smtClean="0">
                          <a:solidFill>
                            <a:schemeClr val="tx1"/>
                          </a:solidFill>
                          <a:latin typeface="Calibri" panose="020F0502020204030204" pitchFamily="34" charset="0"/>
                          <a:cs typeface="Calibri" panose="020F0502020204030204" pitchFamily="34" charset="0"/>
                        </a:rPr>
                        <a:t>For both RSRP and RSSI UE-UE CLI measurement, mostly</a:t>
                      </a:r>
                      <a:r>
                        <a:rPr lang="en-US" altLang="zh-CN" sz="1200" baseline="0" dirty="0" smtClean="0">
                          <a:solidFill>
                            <a:schemeClr val="tx1"/>
                          </a:solidFill>
                          <a:latin typeface="Calibri" panose="020F0502020204030204" pitchFamily="34" charset="0"/>
                          <a:cs typeface="Calibri" panose="020F0502020204030204" pitchFamily="34" charset="0"/>
                        </a:rPr>
                        <a:t> </a:t>
                      </a:r>
                      <a:r>
                        <a:rPr lang="en-US" altLang="zh-CN" sz="1200" dirty="0" smtClean="0">
                          <a:solidFill>
                            <a:schemeClr val="tx1"/>
                          </a:solidFill>
                          <a:latin typeface="Calibri" panose="020F0502020204030204" pitchFamily="34" charset="0"/>
                          <a:cs typeface="Calibri" panose="020F0502020204030204" pitchFamily="34" charset="0"/>
                        </a:rPr>
                        <a:t>reuse existing</a:t>
                      </a:r>
                      <a:r>
                        <a:rPr lang="en-US" altLang="zh-CN" sz="1200" baseline="0" dirty="0" smtClean="0">
                          <a:solidFill>
                            <a:schemeClr val="tx1"/>
                          </a:solidFill>
                          <a:latin typeface="Calibri" panose="020F0502020204030204" pitchFamily="34" charset="0"/>
                          <a:cs typeface="Calibri" panose="020F0502020204030204" pitchFamily="34" charset="0"/>
                        </a:rPr>
                        <a:t> RSRP and RSSI </a:t>
                      </a:r>
                      <a:r>
                        <a:rPr lang="en-US" altLang="zh-CN" sz="1200" dirty="0" smtClean="0">
                          <a:solidFill>
                            <a:schemeClr val="tx1"/>
                          </a:solidFill>
                          <a:latin typeface="Calibri" panose="020F0502020204030204" pitchFamily="34" charset="0"/>
                          <a:cs typeface="Calibri" panose="020F0502020204030204" pitchFamily="34" charset="0"/>
                        </a:rPr>
                        <a:t>report</a:t>
                      </a:r>
                      <a:r>
                        <a:rPr lang="en-US" altLang="zh-CN" sz="1200" baseline="0" dirty="0" smtClean="0">
                          <a:solidFill>
                            <a:schemeClr val="tx1"/>
                          </a:solidFill>
                          <a:latin typeface="Calibri" panose="020F0502020204030204" pitchFamily="34" charset="0"/>
                          <a:cs typeface="Calibri" panose="020F0502020204030204" pitchFamily="34" charset="0"/>
                        </a:rPr>
                        <a:t>ing framework</a:t>
                      </a:r>
                      <a:endParaRPr lang="zh-CN" altLang="en-US" sz="1200" dirty="0">
                        <a:solidFill>
                          <a:schemeClr val="tx1"/>
                        </a:solidFill>
                        <a:latin typeface="Calibri" panose="020F0502020204030204" pitchFamily="34" charset="0"/>
                        <a:cs typeface="Calibri" panose="020F0502020204030204" pitchFamily="34" charset="0"/>
                      </a:endParaRPr>
                    </a:p>
                  </a:txBody>
                  <a:tcPr anchor="ctr">
                    <a:noFill/>
                  </a:tcPr>
                </a:tc>
              </a:tr>
            </a:tbl>
          </a:graphicData>
        </a:graphic>
      </p:graphicFrame>
    </p:spTree>
    <p:extLst>
      <p:ext uri="{BB962C8B-B14F-4D97-AF65-F5344CB8AC3E}">
        <p14:creationId xmlns:p14="http://schemas.microsoft.com/office/powerpoint/2010/main" val="858459716"/>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GB" altLang="zh-CN" sz="2400" b="1" kern="0" dirty="0" smtClean="0">
                <a:solidFill>
                  <a:schemeClr val="accent2">
                    <a:lumMod val="75000"/>
                  </a:schemeClr>
                </a:solidFill>
                <a:latin typeface="Arial" pitchFamily="34" charset="0"/>
                <a:ea typeface="宋体" pitchFamily="2" charset="-122"/>
                <a:cs typeface="Arial" pitchFamily="34" charset="0"/>
              </a:rPr>
              <a:t>Summary</a:t>
            </a: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182880" y="858881"/>
            <a:ext cx="8825653" cy="2442671"/>
          </a:xfrm>
          <a:prstGeom prst="rect">
            <a:avLst/>
          </a:prstGeom>
        </p:spPr>
        <p:txBody>
          <a:bodyPr lIns="36000" rIns="36000"/>
          <a:lstStyle/>
          <a:p>
            <a:pPr marL="285750" indent="-285750" eaLnBrk="0" hangingPunct="0">
              <a:lnSpc>
                <a:spcPct val="125000"/>
              </a:lnSpc>
              <a:spcBef>
                <a:spcPct val="20000"/>
              </a:spcBef>
              <a:buFont typeface="Arial" panose="020B0604020202020204" pitchFamily="34" charset="0"/>
              <a:buChar char="•"/>
            </a:pPr>
            <a:r>
              <a:rPr lang="en-US" altLang="zh-CN" sz="1400" kern="0" dirty="0" smtClean="0">
                <a:latin typeface="Arial" pitchFamily="34" charset="0"/>
                <a:ea typeface="+mn-ea"/>
                <a:cs typeface="Arial" pitchFamily="34" charset="0"/>
              </a:rPr>
              <a:t>“Dynamic” DL/UL operation is an essential integral of NR design. CLI design progressed well but de-prioritized in RAN#77</a:t>
            </a:r>
          </a:p>
          <a:p>
            <a:pPr marL="285750" indent="-285750" eaLnBrk="0" hangingPunct="0">
              <a:lnSpc>
                <a:spcPct val="125000"/>
              </a:lnSpc>
              <a:spcBef>
                <a:spcPct val="20000"/>
              </a:spcBef>
              <a:buFont typeface="Arial" panose="020B0604020202020204" pitchFamily="34" charset="0"/>
              <a:buChar char="•"/>
            </a:pPr>
            <a:r>
              <a:rPr lang="en-US" altLang="zh-CN" sz="1400" kern="0" dirty="0" smtClean="0">
                <a:latin typeface="Arial" pitchFamily="34" charset="0"/>
                <a:ea typeface="+mn-ea"/>
                <a:cs typeface="Arial" pitchFamily="34" charset="0"/>
              </a:rPr>
              <a:t>Delaying UE-UE CLI management to Rel-16 will cause forward compatibility issues</a:t>
            </a:r>
          </a:p>
          <a:p>
            <a:pPr marL="285750" indent="-285750" eaLnBrk="0" hangingPunct="0">
              <a:lnSpc>
                <a:spcPct val="125000"/>
              </a:lnSpc>
              <a:spcBef>
                <a:spcPct val="20000"/>
              </a:spcBef>
              <a:buFont typeface="Arial" panose="020B0604020202020204" pitchFamily="34" charset="0"/>
              <a:buChar char="•"/>
            </a:pPr>
            <a:r>
              <a:rPr lang="en-US" altLang="zh-CN" sz="1400" kern="0" dirty="0" smtClean="0">
                <a:latin typeface="Arial" pitchFamily="34" charset="0"/>
                <a:ea typeface="+mn-ea"/>
                <a:cs typeface="Arial" pitchFamily="34" charset="0"/>
              </a:rPr>
              <a:t>Additional specification work for UE-UE CLI mitigation in Rel-15 can be well defined with a reasonable scope</a:t>
            </a:r>
          </a:p>
          <a:p>
            <a:pPr marL="285750" indent="-285750" eaLnBrk="0" hangingPunct="0">
              <a:lnSpc>
                <a:spcPct val="125000"/>
              </a:lnSpc>
              <a:spcBef>
                <a:spcPct val="20000"/>
              </a:spcBef>
              <a:buFont typeface="Arial" panose="020B0604020202020204" pitchFamily="34" charset="0"/>
              <a:buChar char="•"/>
            </a:pPr>
            <a:endParaRPr lang="en-US" altLang="zh-CN" sz="1400" kern="0" dirty="0" smtClean="0">
              <a:latin typeface="Arial" pitchFamily="34" charset="0"/>
              <a:ea typeface="+mn-ea"/>
              <a:cs typeface="Arial" pitchFamily="34" charset="0"/>
            </a:endParaRPr>
          </a:p>
          <a:p>
            <a:pPr marL="285750" indent="-285750" eaLnBrk="0" hangingPunct="0">
              <a:lnSpc>
                <a:spcPct val="125000"/>
              </a:lnSpc>
              <a:spcBef>
                <a:spcPct val="20000"/>
              </a:spcBef>
              <a:buFont typeface="Arial" panose="020B0604020202020204" pitchFamily="34" charset="0"/>
              <a:buChar char="•"/>
            </a:pPr>
            <a:r>
              <a:rPr lang="en-US" altLang="zh-CN" sz="1400" b="1" i="1" kern="0" dirty="0" smtClean="0">
                <a:latin typeface="Arial" pitchFamily="34" charset="0"/>
                <a:ea typeface="+mn-ea"/>
                <a:cs typeface="Arial" pitchFamily="34" charset="0"/>
              </a:rPr>
              <a:t>Proposal: Complete the UE-to-UE CLI mitigation in Rel-15, starting from the existing agreements</a:t>
            </a:r>
          </a:p>
          <a:p>
            <a:pPr marL="285750" indent="-285750" eaLnBrk="0" hangingPunct="0">
              <a:lnSpc>
                <a:spcPct val="125000"/>
              </a:lnSpc>
              <a:spcBef>
                <a:spcPct val="20000"/>
              </a:spcBef>
              <a:buFont typeface="Arial" panose="020B0604020202020204" pitchFamily="34" charset="0"/>
              <a:buChar char="•"/>
            </a:pPr>
            <a:endParaRPr lang="en-US" altLang="zh-CN" sz="1400" kern="0" dirty="0" smtClean="0">
              <a:latin typeface="Arial" pitchFamily="34" charset="0"/>
              <a:ea typeface="+mn-ea"/>
              <a:cs typeface="Arial" pitchFamily="34" charset="0"/>
            </a:endParaRPr>
          </a:p>
          <a:p>
            <a:pPr marL="285750" indent="-285750" eaLnBrk="0" hangingPunct="0">
              <a:lnSpc>
                <a:spcPct val="125000"/>
              </a:lnSpc>
              <a:spcBef>
                <a:spcPct val="20000"/>
              </a:spcBef>
              <a:buFont typeface="Arial" panose="020B0604020202020204" pitchFamily="34" charset="0"/>
              <a:buChar char="•"/>
            </a:pPr>
            <a:endParaRPr lang="en-US" altLang="zh-CN" sz="1400" kern="0" dirty="0" smtClean="0">
              <a:latin typeface="Arial" pitchFamily="34" charset="0"/>
              <a:ea typeface="+mn-ea"/>
              <a:cs typeface="Arial" pitchFamily="34" charset="0"/>
            </a:endParaRPr>
          </a:p>
        </p:txBody>
      </p:sp>
    </p:spTree>
    <p:extLst>
      <p:ext uri="{BB962C8B-B14F-4D97-AF65-F5344CB8AC3E}">
        <p14:creationId xmlns:p14="http://schemas.microsoft.com/office/powerpoint/2010/main" val="3043885510"/>
      </p:ext>
    </p:extLst>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GB" altLang="zh-CN" sz="2400" b="1" kern="0" dirty="0" smtClean="0">
                <a:solidFill>
                  <a:schemeClr val="accent2">
                    <a:lumMod val="75000"/>
                  </a:schemeClr>
                </a:solidFill>
                <a:latin typeface="Arial" pitchFamily="34" charset="0"/>
                <a:ea typeface="宋体" pitchFamily="2" charset="-122"/>
                <a:cs typeface="Arial" pitchFamily="34" charset="0"/>
              </a:rPr>
              <a:t>Simulation Assumptions</a:t>
            </a: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210519918"/>
              </p:ext>
            </p:extLst>
          </p:nvPr>
        </p:nvGraphicFramePr>
        <p:xfrm>
          <a:off x="346857" y="686379"/>
          <a:ext cx="4126229" cy="3672457"/>
        </p:xfrm>
        <a:graphic>
          <a:graphicData uri="http://schemas.openxmlformats.org/drawingml/2006/table">
            <a:tbl>
              <a:tblPr firstRow="1" firstCol="1" bandRow="1">
                <a:tableStyleId>{5C22544A-7EE6-4342-B048-85BDC9FD1C3A}</a:tableStyleId>
              </a:tblPr>
              <a:tblGrid>
                <a:gridCol w="1482074"/>
                <a:gridCol w="2644155"/>
              </a:tblGrid>
              <a:tr h="228021">
                <a:tc>
                  <a:txBody>
                    <a:bodyPr/>
                    <a:lstStyle/>
                    <a:p>
                      <a:pPr algn="just">
                        <a:spcAft>
                          <a:spcPts val="0"/>
                        </a:spcAft>
                      </a:pPr>
                      <a:r>
                        <a:rPr lang="en-US" sz="900" dirty="0">
                          <a:effectLst/>
                        </a:rPr>
                        <a:t>Parameters</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just">
                        <a:spcAft>
                          <a:spcPts val="0"/>
                        </a:spcAft>
                      </a:pPr>
                      <a:r>
                        <a:rPr lang="en-US" sz="900" dirty="0" smtClean="0">
                          <a:effectLst/>
                        </a:rPr>
                        <a:t>Assumptions</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1035586">
                <a:tc>
                  <a:txBody>
                    <a:bodyPr/>
                    <a:lstStyle/>
                    <a:p>
                      <a:pPr algn="l">
                        <a:spcAft>
                          <a:spcPts val="0"/>
                        </a:spcAft>
                      </a:pPr>
                      <a:r>
                        <a:rPr lang="en-US" sz="900" dirty="0">
                          <a:effectLst/>
                        </a:rPr>
                        <a:t>Layout</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dirty="0">
                          <a:effectLst/>
                        </a:rPr>
                        <a:t>Single layer</a:t>
                      </a:r>
                      <a:endParaRPr lang="zh-CN" sz="900" dirty="0">
                        <a:effectLst/>
                      </a:endParaRPr>
                    </a:p>
                    <a:p>
                      <a:pPr marL="139700" algn="l">
                        <a:spcAft>
                          <a:spcPts val="0"/>
                        </a:spcAft>
                      </a:pPr>
                      <a:r>
                        <a:rPr lang="en-US" sz="900" dirty="0">
                          <a:effectLst/>
                        </a:rPr>
                        <a:t>Indoor floor: (3 TRP per 120m x 50m)</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dirty="0">
                          <a:effectLst/>
                        </a:rPr>
                        <a:t>Inter-BS distance</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a:effectLst/>
                        </a:rPr>
                        <a:t>40m</a:t>
                      </a:r>
                      <a:endParaRPr lang="zh-CN" sz="900">
                        <a:effectLst/>
                        <a:latin typeface="Times New Roman" panose="02020603050405020304" pitchFamily="18" charset="0"/>
                        <a:ea typeface="宋体" panose="02010600030101010101" pitchFamily="2" charset="-122"/>
                      </a:endParaRPr>
                    </a:p>
                  </a:txBody>
                  <a:tcPr marL="30269" marR="30269" marT="15975" marB="15975"/>
                </a:tc>
              </a:tr>
              <a:tr h="188963">
                <a:tc>
                  <a:txBody>
                    <a:bodyPr/>
                    <a:lstStyle/>
                    <a:p>
                      <a:pPr algn="l">
                        <a:spcAft>
                          <a:spcPts val="0"/>
                        </a:spcAft>
                      </a:pPr>
                      <a:r>
                        <a:rPr lang="en-US" sz="900" dirty="0">
                          <a:effectLst/>
                        </a:rPr>
                        <a:t>Minimum BS-UE (2D) distance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a:effectLst/>
                        </a:rPr>
                        <a:t>0m</a:t>
                      </a:r>
                      <a:endParaRPr lang="zh-CN" sz="900">
                        <a:effectLst/>
                        <a:latin typeface="Times New Roman" panose="02020603050405020304" pitchFamily="18" charset="0"/>
                        <a:ea typeface="宋体" panose="02010600030101010101" pitchFamily="2" charset="-122"/>
                      </a:endParaRPr>
                    </a:p>
                  </a:txBody>
                  <a:tcPr marL="30269" marR="30269" marT="15975" marB="15975"/>
                </a:tc>
              </a:tr>
              <a:tr h="188963">
                <a:tc>
                  <a:txBody>
                    <a:bodyPr/>
                    <a:lstStyle/>
                    <a:p>
                      <a:pPr algn="l">
                        <a:spcAft>
                          <a:spcPts val="0"/>
                        </a:spcAft>
                      </a:pPr>
                      <a:r>
                        <a:rPr lang="en-US" sz="900" dirty="0">
                          <a:effectLst/>
                        </a:rPr>
                        <a:t>Minimum UE-UE (2D) distance</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a:effectLst/>
                        </a:rPr>
                        <a:t>3m</a:t>
                      </a:r>
                      <a:endParaRPr lang="zh-CN" sz="90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dirty="0">
                          <a:effectLst/>
                        </a:rPr>
                        <a:t>Carrier frequency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dirty="0">
                          <a:effectLst/>
                        </a:rPr>
                        <a:t>4GHz </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dirty="0">
                          <a:effectLst/>
                        </a:rPr>
                        <a:t>Simulation bandwidth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a:effectLst/>
                        </a:rPr>
                        <a:t>20MHz per CC for 4GHz</a:t>
                      </a:r>
                      <a:endParaRPr lang="zh-CN" sz="90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dirty="0">
                          <a:effectLst/>
                        </a:rPr>
                        <a:t>Channel model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dirty="0">
                          <a:effectLst/>
                        </a:rPr>
                        <a:t>Follow </a:t>
                      </a:r>
                      <a:r>
                        <a:rPr lang="en-US" sz="900" dirty="0" smtClean="0">
                          <a:effectLst/>
                        </a:rPr>
                        <a:t>TR 38.802</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dirty="0">
                          <a:effectLst/>
                        </a:rPr>
                        <a:t>Penetration loss</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dirty="0">
                          <a:effectLst/>
                        </a:rPr>
                        <a:t>Follow </a:t>
                      </a:r>
                      <a:r>
                        <a:rPr lang="en-US" altLang="zh-CN" sz="900" dirty="0" smtClean="0">
                          <a:effectLst/>
                        </a:rPr>
                        <a:t>TR 38.802</a:t>
                      </a:r>
                      <a:endParaRPr lang="zh-CN" altLang="zh-CN" sz="900" dirty="0">
                        <a:effectLst/>
                        <a:latin typeface="Times New Roman" panose="02020603050405020304" pitchFamily="18" charset="0"/>
                        <a:ea typeface="宋体" panose="02010600030101010101" pitchFamily="2" charset="-122"/>
                      </a:endParaRPr>
                    </a:p>
                  </a:txBody>
                  <a:tcPr marL="30269" marR="30269" marT="15975" marB="15975"/>
                </a:tc>
              </a:tr>
              <a:tr h="188963">
                <a:tc>
                  <a:txBody>
                    <a:bodyPr/>
                    <a:lstStyle/>
                    <a:p>
                      <a:pPr algn="l">
                        <a:spcAft>
                          <a:spcPts val="0"/>
                        </a:spcAft>
                      </a:pPr>
                      <a:r>
                        <a:rPr lang="en-US" sz="900" dirty="0">
                          <a:effectLst/>
                        </a:rPr>
                        <a:t>BS </a:t>
                      </a:r>
                      <a:r>
                        <a:rPr lang="en-US" sz="900" dirty="0" err="1">
                          <a:effectLst/>
                        </a:rPr>
                        <a:t>Tx</a:t>
                      </a:r>
                      <a:r>
                        <a:rPr lang="en-US" sz="900" dirty="0">
                          <a:effectLst/>
                        </a:rPr>
                        <a:t> power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a:effectLst/>
                        </a:rPr>
                        <a:t>24 dBm PA scaled with simulation BW when system BW is higher than simulation BW. Otherwise, 24 dBm</a:t>
                      </a:r>
                      <a:endParaRPr lang="zh-CN" sz="90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dirty="0">
                          <a:effectLst/>
                        </a:rPr>
                        <a:t>UE </a:t>
                      </a:r>
                      <a:r>
                        <a:rPr lang="en-US" sz="900" dirty="0" err="1">
                          <a:effectLst/>
                        </a:rPr>
                        <a:t>Tx</a:t>
                      </a:r>
                      <a:r>
                        <a:rPr lang="en-US" sz="900" dirty="0">
                          <a:effectLst/>
                        </a:rPr>
                        <a:t> power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a:effectLst/>
                        </a:rPr>
                        <a:t>Maximum 23 dBm </a:t>
                      </a:r>
                      <a:endParaRPr lang="zh-CN" sz="90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dirty="0">
                          <a:effectLst/>
                        </a:rPr>
                        <a:t>BS antenna configuration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600"/>
                        </a:spcAft>
                      </a:pPr>
                      <a:r>
                        <a:rPr lang="en-US" sz="900">
                          <a:effectLst/>
                        </a:rPr>
                        <a:t> </a:t>
                      </a:r>
                      <a:r>
                        <a:rPr lang="el-GR" sz="900">
                          <a:effectLst/>
                        </a:rPr>
                        <a:t>(M,N,P,Mg,Ng)=(4,4,2,1,1)   (dH,dV)=(0.5,0.5)λ</a:t>
                      </a:r>
                      <a:endParaRPr lang="zh-CN" sz="900">
                        <a:effectLst/>
                        <a:latin typeface="Times New Roman" panose="02020603050405020304" pitchFamily="18" charset="0"/>
                        <a:ea typeface="宋体" panose="02010600030101010101" pitchFamily="2" charset="-122"/>
                      </a:endParaRPr>
                    </a:p>
                  </a:txBody>
                  <a:tcPr marL="30269" marR="30269" marT="15975" marB="15975"/>
                </a:tc>
              </a:tr>
              <a:tr h="110856">
                <a:tc>
                  <a:txBody>
                    <a:bodyPr/>
                    <a:lstStyle/>
                    <a:p>
                      <a:pPr algn="l">
                        <a:spcAft>
                          <a:spcPts val="0"/>
                        </a:spcAft>
                      </a:pPr>
                      <a:r>
                        <a:rPr lang="en-US" sz="900">
                          <a:effectLst/>
                        </a:rPr>
                        <a:t>BS antenna configuration</a:t>
                      </a:r>
                      <a:endParaRPr lang="zh-CN" sz="900">
                        <a:effectLst/>
                        <a:latin typeface="Times New Roman" panose="02020603050405020304" pitchFamily="18" charset="0"/>
                        <a:ea typeface="宋体" panose="02010600030101010101" pitchFamily="2" charset="-122"/>
                      </a:endParaRPr>
                    </a:p>
                  </a:txBody>
                  <a:tcPr marL="30269" marR="30269" marT="15975" marB="1597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effectLst/>
                        </a:rPr>
                        <a:t>Ceiling-mount</a:t>
                      </a:r>
                      <a:r>
                        <a:rPr lang="en-US" sz="900" dirty="0">
                          <a:effectLst/>
                        </a:rPr>
                        <a:t>, Follow </a:t>
                      </a:r>
                      <a:r>
                        <a:rPr lang="en-US" altLang="zh-CN" sz="900" dirty="0" smtClean="0">
                          <a:effectLst/>
                        </a:rPr>
                        <a:t>TR 38.802</a:t>
                      </a:r>
                      <a:endParaRPr lang="zh-CN" altLang="zh-CN" sz="900" dirty="0" smtClean="0">
                        <a:effectLst/>
                        <a:latin typeface="Times New Roman" panose="02020603050405020304" pitchFamily="18" charset="0"/>
                        <a:ea typeface="宋体" panose="02010600030101010101" pitchFamily="2" charset="-122"/>
                      </a:endParaRPr>
                    </a:p>
                  </a:txBody>
                  <a:tcPr marL="30269" marR="30269" marT="15975" marB="15975"/>
                </a:tc>
              </a:tr>
            </a:tbl>
          </a:graphicData>
        </a:graphic>
      </p:graphicFrame>
      <p:pic>
        <p:nvPicPr>
          <p:cNvPr id="1025"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5403" y="1192485"/>
            <a:ext cx="1482314" cy="80376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格 3"/>
          <p:cNvGraphicFramePr>
            <a:graphicFrameLocks noGrp="1"/>
          </p:cNvGraphicFramePr>
          <p:nvPr>
            <p:extLst>
              <p:ext uri="{D42A27DB-BD31-4B8C-83A1-F6EECF244321}">
                <p14:modId xmlns:p14="http://schemas.microsoft.com/office/powerpoint/2010/main" val="3725747416"/>
              </p:ext>
            </p:extLst>
          </p:nvPr>
        </p:nvGraphicFramePr>
        <p:xfrm>
          <a:off x="4508256" y="686379"/>
          <a:ext cx="4223385" cy="3822374"/>
        </p:xfrm>
        <a:graphic>
          <a:graphicData uri="http://schemas.openxmlformats.org/drawingml/2006/table">
            <a:tbl>
              <a:tblPr firstRow="1" firstCol="1" bandRow="1">
                <a:tableStyleId>{5C22544A-7EE6-4342-B048-85BDC9FD1C3A}</a:tableStyleId>
              </a:tblPr>
              <a:tblGrid>
                <a:gridCol w="1516971"/>
                <a:gridCol w="2706414"/>
              </a:tblGrid>
              <a:tr h="220987">
                <a:tc>
                  <a:txBody>
                    <a:bodyPr/>
                    <a:lstStyle/>
                    <a:p>
                      <a:pPr algn="just">
                        <a:spcAft>
                          <a:spcPts val="0"/>
                        </a:spcAft>
                      </a:pPr>
                      <a:r>
                        <a:rPr lang="en-US" sz="900" dirty="0">
                          <a:effectLst/>
                        </a:rPr>
                        <a:t>Parameters</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just">
                        <a:spcAft>
                          <a:spcPts val="0"/>
                        </a:spcAft>
                      </a:pPr>
                      <a:r>
                        <a:rPr lang="en-US" altLang="zh-CN" sz="900" dirty="0" smtClean="0">
                          <a:effectLst/>
                        </a:rPr>
                        <a:t>Assumptions</a:t>
                      </a:r>
                      <a:endParaRPr lang="zh-CN" altLang="zh-CN" sz="900" dirty="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sz="900" dirty="0">
                          <a:effectLst/>
                        </a:rPr>
                        <a:t>BS antenna height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dirty="0">
                          <a:effectLst/>
                        </a:rPr>
                        <a:t>3m</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379152">
                <a:tc>
                  <a:txBody>
                    <a:bodyPr/>
                    <a:lstStyle/>
                    <a:p>
                      <a:pPr algn="l">
                        <a:spcAft>
                          <a:spcPts val="0"/>
                        </a:spcAft>
                      </a:pPr>
                      <a:r>
                        <a:rPr lang="en-US" sz="900" dirty="0">
                          <a:effectLst/>
                        </a:rPr>
                        <a:t>BS antenna element gain + connector loss</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522605" algn="l"/>
                        </a:tabLst>
                      </a:pPr>
                      <a:r>
                        <a:rPr lang="en-US" sz="900">
                          <a:effectLst/>
                        </a:rPr>
                        <a:t>5dBi</a:t>
                      </a:r>
                      <a:endParaRPr lang="zh-CN" sz="90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sz="900" dirty="0">
                          <a:effectLst/>
                        </a:rPr>
                        <a:t>BS antenna tilt</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664845" algn="l"/>
                        </a:tabLst>
                      </a:pPr>
                      <a:r>
                        <a:rPr lang="en-US" sz="900">
                          <a:effectLst/>
                        </a:rPr>
                        <a:t>90deg</a:t>
                      </a:r>
                      <a:endParaRPr lang="zh-CN" sz="90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sz="900" dirty="0">
                          <a:effectLst/>
                        </a:rPr>
                        <a:t>BS receiver noise figure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dirty="0">
                          <a:effectLst/>
                        </a:rPr>
                        <a:t>5dB</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sz="900" dirty="0">
                          <a:effectLst/>
                        </a:rPr>
                        <a:t>UE antenna elements</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1101725" algn="l"/>
                        </a:tabLst>
                      </a:pPr>
                      <a:r>
                        <a:rPr lang="en-US" sz="900" dirty="0">
                          <a:effectLst/>
                        </a:rPr>
                        <a:t>2Tx and 2Rx</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233930">
                <a:tc>
                  <a:txBody>
                    <a:bodyPr/>
                    <a:lstStyle/>
                    <a:p>
                      <a:pPr marR="69850" algn="l">
                        <a:spcAft>
                          <a:spcPts val="0"/>
                        </a:spcAft>
                      </a:pPr>
                      <a:r>
                        <a:rPr lang="en-US" sz="900" dirty="0">
                          <a:effectLst/>
                        </a:rPr>
                        <a:t>UE antenna configuration</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effectLst/>
                        </a:rPr>
                        <a:t>Follow </a:t>
                      </a:r>
                      <a:r>
                        <a:rPr lang="en-US" altLang="zh-CN" sz="900" dirty="0" smtClean="0">
                          <a:effectLst/>
                        </a:rPr>
                        <a:t>TR 38.802</a:t>
                      </a:r>
                      <a:endParaRPr lang="zh-CN" altLang="zh-CN" sz="900" dirty="0" smtClean="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marR="69850" algn="l">
                        <a:spcAft>
                          <a:spcPts val="0"/>
                        </a:spcAft>
                      </a:pPr>
                      <a:r>
                        <a:rPr lang="en-US" sz="900" dirty="0">
                          <a:effectLst/>
                        </a:rPr>
                        <a:t>UE antenna height</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a:effectLst/>
                        </a:rPr>
                        <a:t>1.5m</a:t>
                      </a:r>
                      <a:endParaRPr lang="zh-CN" sz="90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marR="279400" algn="l">
                        <a:spcAft>
                          <a:spcPts val="0"/>
                        </a:spcAft>
                      </a:pPr>
                      <a:r>
                        <a:rPr lang="en-US" sz="900" dirty="0">
                          <a:effectLst/>
                        </a:rPr>
                        <a:t>UE antenna gain</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688975" algn="l"/>
                        </a:tabLst>
                      </a:pPr>
                      <a:r>
                        <a:rPr lang="en-US" sz="900">
                          <a:effectLst/>
                        </a:rPr>
                        <a:t>Follow the modeling of TR36.873</a:t>
                      </a:r>
                      <a:endParaRPr lang="zh-CN" sz="90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sz="900" dirty="0">
                          <a:effectLst/>
                        </a:rPr>
                        <a:t>UE receiver noise figure</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664845" algn="l"/>
                        </a:tabLst>
                      </a:pPr>
                      <a:r>
                        <a:rPr lang="en-US" sz="900">
                          <a:effectLst/>
                        </a:rPr>
                        <a:t>9 dB</a:t>
                      </a:r>
                      <a:endParaRPr lang="zh-CN" sz="900">
                        <a:effectLst/>
                        <a:latin typeface="Times New Roman" panose="02020603050405020304" pitchFamily="18" charset="0"/>
                        <a:ea typeface="宋体" panose="02010600030101010101" pitchFamily="2" charset="-122"/>
                      </a:endParaRPr>
                    </a:p>
                  </a:txBody>
                  <a:tcPr marL="30269" marR="30269" marT="15975" marB="15975"/>
                </a:tc>
              </a:tr>
              <a:tr h="298960">
                <a:tc>
                  <a:txBody>
                    <a:bodyPr/>
                    <a:lstStyle/>
                    <a:p>
                      <a:pPr algn="l">
                        <a:spcAft>
                          <a:spcPts val="0"/>
                        </a:spcAft>
                      </a:pPr>
                      <a:r>
                        <a:rPr lang="en-US" sz="900" dirty="0">
                          <a:effectLst/>
                        </a:rPr>
                        <a:t>Traffic model</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605790" algn="l"/>
                        </a:tabLst>
                      </a:pPr>
                      <a:r>
                        <a:rPr lang="en-US" sz="900" dirty="0">
                          <a:effectLst/>
                        </a:rPr>
                        <a:t>FTP traffic model 3 with packet size </a:t>
                      </a:r>
                      <a:r>
                        <a:rPr lang="en-US" sz="900" dirty="0" smtClean="0">
                          <a:effectLst/>
                        </a:rPr>
                        <a:t>0.5Mbytes</a:t>
                      </a:r>
                    </a:p>
                    <a:p>
                      <a:pPr algn="l">
                        <a:spcAft>
                          <a:spcPts val="0"/>
                        </a:spcAft>
                        <a:tabLst>
                          <a:tab pos="605790" algn="l"/>
                        </a:tabLst>
                      </a:pPr>
                      <a:r>
                        <a:rPr lang="en-US" sz="900" dirty="0" smtClean="0">
                          <a:effectLst/>
                        </a:rPr>
                        <a:t>DL: UL=1:1</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379152">
                <a:tc>
                  <a:txBody>
                    <a:bodyPr/>
                    <a:lstStyle/>
                    <a:p>
                      <a:pPr algn="l">
                        <a:spcAft>
                          <a:spcPts val="0"/>
                        </a:spcAft>
                      </a:pPr>
                      <a:r>
                        <a:rPr lang="en-US" sz="900" dirty="0">
                          <a:effectLst/>
                        </a:rPr>
                        <a:t>UE distribution</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997585" algn="l"/>
                        </a:tabLst>
                      </a:pPr>
                      <a:r>
                        <a:rPr lang="en-US" sz="900" dirty="0">
                          <a:effectLst/>
                        </a:rPr>
                        <a:t>For FTP traffic model 3: 10 users per TRP </a:t>
                      </a:r>
                      <a:r>
                        <a:rPr lang="en-US" sz="900" dirty="0" smtClean="0">
                          <a:effectLst/>
                        </a:rPr>
                        <a:t>100</a:t>
                      </a:r>
                      <a:r>
                        <a:rPr lang="en-US" sz="900" dirty="0">
                          <a:effectLst/>
                        </a:rPr>
                        <a:t>% indoor (3km/h)</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sz="900" dirty="0">
                          <a:effectLst/>
                        </a:rPr>
                        <a:t>UE receiver</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tabLst>
                          <a:tab pos="1341755" algn="l"/>
                        </a:tabLst>
                      </a:pPr>
                      <a:r>
                        <a:rPr lang="en-US" sz="900" dirty="0">
                          <a:effectLst/>
                        </a:rPr>
                        <a:t>MMSE-IRC </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sz="900" dirty="0">
                          <a:effectLst/>
                        </a:rPr>
                        <a:t>BS receiver </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algn="l">
                        <a:spcAft>
                          <a:spcPts val="0"/>
                        </a:spcAft>
                      </a:pPr>
                      <a:r>
                        <a:rPr lang="en-US" sz="900" dirty="0">
                          <a:effectLst/>
                        </a:rPr>
                        <a:t>MMSE-IRC </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algn="l">
                        <a:spcAft>
                          <a:spcPts val="0"/>
                        </a:spcAft>
                      </a:pPr>
                      <a:r>
                        <a:rPr lang="en-US" altLang="zh-CN" sz="900" b="1" kern="1200" dirty="0" smtClean="0">
                          <a:solidFill>
                            <a:schemeClr val="lt1"/>
                          </a:solidFill>
                          <a:effectLst/>
                          <a:latin typeface="+mn-lt"/>
                          <a:ea typeface="+mn-ea"/>
                          <a:cs typeface="+mn-cs"/>
                        </a:rPr>
                        <a:t>UE association</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dk1"/>
                          </a:solidFill>
                          <a:effectLst/>
                          <a:latin typeface="+mn-lt"/>
                          <a:ea typeface="+mn-ea"/>
                          <a:cs typeface="+mn-cs"/>
                        </a:rPr>
                        <a:t>based on RSRP measurement</a:t>
                      </a:r>
                      <a:r>
                        <a:rPr lang="en-US" sz="900" dirty="0" smtClean="0">
                          <a:effectLst/>
                        </a:rPr>
                        <a:t> </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r h="209353">
                <a:tc>
                  <a:txBody>
                    <a:bodyPr/>
                    <a:lstStyle/>
                    <a:p>
                      <a:pPr marR="3810" algn="l">
                        <a:spcAft>
                          <a:spcPts val="0"/>
                        </a:spcAft>
                      </a:pPr>
                      <a:r>
                        <a:rPr lang="en-US" sz="900" dirty="0">
                          <a:effectLst/>
                        </a:rPr>
                        <a:t>Transmission mode</a:t>
                      </a:r>
                      <a:endParaRPr lang="zh-CN" sz="900" dirty="0">
                        <a:effectLst/>
                        <a:latin typeface="Times New Roman" panose="02020603050405020304" pitchFamily="18" charset="0"/>
                        <a:ea typeface="宋体" panose="02010600030101010101" pitchFamily="2" charset="-122"/>
                      </a:endParaRPr>
                    </a:p>
                  </a:txBody>
                  <a:tcPr marL="30269" marR="30269" marT="15975" marB="15975"/>
                </a:tc>
                <a:tc>
                  <a:txBody>
                    <a:bodyPr/>
                    <a:lstStyle/>
                    <a:p>
                      <a:pPr marR="3810" algn="l">
                        <a:spcAft>
                          <a:spcPts val="0"/>
                        </a:spcAft>
                      </a:pPr>
                      <a:r>
                        <a:rPr lang="en-US" sz="900" dirty="0">
                          <a:effectLst/>
                        </a:rPr>
                        <a:t>SU-MIMO</a:t>
                      </a:r>
                      <a:endParaRPr lang="zh-CN" sz="900" dirty="0">
                        <a:effectLst/>
                        <a:latin typeface="Times New Roman" panose="02020603050405020304" pitchFamily="18" charset="0"/>
                        <a:ea typeface="宋体" panose="02010600030101010101" pitchFamily="2" charset="-122"/>
                      </a:endParaRPr>
                    </a:p>
                  </a:txBody>
                  <a:tcPr marL="30269" marR="30269" marT="15975" marB="15975"/>
                </a:tc>
              </a:tr>
            </a:tbl>
          </a:graphicData>
        </a:graphic>
      </p:graphicFrame>
    </p:spTree>
    <p:extLst>
      <p:ext uri="{BB962C8B-B14F-4D97-AF65-F5344CB8AC3E}">
        <p14:creationId xmlns:p14="http://schemas.microsoft.com/office/powerpoint/2010/main" val="127452775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39377</TotalTime>
  <Words>835</Words>
  <Application>Microsoft Office PowerPoint</Application>
  <PresentationFormat>On-screen Show (16:9)</PresentationFormat>
  <Paragraphs>145</Paragraphs>
  <Slides>7</Slides>
  <Notes>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7</vt:i4>
      </vt:variant>
    </vt:vector>
  </HeadingPairs>
  <TitlesOfParts>
    <vt:vector size="21" baseType="lpstr">
      <vt:lpstr>Arial Unicode MS</vt:lpstr>
      <vt:lpstr>微软雅黑</vt:lpstr>
      <vt:lpstr>MS PGothic</vt:lpstr>
      <vt:lpstr>黑体</vt:lpstr>
      <vt:lpstr>宋体</vt:lpstr>
      <vt:lpstr>Arial</vt:lpstr>
      <vt:lpstr>Calibri</vt:lpstr>
      <vt:lpstr>Freestyle Script</vt:lpstr>
      <vt:lpstr>FrutigerNext LT Medium</vt:lpstr>
      <vt:lpstr>FrutigerNext LT Regular</vt:lpstr>
      <vt:lpstr>华文细黑</vt:lpstr>
      <vt:lpstr>Times New Roman</vt:lpstr>
      <vt:lpstr>Wingdings</vt:lpstr>
      <vt:lpstr>2_主题1</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David mazzarese</cp:lastModifiedBy>
  <cp:revision>2980</cp:revision>
  <dcterms:created xsi:type="dcterms:W3CDTF">2012-12-20T06:01:13Z</dcterms:created>
  <dcterms:modified xsi:type="dcterms:W3CDTF">2017-12-11T18:14:04Z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(3)P4UpwC5K8188M/XS7669OrCy21moSbKBH3D78J24fUOudKS/3IYuNY1Wg8AdDtsXAJ1mrvwT
yz5UxQfPIjjV0tvWkh1jtTF2UJkUp3IUhjJlRW+sT/Czzeb1/vJbSZjVPHE3W53qdQc2r35Y
UdGIy+khu+vTaaYx5cQQ3HrCazDToI4cT8XbCtq8Uoc9D07F4BYlJ5HeYnD19RWivEP3laTp
GqYRf9ezpUsgCgHnuF</vt:lpwstr>
  </property>
  <property fmtid="{D5CDD505-2E9C-101B-9397-08002B2CF9AE}" pid="11" name="_2015_ms_pID_7253431">
    <vt:lpwstr>kKPwWoI/XBpI+IK4F7t8o8aZIV1OuU5FL0gizwGzOwkcOCbjopH1KG
iA7hututZ3jeQVd0i5xr6GcI1TFsph02koH6lOo5H0DVF8seTqmKMPHUpemVgL9pYN3+pTYx
51pya+lmpsrBmuFVKiOIyxao8zDR9kWxo1T9Vz3xZH4HJSva+ZHt14Iop8hcZQLHAl7KXpxC
XnyrM1il5jh2NsqDT885UeVFPGFPdy5SIcHE</vt:lpwstr>
  </property>
  <property fmtid="{D5CDD505-2E9C-101B-9397-08002B2CF9AE}" pid="12" name="_2015_ms_pID_7253432">
    <vt:lpwstr>VjGHY9tEHMyoK6BHm1bbw29IJ1VUxVTmXzJY
juv318DRpCoJyUQkXUfJGHc+nt9a6AJ40H/2FBlQUbn8qERU4ew=</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1512984479</vt:lpwstr>
  </property>
</Properties>
</file>