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10"/>
  </p:notesMasterIdLst>
  <p:handoutMasterIdLst>
    <p:handoutMasterId r:id="rId11"/>
  </p:handoutMasterIdLst>
  <p:sldIdLst>
    <p:sldId id="434" r:id="rId2"/>
    <p:sldId id="514" r:id="rId3"/>
    <p:sldId id="509" r:id="rId4"/>
    <p:sldId id="510" r:id="rId5"/>
    <p:sldId id="511" r:id="rId6"/>
    <p:sldId id="512" r:id="rId7"/>
    <p:sldId id="513" r:id="rId8"/>
    <p:sldId id="491" r:id="rId9"/>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p14:section name="默认节" id="{40BAD13A-CF3B-46F1-9F92-1EEB6DF0B91B}">
          <p14:sldIdLst>
            <p14:sldId id="434"/>
            <p14:sldId id="514"/>
            <p14:sldId id="509"/>
            <p14:sldId id="510"/>
            <p14:sldId id="511"/>
            <p14:sldId id="512"/>
            <p14:sldId id="513"/>
            <p14:sldId id="491"/>
          </p14:sldIdLst>
        </p14:section>
        <p14:section name="无标题节" id="{55232401-34EE-4EBD-BFAF-C9D0F61BAE12}">
          <p14:sldIdLst/>
        </p14:section>
      </p14:sectionLst>
    </p:ext>
    <p:ext uri="{EFAFB233-063F-42B5-8137-9DF3F51BA10A}">
      <p15:sldGuideLst xmlns:p15="http://schemas.microsoft.com/office/powerpoint/2012/main">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29" autoAdjust="0"/>
    <p:restoredTop sz="82738" autoAdjust="0"/>
  </p:normalViewPr>
  <p:slideViewPr>
    <p:cSldViewPr snapToGrid="0" snapToObjects="1" showGuides="1">
      <p:cViewPr varScale="1">
        <p:scale>
          <a:sx n="80" d="100"/>
          <a:sy n="80" d="100"/>
        </p:scale>
        <p:origin x="108" y="354"/>
      </p:cViewPr>
      <p:guideLst>
        <p:guide orient="horz" pos="587"/>
        <p:guide orient="horz" pos="3883"/>
        <p:guide pos="7164"/>
        <p:guide pos="519"/>
        <p:guide orient="horz" pos="440"/>
        <p:guide orient="horz" pos="2912"/>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2017/12/11</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12/11/2017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8</a:t>
            </a:fld>
            <a:endParaRPr lang="en-US"/>
          </a:p>
        </p:txBody>
      </p:sp>
    </p:spTree>
    <p:extLst>
      <p:ext uri="{BB962C8B-B14F-4D97-AF65-F5344CB8AC3E}">
        <p14:creationId xmlns:p14="http://schemas.microsoft.com/office/powerpoint/2010/main"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11 December 2017</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Microsoft_Visio_2003-2010___1111.vsd"/></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oleObject" Target="../embeddings/Microsoft_Visio_2003-2010___2222.vsd"/></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66661" y="349027"/>
            <a:ext cx="782340" cy="784034"/>
          </a:xfrm>
          <a:prstGeom prst="rect">
            <a:avLst/>
          </a:prstGeom>
          <a:noFill/>
          <a:ln w="9525">
            <a:noFill/>
            <a:miter lim="800000"/>
            <a:headEnd/>
            <a:tailEnd/>
          </a:ln>
        </p:spPr>
      </p:pic>
      <p:sp>
        <p:nvSpPr>
          <p:cNvPr id="12" name="标题 1"/>
          <p:cNvSpPr txBox="1">
            <a:spLocks/>
          </p:cNvSpPr>
          <p:nvPr/>
        </p:nvSpPr>
        <p:spPr>
          <a:xfrm>
            <a:off x="245462" y="1706957"/>
            <a:ext cx="4890303" cy="947952"/>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800" dirty="0">
                <a:latin typeface="Arial" pitchFamily="34" charset="0"/>
                <a:ea typeface="Arial Unicode MS" pitchFamily="34" charset="-122"/>
                <a:cs typeface="Arial" pitchFamily="34" charset="0"/>
              </a:rPr>
              <a:t>LTE URLLC support of high synchronization </a:t>
            </a:r>
            <a:r>
              <a:rPr lang="en-US" altLang="zh-CN" sz="2800" dirty="0" smtClean="0">
                <a:latin typeface="Arial" pitchFamily="34" charset="0"/>
                <a:ea typeface="Arial Unicode MS" pitchFamily="34" charset="-122"/>
                <a:cs typeface="Arial" pitchFamily="34" charset="0"/>
              </a:rPr>
              <a:t>accuracy</a:t>
            </a:r>
            <a:endParaRPr kumimoji="0" lang="en-US" altLang="en-US" sz="28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#78 </a:t>
            </a:r>
          </a:p>
          <a:p>
            <a:r>
              <a:rPr lang="it-IT" altLang="zh-CN" sz="1400" dirty="0" smtClean="0">
                <a:latin typeface="Arial" pitchFamily="34" charset="0"/>
                <a:cs typeface="Arial" pitchFamily="34" charset="0"/>
              </a:rPr>
              <a:t>Lisbon, Portugal, December 18-21, 2017 </a:t>
            </a:r>
          </a:p>
          <a:p>
            <a:r>
              <a:rPr lang="en-US" altLang="zh-CN" sz="1400" dirty="0" smtClean="0">
                <a:latin typeface="Arial" pitchFamily="34" charset="0"/>
                <a:cs typeface="Arial" pitchFamily="34" charset="0"/>
              </a:rPr>
              <a:t>Agenda Item: 10.6.4</a:t>
            </a:r>
            <a:endParaRPr lang="zh-CN" altLang="en-US" sz="1400" dirty="0">
              <a:latin typeface="Arial" pitchFamily="34" charset="0"/>
              <a:cs typeface="Arial" pitchFamily="34" charset="0"/>
            </a:endParaRPr>
          </a:p>
        </p:txBody>
      </p:sp>
      <p:sp>
        <p:nvSpPr>
          <p:cNvPr id="9" name="矩形 8"/>
          <p:cNvSpPr/>
          <p:nvPr/>
        </p:nvSpPr>
        <p:spPr>
          <a:xfrm>
            <a:off x="176713" y="2676695"/>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8039887" y="41250"/>
            <a:ext cx="1090363" cy="307777"/>
          </a:xfrm>
          <a:prstGeom prst="rect">
            <a:avLst/>
          </a:prstGeom>
        </p:spPr>
        <p:txBody>
          <a:bodyPr wrap="none">
            <a:spAutoFit/>
          </a:bodyPr>
          <a:lstStyle/>
          <a:p>
            <a:r>
              <a:rPr lang="en-US" altLang="zh-CN" sz="1400" dirty="0" smtClean="0">
                <a:latin typeface="Arial" pitchFamily="34" charset="0"/>
                <a:cs typeface="Arial" pitchFamily="34" charset="0"/>
              </a:rPr>
              <a:t>RP-172456</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val="3003612975"/>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Background</a:t>
            </a:r>
            <a:endParaRPr lang="en-GB" altLang="zh-CN" sz="2400" b="1" kern="0" dirty="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6"/>
            <a:ext cx="7971470" cy="3276912"/>
          </a:xfrm>
          <a:prstGeom prst="rect">
            <a:avLst/>
          </a:prstGeom>
        </p:spPr>
        <p:txBody>
          <a:bodyPr lIns="36000" rIns="36000"/>
          <a:lstStyle/>
          <a:p>
            <a:pPr marL="342900" indent="-342900">
              <a:spcBef>
                <a:spcPct val="20000"/>
              </a:spcBef>
              <a:buFont typeface="Arial" charset="0"/>
              <a:buChar char="•"/>
              <a:defRPr/>
            </a:pPr>
            <a:r>
              <a:rPr lang="en-US" sz="2000" dirty="0">
                <a:latin typeface="Arial" panose="020B0604020202020204" pitchFamily="34" charset="0"/>
                <a:cs typeface="Arial" panose="020B0604020202020204" pitchFamily="34" charset="0"/>
              </a:rPr>
              <a:t>Factory automation</a:t>
            </a:r>
            <a:r>
              <a:rPr lang="en-US" altLang="zh-CN" sz="2000" dirty="0">
                <a:latin typeface="Arial" panose="020B0604020202020204" pitchFamily="34" charset="0"/>
                <a:cs typeface="Arial" panose="020B0604020202020204" pitchFamily="34" charset="0"/>
              </a:rPr>
              <a:t> and smart grid are two important use cases for URLLC  [T</a:t>
            </a:r>
            <a:r>
              <a:rPr lang="en-US" sz="2000" dirty="0">
                <a:latin typeface="Arial" panose="020B0604020202020204" pitchFamily="34" charset="0"/>
                <a:cs typeface="Arial" panose="020B0604020202020204" pitchFamily="34" charset="0"/>
              </a:rPr>
              <a:t>R 22.804]</a:t>
            </a:r>
            <a:endParaRPr lang="en-US" altLang="zh-CN" sz="2000" dirty="0">
              <a:latin typeface="Arial" panose="020B0604020202020204" pitchFamily="34" charset="0"/>
              <a:cs typeface="Arial" panose="020B0604020202020204" pitchFamily="34" charset="0"/>
            </a:endParaRPr>
          </a:p>
          <a:p>
            <a:pPr marL="800100" lvl="1" indent="-342900">
              <a:spcBef>
                <a:spcPct val="20000"/>
              </a:spcBef>
              <a:buFont typeface="Arial" charset="0"/>
              <a:buChar char="•"/>
              <a:defRPr/>
            </a:pPr>
            <a:r>
              <a:rPr lang="en-US" altLang="zh-CN" dirty="0">
                <a:latin typeface="Arial" panose="020B0604020202020204" pitchFamily="34" charset="0"/>
                <a:cs typeface="Arial" panose="020B0604020202020204" pitchFamily="34" charset="0"/>
              </a:rPr>
              <a:t>Time synchronization </a:t>
            </a:r>
            <a:r>
              <a:rPr lang="en-US" altLang="zh-CN" dirty="0" smtClean="0">
                <a:latin typeface="Arial" panose="020B0604020202020204" pitchFamily="34" charset="0"/>
                <a:cs typeface="Arial" panose="020B0604020202020204" pitchFamily="34" charset="0"/>
              </a:rPr>
              <a:t>is important </a:t>
            </a:r>
            <a:r>
              <a:rPr lang="en-US" altLang="zh-CN" dirty="0">
                <a:latin typeface="Arial" panose="020B0604020202020204" pitchFamily="34" charset="0"/>
                <a:cs typeface="Arial" panose="020B0604020202020204" pitchFamily="34" charset="0"/>
              </a:rPr>
              <a:t>for UEs to enable URLLC </a:t>
            </a:r>
            <a:r>
              <a:rPr lang="en-US" altLang="zh-CN" dirty="0" smtClean="0">
                <a:latin typeface="Arial" panose="020B0604020202020204" pitchFamily="34" charset="0"/>
                <a:cs typeface="Arial" panose="020B0604020202020204" pitchFamily="34" charset="0"/>
              </a:rPr>
              <a:t>application.</a:t>
            </a:r>
          </a:p>
          <a:p>
            <a:pPr marL="800100" lvl="1" indent="-342900">
              <a:spcBef>
                <a:spcPct val="20000"/>
              </a:spcBef>
              <a:buFont typeface="Arial" charset="0"/>
              <a:buChar char="•"/>
              <a:defRPr/>
            </a:pPr>
            <a:r>
              <a:rPr lang="en-US" altLang="zh-CN" dirty="0">
                <a:latin typeface="Arial" panose="020B0604020202020204" pitchFamily="34" charset="0"/>
                <a:cs typeface="Arial" panose="020B0604020202020204" pitchFamily="34" charset="0"/>
              </a:rPr>
              <a:t>Time synchronization between UEs is essential to cooperation in discrete manufacturing and measurement in smart grid</a:t>
            </a:r>
            <a:r>
              <a:rPr lang="en-US" altLang="zh-CN" dirty="0" smtClean="0">
                <a:latin typeface="Arial" panose="020B0604020202020204" pitchFamily="34" charset="0"/>
                <a:cs typeface="Arial" panose="020B0604020202020204" pitchFamily="34" charset="0"/>
              </a:rPr>
              <a:t>.</a:t>
            </a:r>
          </a:p>
          <a:p>
            <a:pPr marL="800100" lvl="1" indent="-342900">
              <a:spcBef>
                <a:spcPct val="20000"/>
              </a:spcBef>
              <a:buFont typeface="Arial" charset="0"/>
              <a:buChar char="•"/>
              <a:defRPr/>
            </a:pPr>
            <a:r>
              <a:rPr lang="en-US" altLang="zh-CN" dirty="0">
                <a:latin typeface="Arial" panose="020B0604020202020204" pitchFamily="34" charset="0"/>
                <a:cs typeface="Arial" panose="020B0604020202020204" pitchFamily="34" charset="0"/>
              </a:rPr>
              <a:t>Time synchronization via 3GPP network is low cost and </a:t>
            </a:r>
            <a:r>
              <a:rPr lang="en-US" altLang="zh-CN" dirty="0" smtClean="0">
                <a:latin typeface="Arial" panose="020B0604020202020204" pitchFamily="34" charset="0"/>
                <a:cs typeface="Arial" panose="020B0604020202020204" pitchFamily="34" charset="0"/>
              </a:rPr>
              <a:t>it can support </a:t>
            </a:r>
            <a:r>
              <a:rPr lang="en-US" altLang="zh-CN" dirty="0">
                <a:latin typeface="Arial" panose="020B0604020202020204" pitchFamily="34" charset="0"/>
                <a:cs typeface="Arial" panose="020B0604020202020204" pitchFamily="34" charset="0"/>
              </a:rPr>
              <a:t>mobility</a:t>
            </a:r>
          </a:p>
          <a:p>
            <a:pPr marL="800100" lvl="1" indent="-342900">
              <a:spcBef>
                <a:spcPct val="20000"/>
              </a:spcBef>
              <a:buFont typeface="Arial" charset="0"/>
              <a:buChar char="•"/>
              <a:defRPr/>
            </a:pPr>
            <a:endParaRPr lang="en-US" altLang="zh-CN" dirty="0" smtClean="0">
              <a:latin typeface="Arial" panose="020B0604020202020204" pitchFamily="34" charset="0"/>
              <a:cs typeface="Arial" panose="020B0604020202020204" pitchFamily="34" charset="0"/>
            </a:endParaRPr>
          </a:p>
          <a:p>
            <a:pPr marL="285750" indent="-285750" eaLnBrk="0" hangingPunct="0">
              <a:lnSpc>
                <a:spcPct val="125000"/>
              </a:lnSpc>
              <a:spcBef>
                <a:spcPct val="20000"/>
              </a:spcBef>
            </a:pPr>
            <a:endParaRPr lang="en-US" altLang="zh-CN" sz="1100" b="1" kern="0" dirty="0" smtClean="0">
              <a:latin typeface="Arial" pitchFamily="34" charset="0"/>
              <a:ea typeface="+mn-ea"/>
              <a:cs typeface="Arial" pitchFamily="34" charset="0"/>
            </a:endParaRPr>
          </a:p>
        </p:txBody>
      </p:sp>
    </p:spTree>
    <p:extLst>
      <p:ext uri="{BB962C8B-B14F-4D97-AF65-F5344CB8AC3E}">
        <p14:creationId xmlns:p14="http://schemas.microsoft.com/office/powerpoint/2010/main" val="2263653811"/>
      </p:ext>
    </p:extLst>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Scenario1</a:t>
            </a:r>
            <a:endParaRPr lang="en-GB" altLang="zh-CN" sz="2400" b="1" kern="0" dirty="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6"/>
            <a:ext cx="7971470" cy="3276912"/>
          </a:xfrm>
          <a:prstGeom prst="rect">
            <a:avLst/>
          </a:prstGeom>
        </p:spPr>
        <p:txBody>
          <a:bodyPr lIns="36000" rIns="36000"/>
          <a:lstStyle/>
          <a:p>
            <a:pPr marL="342900" indent="-342900">
              <a:spcBef>
                <a:spcPct val="20000"/>
              </a:spcBef>
              <a:buFont typeface="Arial" charset="0"/>
              <a:buChar char="•"/>
              <a:defRPr/>
            </a:pPr>
            <a:r>
              <a:rPr lang="en-US" sz="2000" dirty="0">
                <a:latin typeface="Arial" panose="020B0604020202020204" pitchFamily="34" charset="0"/>
                <a:cs typeface="Arial" panose="020B0604020202020204" pitchFamily="34" charset="0"/>
              </a:rPr>
              <a:t>Factory automation</a:t>
            </a:r>
            <a:r>
              <a:rPr lang="en-US" altLang="zh-CN" sz="2000" dirty="0">
                <a:latin typeface="Arial" panose="020B0604020202020204" pitchFamily="34" charset="0"/>
                <a:cs typeface="Arial" panose="020B0604020202020204" pitchFamily="34" charset="0"/>
              </a:rPr>
              <a:t> or automation </a:t>
            </a:r>
            <a:r>
              <a:rPr lang="en-US" altLang="zh-CN" sz="2000" dirty="0" smtClean="0">
                <a:latin typeface="Arial" panose="020B0604020202020204" pitchFamily="34" charset="0"/>
                <a:cs typeface="Arial" panose="020B0604020202020204" pitchFamily="34" charset="0"/>
              </a:rPr>
              <a:t>control</a:t>
            </a:r>
          </a:p>
          <a:p>
            <a:pPr marL="800100" lvl="1" indent="-342900">
              <a:spcBef>
                <a:spcPct val="20000"/>
              </a:spcBef>
              <a:buFont typeface="Arial" charset="0"/>
              <a:buChar char="•"/>
              <a:defRPr/>
            </a:pPr>
            <a:r>
              <a:rPr lang="en-US" dirty="0" smtClean="0">
                <a:latin typeface="Arial" panose="020B0604020202020204" pitchFamily="34" charset="0"/>
                <a:cs typeface="Arial" panose="020B0604020202020204" pitchFamily="34" charset="0"/>
              </a:rPr>
              <a:t>More and more mobile robots are used for flexible manufacturing</a:t>
            </a:r>
            <a:r>
              <a:rPr lang="en-US" altLang="zh-CN" dirty="0" smtClean="0">
                <a:latin typeface="Arial" panose="020B0604020202020204" pitchFamily="34" charset="0"/>
                <a:cs typeface="Arial" panose="020B0604020202020204" pitchFamily="34" charset="0"/>
              </a:rPr>
              <a:t> , which could support mobility and reduce cost of cable deployment </a:t>
            </a:r>
          </a:p>
          <a:p>
            <a:pPr marL="800100" lvl="1" indent="-342900">
              <a:spcBef>
                <a:spcPct val="20000"/>
              </a:spcBef>
              <a:buFont typeface="Arial" charset="0"/>
              <a:buChar char="•"/>
              <a:defRPr/>
            </a:pPr>
            <a:r>
              <a:rPr lang="en-US" dirty="0" smtClean="0">
                <a:latin typeface="Arial" panose="020B0604020202020204" pitchFamily="34" charset="0"/>
                <a:cs typeface="Arial" panose="020B0604020202020204" pitchFamily="34" charset="0"/>
              </a:rPr>
              <a:t>Different </a:t>
            </a:r>
            <a:r>
              <a:rPr lang="en-US" dirty="0">
                <a:latin typeface="Arial" panose="020B0604020202020204" pitchFamily="34" charset="0"/>
                <a:cs typeface="Arial" panose="020B0604020202020204" pitchFamily="34" charset="0"/>
              </a:rPr>
              <a:t>UEs are required to cooperate at exactly the same time as shown in Figure </a:t>
            </a:r>
            <a:r>
              <a:rPr lang="en-US" dirty="0" smtClean="0">
                <a:latin typeface="Arial" panose="020B0604020202020204" pitchFamily="34" charset="0"/>
                <a:cs typeface="Arial" panose="020B0604020202020204" pitchFamily="34" charset="0"/>
              </a:rPr>
              <a:t>below. </a:t>
            </a:r>
            <a:r>
              <a:rPr lang="en-US" dirty="0">
                <a:latin typeface="Arial" panose="020B0604020202020204" pitchFamily="34" charset="0"/>
                <a:cs typeface="Arial" panose="020B0604020202020204" pitchFamily="34" charset="0"/>
              </a:rPr>
              <a:t>Any unsynchronized actions between the UEs may lead to a damage or interruption in the production line with possibly huge financial loss and safety problem</a:t>
            </a:r>
            <a:r>
              <a:rPr lang="en-US" dirty="0"/>
              <a:t>.</a:t>
            </a:r>
            <a:endParaRPr lang="en-US" altLang="zh-CN" b="1" kern="0" dirty="0" smtClean="0">
              <a:solidFill>
                <a:srgbClr val="FF0000"/>
              </a:solidFill>
              <a:latin typeface="Arial" pitchFamily="34" charset="0"/>
              <a:ea typeface="+mn-ea"/>
              <a:cs typeface="Arial" pitchFamily="34" charset="0"/>
            </a:endParaRPr>
          </a:p>
        </p:txBody>
      </p:sp>
      <p:graphicFrame>
        <p:nvGraphicFramePr>
          <p:cNvPr id="4" name="对象 2"/>
          <p:cNvGraphicFramePr>
            <a:graphicFrameLocks noChangeAspect="1"/>
          </p:cNvGraphicFramePr>
          <p:nvPr>
            <p:extLst>
              <p:ext uri="{D42A27DB-BD31-4B8C-83A1-F6EECF244321}">
                <p14:modId xmlns:p14="http://schemas.microsoft.com/office/powerpoint/2010/main" val="514129560"/>
              </p:ext>
            </p:extLst>
          </p:nvPr>
        </p:nvGraphicFramePr>
        <p:xfrm>
          <a:off x="2559004" y="3066420"/>
          <a:ext cx="4795392" cy="1739757"/>
        </p:xfrm>
        <a:graphic>
          <a:graphicData uri="http://schemas.openxmlformats.org/presentationml/2006/ole">
            <mc:AlternateContent xmlns:mc="http://schemas.openxmlformats.org/markup-compatibility/2006">
              <mc:Choice xmlns:v="urn:schemas-microsoft-com:vml" Requires="v">
                <p:oleObj spid="_x0000_s1112" r:id="rId4" imgW="3646742" imgH="1324737" progId="">
                  <p:embed/>
                </p:oleObj>
              </mc:Choice>
              <mc:Fallback>
                <p:oleObj r:id="rId4" imgW="3646742" imgH="1324737" progId="">
                  <p:embed/>
                  <p:pic>
                    <p:nvPicPr>
                      <p:cNvPr id="0" name="Picture 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9004" y="3066420"/>
                        <a:ext cx="4795392" cy="17397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Scenario2</a:t>
            </a:r>
            <a:endParaRPr lang="en-GB" altLang="zh-CN" sz="2400" b="1" kern="0" dirty="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6"/>
            <a:ext cx="8526296" cy="3276912"/>
          </a:xfrm>
          <a:prstGeom prst="rect">
            <a:avLst/>
          </a:prstGeom>
        </p:spPr>
        <p:txBody>
          <a:bodyPr lIns="36000" rIns="36000"/>
          <a:lstStyle/>
          <a:p>
            <a:pPr marL="342900" indent="-342900">
              <a:spcBef>
                <a:spcPct val="20000"/>
              </a:spcBef>
              <a:buFont typeface="Arial" charset="0"/>
              <a:buChar char="•"/>
              <a:defRPr/>
            </a:pPr>
            <a:r>
              <a:rPr lang="en-US" altLang="zh-CN" dirty="0">
                <a:latin typeface="Arial" panose="020B0604020202020204" pitchFamily="34" charset="0"/>
                <a:cs typeface="Arial" panose="020B0604020202020204" pitchFamily="34" charset="0"/>
              </a:rPr>
              <a:t>Smart </a:t>
            </a:r>
            <a:r>
              <a:rPr lang="en-US" altLang="zh-CN" dirty="0" smtClean="0">
                <a:latin typeface="Arial" panose="020B0604020202020204" pitchFamily="34" charset="0"/>
                <a:cs typeface="Arial" panose="020B0604020202020204" pitchFamily="34" charset="0"/>
              </a:rPr>
              <a:t>grid</a:t>
            </a:r>
          </a:p>
          <a:p>
            <a:pPr marL="800100" lvl="1" indent="-342900">
              <a:spcBef>
                <a:spcPct val="20000"/>
              </a:spcBef>
              <a:buFont typeface="Arial" charset="0"/>
              <a:buChar char="•"/>
              <a:defRPr/>
            </a:pPr>
            <a:r>
              <a:rPr lang="en-US" sz="1600" dirty="0" smtClean="0">
                <a:latin typeface="Arial" panose="020B0604020202020204" pitchFamily="34" charset="0"/>
                <a:cs typeface="Arial" panose="020B0604020202020204" pitchFamily="34" charset="0"/>
              </a:rPr>
              <a:t>Determination </a:t>
            </a:r>
            <a:r>
              <a:rPr lang="en-US" sz="1600" dirty="0">
                <a:latin typeface="Arial" panose="020B0604020202020204" pitchFamily="34" charset="0"/>
                <a:cs typeface="Arial" panose="020B0604020202020204" pitchFamily="34" charset="0"/>
              </a:rPr>
              <a:t>of fault location in high-voltage lines is very important for system stability in distribution </a:t>
            </a:r>
            <a:r>
              <a:rPr lang="en-US" sz="1600" dirty="0" smtClean="0">
                <a:latin typeface="Arial" panose="020B0604020202020204" pitchFamily="34" charset="0"/>
                <a:cs typeface="Arial" panose="020B0604020202020204" pitchFamily="34" charset="0"/>
              </a:rPr>
              <a:t>electricity.</a:t>
            </a:r>
            <a:endParaRPr lang="en-US" sz="1600" dirty="0">
              <a:latin typeface="Arial" panose="020B0604020202020204" pitchFamily="34" charset="0"/>
              <a:cs typeface="Arial" panose="020B0604020202020204" pitchFamily="34" charset="0"/>
            </a:endParaRPr>
          </a:p>
          <a:p>
            <a:pPr marL="800100" lvl="1" indent="-342900">
              <a:spcBef>
                <a:spcPct val="20000"/>
              </a:spcBef>
              <a:buFont typeface="Arial" charset="0"/>
              <a:buChar char="•"/>
              <a:defRPr/>
            </a:pPr>
            <a:r>
              <a:rPr lang="en-US" sz="1600" dirty="0">
                <a:latin typeface="Arial" panose="020B0604020202020204" pitchFamily="34" charset="0"/>
                <a:cs typeface="Arial" panose="020B0604020202020204" pitchFamily="34" charset="0"/>
              </a:rPr>
              <a:t>Electricity fault will generate two electricity waves, the two UEs record the time of receiving the wave and send the time to the server. </a:t>
            </a:r>
          </a:p>
          <a:p>
            <a:pPr marL="800100" lvl="1" indent="-342900">
              <a:spcBef>
                <a:spcPct val="20000"/>
              </a:spcBef>
              <a:buFont typeface="Arial" charset="0"/>
              <a:buChar char="•"/>
              <a:defRPr/>
            </a:pPr>
            <a:r>
              <a:rPr lang="en-US" altLang="zh-CN" sz="1600" dirty="0" smtClean="0">
                <a:latin typeface="Arial" panose="020B0604020202020204" pitchFamily="34" charset="0"/>
                <a:cs typeface="Arial" panose="020B0604020202020204" pitchFamily="34" charset="0"/>
              </a:rPr>
              <a:t>Fault </a:t>
            </a:r>
            <a:r>
              <a:rPr lang="en-US" altLang="zh-CN" sz="1600" dirty="0">
                <a:latin typeface="Arial" panose="020B0604020202020204" pitchFamily="34" charset="0"/>
                <a:cs typeface="Arial" panose="020B0604020202020204" pitchFamily="34" charset="0"/>
              </a:rPr>
              <a:t>location </a:t>
            </a:r>
            <a:r>
              <a:rPr lang="en-US" altLang="zh-CN" sz="1600" dirty="0" smtClean="0">
                <a:latin typeface="Arial" panose="020B0604020202020204" pitchFamily="34" charset="0"/>
                <a:cs typeface="Arial" panose="020B0604020202020204" pitchFamily="34" charset="0"/>
              </a:rPr>
              <a:t>can be detected by the reported time of the two UEs</a:t>
            </a:r>
          </a:p>
          <a:p>
            <a:pPr marL="800100" lvl="1" indent="-342900">
              <a:spcBef>
                <a:spcPct val="20000"/>
              </a:spcBef>
              <a:buFont typeface="Arial" charset="0"/>
              <a:buChar char="•"/>
              <a:defRPr/>
            </a:pPr>
            <a:r>
              <a:rPr lang="en-US" altLang="zh-CN" sz="1600" dirty="0">
                <a:latin typeface="Arial" panose="020B0604020202020204" pitchFamily="34" charset="0"/>
                <a:cs typeface="Arial" panose="020B0604020202020204" pitchFamily="34" charset="0"/>
              </a:rPr>
              <a:t>More accurate time synchronization means more accurate </a:t>
            </a:r>
            <a:r>
              <a:rPr lang="en-US" altLang="zh-CN" sz="1600" dirty="0" smtClean="0">
                <a:latin typeface="Arial" panose="020B0604020202020204" pitchFamily="34" charset="0"/>
                <a:cs typeface="Arial" panose="020B0604020202020204" pitchFamily="34" charset="0"/>
              </a:rPr>
              <a:t>fault location detection </a:t>
            </a:r>
            <a:endParaRPr lang="en-US" altLang="zh-CN" sz="1600" dirty="0">
              <a:latin typeface="Arial" panose="020B0604020202020204" pitchFamily="34" charset="0"/>
              <a:cs typeface="Arial" panose="020B0604020202020204" pitchFamily="34"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731880867"/>
              </p:ext>
            </p:extLst>
          </p:nvPr>
        </p:nvGraphicFramePr>
        <p:xfrm>
          <a:off x="1328279" y="2869924"/>
          <a:ext cx="6556443" cy="2039295"/>
        </p:xfrm>
        <a:graphic>
          <a:graphicData uri="http://schemas.openxmlformats.org/presentationml/2006/ole">
            <mc:AlternateContent xmlns:mc="http://schemas.openxmlformats.org/markup-compatibility/2006">
              <mc:Choice xmlns:v="urn:schemas-microsoft-com:vml" Requires="v">
                <p:oleObj spid="_x0000_s2136" r:id="rId4" imgW="7354919" imgH="2285143" progId="">
                  <p:embed/>
                </p:oleObj>
              </mc:Choice>
              <mc:Fallback>
                <p:oleObj r:id="rId4" imgW="7354919" imgH="2285143" progId="">
                  <p:embed/>
                  <p:pic>
                    <p:nvPicPr>
                      <p:cNvPr id="0" name="Picture 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8279" y="2869924"/>
                        <a:ext cx="6556443" cy="20392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55940780"/>
      </p:ext>
    </p:extLst>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Discussion</a:t>
            </a:r>
            <a:endParaRPr lang="en-GB" altLang="zh-CN" sz="2400" b="1" kern="0" dirty="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6"/>
            <a:ext cx="7971470" cy="3276912"/>
          </a:xfrm>
          <a:prstGeom prst="rect">
            <a:avLst/>
          </a:prstGeom>
        </p:spPr>
        <p:txBody>
          <a:bodyPr lIns="36000" rIns="36000"/>
          <a:lstStyle/>
          <a:p>
            <a:pPr marL="342900" indent="-342900">
              <a:spcBef>
                <a:spcPct val="20000"/>
              </a:spcBef>
              <a:buFont typeface="Arial" charset="0"/>
              <a:buChar char="•"/>
              <a:defRPr/>
            </a:pPr>
            <a:r>
              <a:rPr lang="en-US" altLang="zh-CN" dirty="0" err="1" smtClean="0">
                <a:latin typeface="Arial" panose="020B0604020202020204" pitchFamily="34" charset="0"/>
                <a:cs typeface="Arial" panose="020B0604020202020204" pitchFamily="34" charset="0"/>
              </a:rPr>
              <a:t>eNB</a:t>
            </a:r>
            <a:r>
              <a:rPr lang="en-US" altLang="zh-CN" dirty="0" smtClean="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performs as the common time source so that time synchronization between UEs can be realized by time synchronization between UE and </a:t>
            </a:r>
            <a:r>
              <a:rPr lang="en-US" altLang="zh-CN" dirty="0" err="1">
                <a:latin typeface="Arial" panose="020B0604020202020204" pitchFamily="34" charset="0"/>
                <a:cs typeface="Arial" panose="020B0604020202020204" pitchFamily="34" charset="0"/>
              </a:rPr>
              <a:t>eNB</a:t>
            </a:r>
            <a:endParaRPr lang="en-US" altLang="zh-CN" dirty="0">
              <a:latin typeface="Arial" panose="020B0604020202020204" pitchFamily="34" charset="0"/>
              <a:cs typeface="Arial" panose="020B0604020202020204" pitchFamily="34" charset="0"/>
            </a:endParaRPr>
          </a:p>
          <a:p>
            <a:pPr marL="342900" indent="-342900">
              <a:spcBef>
                <a:spcPct val="20000"/>
              </a:spcBef>
              <a:buFont typeface="Arial" charset="0"/>
              <a:buChar char="•"/>
              <a:defRPr/>
            </a:pPr>
            <a:r>
              <a:rPr lang="en-US" altLang="zh-CN" dirty="0" smtClean="0">
                <a:latin typeface="Arial" panose="020B0604020202020204" pitchFamily="34" charset="0"/>
                <a:cs typeface="Arial" panose="020B0604020202020204" pitchFamily="34" charset="0"/>
              </a:rPr>
              <a:t>Assuming that </a:t>
            </a:r>
            <a:r>
              <a:rPr lang="en-US" altLang="zh-CN" dirty="0">
                <a:latin typeface="Arial" panose="020B0604020202020204" pitchFamily="34" charset="0"/>
                <a:cs typeface="Arial" panose="020B0604020202020204" pitchFamily="34" charset="0"/>
              </a:rPr>
              <a:t>the physical layer </a:t>
            </a:r>
            <a:r>
              <a:rPr lang="en-US" altLang="zh-CN" dirty="0" smtClean="0">
                <a:latin typeface="Arial" panose="020B0604020202020204" pitchFamily="34" charset="0"/>
                <a:cs typeface="Arial" panose="020B0604020202020204" pitchFamily="34" charset="0"/>
              </a:rPr>
              <a:t>is not enhanced, </a:t>
            </a:r>
            <a:r>
              <a:rPr lang="en-US" altLang="zh-CN" dirty="0">
                <a:latin typeface="Arial" panose="020B0604020202020204" pitchFamily="34" charset="0"/>
                <a:cs typeface="Arial" panose="020B0604020202020204" pitchFamily="34" charset="0"/>
              </a:rPr>
              <a:t>the target accuracy </a:t>
            </a:r>
            <a:r>
              <a:rPr lang="en-US" altLang="zh-CN" dirty="0" smtClean="0">
                <a:latin typeface="Arial" panose="020B0604020202020204" pitchFamily="34" charset="0"/>
                <a:cs typeface="Arial" panose="020B0604020202020204" pitchFamily="34" charset="0"/>
              </a:rPr>
              <a:t>of time synchronization between </a:t>
            </a:r>
            <a:r>
              <a:rPr lang="en-US" altLang="zh-CN" dirty="0">
                <a:latin typeface="Arial" panose="020B0604020202020204" pitchFamily="34" charset="0"/>
                <a:cs typeface="Arial" panose="020B0604020202020204" pitchFamily="34" charset="0"/>
              </a:rPr>
              <a:t>UE and </a:t>
            </a:r>
            <a:r>
              <a:rPr lang="en-US" altLang="zh-CN" dirty="0" err="1">
                <a:latin typeface="Arial" panose="020B0604020202020204" pitchFamily="34" charset="0"/>
                <a:cs typeface="Arial" panose="020B0604020202020204" pitchFamily="34" charset="0"/>
              </a:rPr>
              <a:t>eNB</a:t>
            </a:r>
            <a:r>
              <a:rPr lang="en-US" altLang="zh-CN" dirty="0">
                <a:latin typeface="Arial" panose="020B0604020202020204" pitchFamily="34" charset="0"/>
                <a:cs typeface="Arial" panose="020B0604020202020204" pitchFamily="34" charset="0"/>
              </a:rPr>
              <a:t> </a:t>
            </a:r>
            <a:r>
              <a:rPr lang="en-US" altLang="zh-CN" dirty="0" smtClean="0">
                <a:latin typeface="Arial" panose="020B0604020202020204" pitchFamily="34" charset="0"/>
                <a:cs typeface="Arial" panose="020B0604020202020204" pitchFamily="34" charset="0"/>
              </a:rPr>
              <a:t>can be in µs level, e.g., +/-1.5us. </a:t>
            </a:r>
            <a:endParaRPr lang="en-US" altLang="zh-CN" sz="2000" dirty="0">
              <a:latin typeface="Arial" panose="020B0604020202020204" pitchFamily="34" charset="0"/>
              <a:cs typeface="Arial" panose="020B0604020202020204" pitchFamily="34" charset="0"/>
            </a:endParaRPr>
          </a:p>
          <a:p>
            <a:pPr marL="285750" indent="-285750" eaLnBrk="0" hangingPunct="0">
              <a:lnSpc>
                <a:spcPct val="125000"/>
              </a:lnSpc>
              <a:spcBef>
                <a:spcPct val="20000"/>
              </a:spcBef>
            </a:pPr>
            <a:endParaRPr lang="en-US" altLang="zh-CN" sz="1200" b="1" kern="0" dirty="0" smtClean="0">
              <a:latin typeface="Arial" pitchFamily="34" charset="0"/>
              <a:ea typeface="+mn-ea"/>
              <a:cs typeface="Arial" pitchFamily="34" charset="0"/>
            </a:endParaRPr>
          </a:p>
        </p:txBody>
      </p:sp>
    </p:spTree>
    <p:extLst>
      <p:ext uri="{BB962C8B-B14F-4D97-AF65-F5344CB8AC3E}">
        <p14:creationId xmlns:p14="http://schemas.microsoft.com/office/powerpoint/2010/main" val="4116672924"/>
      </p:ext>
    </p:extLst>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a:solidFill>
                  <a:schemeClr val="accent2">
                    <a:lumMod val="75000"/>
                  </a:schemeClr>
                </a:solidFill>
                <a:latin typeface="Arial" pitchFamily="34" charset="0"/>
                <a:ea typeface="宋体" pitchFamily="2" charset="-122"/>
                <a:cs typeface="Arial" pitchFamily="34" charset="0"/>
              </a:rPr>
              <a:t>Discussion</a:t>
            </a:r>
            <a:endParaRPr lang="en-GB" altLang="zh-CN" sz="2400" b="1" kern="0" dirty="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5"/>
            <a:ext cx="7971470" cy="3511749"/>
          </a:xfrm>
          <a:prstGeom prst="rect">
            <a:avLst/>
          </a:prstGeom>
        </p:spPr>
        <p:txBody>
          <a:bodyPr lIns="36000" rIns="36000"/>
          <a:lstStyle/>
          <a:p>
            <a:pPr marL="285750" indent="-285750" algn="just" eaLnBrk="0" hangingPunct="0">
              <a:lnSpc>
                <a:spcPct val="125000"/>
              </a:lnSpc>
              <a:spcBef>
                <a:spcPct val="20000"/>
              </a:spcBef>
              <a:buFont typeface="Arial" panose="020B0604020202020204" pitchFamily="34" charset="0"/>
              <a:buChar char="•"/>
            </a:pPr>
            <a:r>
              <a:rPr lang="en-US" altLang="zh-CN" dirty="0" smtClean="0">
                <a:latin typeface="Arial" panose="020B0604020202020204" pitchFamily="34" charset="0"/>
                <a:ea typeface="+mn-ea"/>
                <a:cs typeface="Arial" panose="020B0604020202020204" pitchFamily="34" charset="0"/>
              </a:rPr>
              <a:t>Solution 1: SIB16 enhancement</a:t>
            </a:r>
          </a:p>
          <a:p>
            <a:pPr marL="742950" lvl="1" indent="-285750" algn="just" eaLnBrk="0" hangingPunct="0">
              <a:lnSpc>
                <a:spcPct val="125000"/>
              </a:lnSpc>
              <a:spcBef>
                <a:spcPct val="20000"/>
              </a:spcBef>
              <a:buFont typeface="Arial" panose="020B0604020202020204" pitchFamily="34" charset="0"/>
              <a:buChar char="•"/>
            </a:pPr>
            <a:r>
              <a:rPr lang="en-US" altLang="zh-CN" dirty="0" smtClean="0">
                <a:latin typeface="Arial" panose="020B0604020202020204" pitchFamily="34" charset="0"/>
                <a:ea typeface="+mn-ea"/>
                <a:cs typeface="Arial" panose="020B0604020202020204" pitchFamily="34" charset="0"/>
              </a:rPr>
              <a:t>In existing LTE system, SIB16 provides time information with limited accuracy. More accurate time information can be added in addition to support the </a:t>
            </a:r>
            <a:r>
              <a:rPr lang="en-US" altLang="zh-CN" dirty="0" smtClean="0">
                <a:latin typeface="Arial" panose="020B0604020202020204" pitchFamily="34" charset="0"/>
                <a:cs typeface="Arial" panose="020B0604020202020204" pitchFamily="34" charset="0"/>
              </a:rPr>
              <a:t>high</a:t>
            </a:r>
            <a:r>
              <a:rPr lang="en-US" altLang="zh-CN" dirty="0" smtClean="0">
                <a:latin typeface="Arial" pitchFamily="34" charset="0"/>
                <a:ea typeface="Arial Unicode MS" pitchFamily="34" charset="-122"/>
                <a:cs typeface="Arial" pitchFamily="34" charset="0"/>
              </a:rPr>
              <a:t> </a:t>
            </a:r>
            <a:r>
              <a:rPr lang="en-US" altLang="zh-CN" dirty="0">
                <a:latin typeface="Arial" pitchFamily="34" charset="0"/>
                <a:ea typeface="Arial Unicode MS" pitchFamily="34" charset="-122"/>
                <a:cs typeface="Arial" pitchFamily="34" charset="0"/>
              </a:rPr>
              <a:t>synchronization </a:t>
            </a:r>
            <a:r>
              <a:rPr lang="en-US" altLang="zh-CN" dirty="0" smtClean="0">
                <a:latin typeface="Arial" pitchFamily="34" charset="0"/>
                <a:ea typeface="Arial Unicode MS" pitchFamily="34" charset="-122"/>
                <a:cs typeface="Arial" pitchFamily="34" charset="0"/>
              </a:rPr>
              <a:t>accuracy.</a:t>
            </a:r>
            <a:endParaRPr lang="en-US" altLang="zh-CN" dirty="0" smtClean="0">
              <a:latin typeface="Arial" panose="020B0604020202020204" pitchFamily="34" charset="0"/>
              <a:ea typeface="+mn-ea"/>
              <a:cs typeface="Arial" panose="020B0604020202020204" pitchFamily="34" charset="0"/>
            </a:endParaRPr>
          </a:p>
          <a:p>
            <a:pPr marL="285750" indent="-285750" algn="just" eaLnBrk="0" hangingPunct="0">
              <a:lnSpc>
                <a:spcPct val="125000"/>
              </a:lnSpc>
              <a:spcBef>
                <a:spcPct val="20000"/>
              </a:spcBef>
              <a:buFont typeface="Arial" panose="020B0604020202020204" pitchFamily="34" charset="0"/>
              <a:buChar char="•"/>
            </a:pPr>
            <a:r>
              <a:rPr lang="en-US" altLang="zh-CN" dirty="0" smtClean="0">
                <a:latin typeface="Arial" panose="020B0604020202020204" pitchFamily="34" charset="0"/>
                <a:cs typeface="Arial" panose="020B0604020202020204" pitchFamily="34" charset="0"/>
              </a:rPr>
              <a:t>Solution 2: </a:t>
            </a:r>
            <a:r>
              <a:rPr lang="en-US" altLang="zh-CN" dirty="0" smtClean="0">
                <a:latin typeface="Arial" panose="020B0604020202020204" pitchFamily="34" charset="0"/>
                <a:ea typeface="+mn-ea"/>
                <a:cs typeface="Arial" panose="020B0604020202020204" pitchFamily="34" charset="0"/>
              </a:rPr>
              <a:t>Dedicated RRC signaling. </a:t>
            </a:r>
          </a:p>
          <a:p>
            <a:pPr marL="742950" lvl="1" indent="-285750" algn="just" eaLnBrk="0" hangingPunct="0">
              <a:lnSpc>
                <a:spcPct val="125000"/>
              </a:lnSpc>
              <a:spcBef>
                <a:spcPct val="20000"/>
              </a:spcBef>
              <a:buFont typeface="Arial" panose="020B0604020202020204" pitchFamily="34" charset="0"/>
              <a:buChar char="•"/>
            </a:pPr>
            <a:r>
              <a:rPr lang="en-US" altLang="zh-CN" dirty="0" smtClean="0">
                <a:latin typeface="Arial" panose="020B0604020202020204" pitchFamily="34" charset="0"/>
                <a:ea typeface="+mn-ea"/>
                <a:cs typeface="Arial" panose="020B0604020202020204" pitchFamily="34" charset="0"/>
              </a:rPr>
              <a:t>Transfer the high</a:t>
            </a:r>
            <a:r>
              <a:rPr lang="en-US" altLang="zh-CN" dirty="0">
                <a:latin typeface="Arial" pitchFamily="34" charset="0"/>
                <a:ea typeface="Arial Unicode MS" pitchFamily="34" charset="-122"/>
                <a:cs typeface="Arial" pitchFamily="34" charset="0"/>
              </a:rPr>
              <a:t> synchronization accuracy</a:t>
            </a:r>
            <a:r>
              <a:rPr lang="en-US" altLang="zh-CN" dirty="0" smtClean="0">
                <a:latin typeface="Arial" panose="020B0604020202020204" pitchFamily="34" charset="0"/>
                <a:ea typeface="+mn-ea"/>
                <a:cs typeface="Arial" panose="020B0604020202020204" pitchFamily="34" charset="0"/>
              </a:rPr>
              <a:t> time information of a specific reference point via dedicated </a:t>
            </a:r>
            <a:r>
              <a:rPr lang="en-US" altLang="zh-CN" dirty="0" smtClean="0">
                <a:latin typeface="Arial" panose="020B0604020202020204" pitchFamily="34" charset="0"/>
                <a:cs typeface="Arial" panose="020B0604020202020204" pitchFamily="34" charset="0"/>
              </a:rPr>
              <a:t>RRC signaling.</a:t>
            </a:r>
            <a:endParaRPr lang="en-US" altLang="zh-CN" b="1" kern="0" dirty="0" smtClean="0">
              <a:latin typeface="Arial" pitchFamily="34" charset="0"/>
              <a:ea typeface="+mn-ea"/>
              <a:cs typeface="Arial" pitchFamily="34" charset="0"/>
            </a:endParaRPr>
          </a:p>
        </p:txBody>
      </p:sp>
    </p:spTree>
    <p:extLst>
      <p:ext uri="{BB962C8B-B14F-4D97-AF65-F5344CB8AC3E}">
        <p14:creationId xmlns:p14="http://schemas.microsoft.com/office/powerpoint/2010/main" val="1626842899"/>
      </p:ext>
    </p:extLst>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ko-KR" sz="2400" b="1" kern="0" dirty="0" smtClean="0">
                <a:solidFill>
                  <a:schemeClr val="accent2">
                    <a:lumMod val="75000"/>
                  </a:schemeClr>
                </a:solidFill>
                <a:latin typeface="Arial" pitchFamily="34" charset="0"/>
                <a:ea typeface="宋体" pitchFamily="2" charset="-122"/>
                <a:cs typeface="Arial" pitchFamily="34" charset="0"/>
              </a:rPr>
              <a:t>Proposal</a:t>
            </a:r>
            <a:endParaRPr lang="en-GB" altLang="zh-CN" sz="2400" b="1" kern="0" dirty="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6"/>
            <a:ext cx="7971470" cy="3276912"/>
          </a:xfrm>
          <a:prstGeom prst="rect">
            <a:avLst/>
          </a:prstGeom>
        </p:spPr>
        <p:txBody>
          <a:bodyPr lIns="36000" rIns="36000"/>
          <a:lstStyle/>
          <a:p>
            <a:pPr marL="342900" indent="-342900" eaLnBrk="0" hangingPunct="0">
              <a:spcBef>
                <a:spcPct val="20000"/>
              </a:spcBef>
              <a:buFont typeface="Arial" panose="020B0604020202020204" pitchFamily="34" charset="0"/>
              <a:buChar char="•"/>
            </a:pPr>
            <a:r>
              <a:rPr lang="en-US" altLang="zh-CN" sz="2000" dirty="0">
                <a:latin typeface="Arial" panose="020B0604020202020204" pitchFamily="34" charset="0"/>
                <a:ea typeface="+mn-ea"/>
                <a:cs typeface="Arial" panose="020B0604020202020204" pitchFamily="34" charset="0"/>
              </a:rPr>
              <a:t>Support </a:t>
            </a:r>
            <a:r>
              <a:rPr lang="en-US" altLang="zh-CN" sz="2000" dirty="0" smtClean="0">
                <a:latin typeface="Arial" panose="020B0604020202020204" pitchFamily="34" charset="0"/>
                <a:ea typeface="+mn-ea"/>
                <a:cs typeface="Arial" panose="020B0604020202020204" pitchFamily="34" charset="0"/>
              </a:rPr>
              <a:t>the absolute </a:t>
            </a:r>
            <a:r>
              <a:rPr lang="en-US" altLang="zh-CN" sz="2000" dirty="0">
                <a:latin typeface="Arial" panose="020B0604020202020204" pitchFamily="34" charset="0"/>
                <a:ea typeface="+mn-ea"/>
                <a:cs typeface="Arial" panose="020B0604020202020204" pitchFamily="34" charset="0"/>
              </a:rPr>
              <a:t>time synchronization between UE and </a:t>
            </a:r>
            <a:r>
              <a:rPr lang="en-US" altLang="zh-CN" sz="2000" dirty="0" err="1">
                <a:latin typeface="Arial" panose="020B0604020202020204" pitchFamily="34" charset="0"/>
                <a:ea typeface="+mn-ea"/>
                <a:cs typeface="Arial" panose="020B0604020202020204" pitchFamily="34" charset="0"/>
              </a:rPr>
              <a:t>eNB</a:t>
            </a:r>
            <a:r>
              <a:rPr lang="en-US" altLang="zh-CN" sz="2000" dirty="0">
                <a:latin typeface="Arial" panose="020B0604020202020204" pitchFamily="34" charset="0"/>
                <a:ea typeface="+mn-ea"/>
                <a:cs typeface="Arial" panose="020B0604020202020204" pitchFamily="34" charset="0"/>
              </a:rPr>
              <a:t> with an accuracy of </a:t>
            </a:r>
            <a:r>
              <a:rPr lang="en-US" altLang="zh-CN" sz="2000" dirty="0" smtClean="0">
                <a:latin typeface="Arial" panose="020B0604020202020204" pitchFamily="34" charset="0"/>
                <a:ea typeface="+mn-ea"/>
                <a:cs typeface="Arial" panose="020B0604020202020204" pitchFamily="34" charset="0"/>
              </a:rPr>
              <a:t>µs level for URLLC </a:t>
            </a:r>
            <a:r>
              <a:rPr lang="en-US" altLang="zh-CN" sz="2000" dirty="0" smtClean="0">
                <a:latin typeface="Arial" panose="020B0604020202020204" pitchFamily="34" charset="0"/>
                <a:cs typeface="Arial" panose="020B0604020202020204" pitchFamily="34" charset="0"/>
              </a:rPr>
              <a:t>scenarios</a:t>
            </a:r>
            <a:r>
              <a:rPr lang="en-US" altLang="zh-CN" sz="2000" dirty="0" smtClean="0">
                <a:latin typeface="Arial" panose="020B0604020202020204" pitchFamily="34" charset="0"/>
                <a:ea typeface="+mn-ea"/>
                <a:cs typeface="Arial" panose="020B0604020202020204" pitchFamily="34" charset="0"/>
              </a:rPr>
              <a:t>.</a:t>
            </a:r>
          </a:p>
          <a:p>
            <a:pPr marL="342900" indent="-342900" eaLnBrk="0" hangingPunct="0">
              <a:spcBef>
                <a:spcPct val="20000"/>
              </a:spcBef>
              <a:buFont typeface="Arial" panose="020B0604020202020204" pitchFamily="34" charset="0"/>
              <a:buChar char="•"/>
            </a:pPr>
            <a:r>
              <a:rPr lang="en-US" altLang="zh-CN" sz="2000" dirty="0" smtClean="0">
                <a:latin typeface="Arial" panose="020B0604020202020204" pitchFamily="34" charset="0"/>
                <a:ea typeface="+mn-ea"/>
                <a:cs typeface="Arial" panose="020B0604020202020204" pitchFamily="34" charset="0"/>
              </a:rPr>
              <a:t>Include the objective into </a:t>
            </a:r>
            <a:r>
              <a:rPr lang="en-US" altLang="zh-CN" sz="2000" dirty="0">
                <a:latin typeface="Arial" panose="020B0604020202020204" pitchFamily="34" charset="0"/>
                <a:ea typeface="+mn-ea"/>
                <a:cs typeface="Arial" panose="020B0604020202020204" pitchFamily="34" charset="0"/>
              </a:rPr>
              <a:t>the WID of </a:t>
            </a:r>
            <a:r>
              <a:rPr lang="en-US" sz="2000" dirty="0">
                <a:latin typeface="Arial" panose="020B0604020202020204" pitchFamily="34" charset="0"/>
                <a:ea typeface="+mn-ea"/>
                <a:cs typeface="Arial" panose="020B0604020202020204" pitchFamily="34" charset="0"/>
              </a:rPr>
              <a:t>LTE </a:t>
            </a:r>
            <a:r>
              <a:rPr lang="en-US" sz="2000" dirty="0" smtClean="0">
                <a:latin typeface="Arial" panose="020B0604020202020204" pitchFamily="34" charset="0"/>
                <a:ea typeface="+mn-ea"/>
                <a:cs typeface="Arial" panose="020B0604020202020204" pitchFamily="34" charset="0"/>
              </a:rPr>
              <a:t>URLLC in Rel-15.</a:t>
            </a:r>
            <a:endParaRPr lang="en-US" altLang="zh-CN" sz="2000" dirty="0">
              <a:latin typeface="Arial" panose="020B0604020202020204" pitchFamily="34" charset="0"/>
              <a:ea typeface="+mn-ea"/>
              <a:cs typeface="Arial" panose="020B0604020202020204" pitchFamily="34" charset="0"/>
            </a:endParaRPr>
          </a:p>
          <a:p>
            <a:pPr marL="342900" indent="-342900" eaLnBrk="0" hangingPunct="0">
              <a:spcBef>
                <a:spcPct val="20000"/>
              </a:spcBef>
              <a:buFont typeface="Arial" panose="020B0604020202020204" pitchFamily="34" charset="0"/>
              <a:buChar char="•"/>
            </a:pPr>
            <a:endParaRPr lang="en-US" altLang="zh-CN" sz="2000" dirty="0">
              <a:latin typeface="Arial" panose="020B0604020202020204" pitchFamily="34" charset="0"/>
              <a:ea typeface="+mn-ea"/>
              <a:cs typeface="Arial" panose="020B0604020202020204" pitchFamily="34" charset="0"/>
            </a:endParaRPr>
          </a:p>
          <a:p>
            <a:pPr marL="342900" indent="-342900" eaLnBrk="0" hangingPunct="0">
              <a:lnSpc>
                <a:spcPct val="125000"/>
              </a:lnSpc>
              <a:spcBef>
                <a:spcPct val="20000"/>
              </a:spcBef>
              <a:buFont typeface="Arial" panose="020B0604020202020204" pitchFamily="34" charset="0"/>
              <a:buChar char="•"/>
            </a:pPr>
            <a:endParaRPr lang="en-US" altLang="zh-CN" sz="2000"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531678316"/>
      </p:ext>
    </p:extLst>
  </p:cSld>
  <p:clrMapOvr>
    <a:masterClrMapping/>
  </p:clrMapOvr>
  <p:transition advClick="0" advTm="8000">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val="26854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38326</TotalTime>
  <Words>534</Words>
  <Application>Microsoft Office PowerPoint</Application>
  <PresentationFormat>On-screen Show (16:9)</PresentationFormat>
  <Paragraphs>46</Paragraphs>
  <Slides>8</Slides>
  <Notes>2</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0</vt:i4>
      </vt:variant>
      <vt:variant>
        <vt:lpstr>Slide Titles</vt:lpstr>
      </vt:variant>
      <vt:variant>
        <vt:i4>8</vt:i4>
      </vt:variant>
    </vt:vector>
  </HeadingPairs>
  <TitlesOfParts>
    <vt:vector size="19" baseType="lpstr">
      <vt:lpstr>Arial Unicode MS</vt:lpstr>
      <vt:lpstr>微软雅黑</vt:lpstr>
      <vt:lpstr>MS PGothic</vt:lpstr>
      <vt:lpstr>黑体</vt:lpstr>
      <vt:lpstr>宋体</vt:lpstr>
      <vt:lpstr>Arial</vt:lpstr>
      <vt:lpstr>Calibri</vt:lpstr>
      <vt:lpstr>Freestyle Script</vt:lpstr>
      <vt:lpstr>FrutigerNext LT Medium</vt:lpstr>
      <vt:lpstr>华文细黑</vt:lpstr>
      <vt:lpstr>2_主题1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David mazzarese</cp:lastModifiedBy>
  <cp:revision>2993</cp:revision>
  <dcterms:created xsi:type="dcterms:W3CDTF">2012-12-20T06:01:13Z</dcterms:created>
  <dcterms:modified xsi:type="dcterms:W3CDTF">2017-12-11T20:30:06Z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(3)2mzLgl+fYLrOICb+ufDKWcdy4fJWIBS4/POx2cJ3ljCPrt8jkEGQYk7U+JZwgRLo+EslnehK
ASmM+UDkJlZYbqBFiYF+4UEdh8IzcV7XpP/US3uLdz9hro/m4KKD9URGV4VJKvhHaYCvUkj0
CsQYXeK76qV/ext7mwptS+fZXyLBwhrFuAbzGJButaFo3moeuLL3H0kp8UWHrvikYDvTfw2T
Lx/bbewhG0b/yoVdcI</vt:lpwstr>
  </property>
  <property fmtid="{D5CDD505-2E9C-101B-9397-08002B2CF9AE}" pid="11" name="_2015_ms_pID_7253431">
    <vt:lpwstr>zv0xKYYp0XszX07YnoKIA/MwaGWSHicMay/aWwY6e/mYca/VGZlZUN
8atelfS0dxYS824FZ9v+zo0O+81Oznnu//X5IDtexTgqsUpD9xd6DeZ4ADQh7cwRezUQiI16
vuUr923QLCuS2MukrnBBcZADmOjSHtT7TPROsZgi6jgKiQGq0R/GVUwh4//clX09QqLaMcVZ
QW1vI2G+WU8di0rRH3x7oqP+5DNqvjqZe6Hy</vt:lpwstr>
  </property>
  <property fmtid="{D5CDD505-2E9C-101B-9397-08002B2CF9AE}" pid="12" name="_2015_ms_pID_7253432">
    <vt:lpwstr>txf8Q7Oe0LS3xKLkOwz86XMm71qdS/cxIQQB
FWi0xL328FnjllyDwaRgTv3Ye5FLaRpCfyEEYhfH5pqzbtWjvdU=</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1512984479</vt:lpwstr>
  </property>
</Properties>
</file>