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62" r:id="rId1"/>
  </p:sldMasterIdLst>
  <p:notesMasterIdLst>
    <p:notesMasterId r:id="rId7"/>
  </p:notesMasterIdLst>
  <p:handoutMasterIdLst>
    <p:handoutMasterId r:id="rId8"/>
  </p:handoutMasterIdLst>
  <p:sldIdLst>
    <p:sldId id="434" r:id="rId2"/>
    <p:sldId id="510" r:id="rId3"/>
    <p:sldId id="511" r:id="rId4"/>
    <p:sldId id="512" r:id="rId5"/>
    <p:sldId id="491" r:id="rId6"/>
  </p:sldIdLst>
  <p:sldSz cx="9144000" cy="5143500" type="screen16x9"/>
  <p:notesSz cx="6797675" cy="9926638"/>
  <p:defaultTex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p:defaultTextStyle>
  <p:extLst>
    <p:ext uri="{521415D9-36F7-43E2-AB2F-B90AF26B5E84}">
      <p14:sectionLst xmlns:p14="http://schemas.microsoft.com/office/powerpoint/2010/main">
        <p14:section name="默认节" id="{40BAD13A-CF3B-46F1-9F92-1EEB6DF0B91B}">
          <p14:sldIdLst>
            <p14:sldId id="434"/>
            <p14:sldId id="510"/>
            <p14:sldId id="511"/>
            <p14:sldId id="512"/>
            <p14:sldId id="491"/>
          </p14:sldIdLst>
        </p14:section>
        <p14:section name="无标题节" id="{55232401-34EE-4EBD-BFAF-C9D0F61BAE12}">
          <p14:sldIdLst/>
        </p14:section>
      </p14:sectionLst>
    </p:ext>
    <p:ext uri="{EFAFB233-063F-42B5-8137-9DF3F51BA10A}">
      <p15:sldGuideLst xmlns:p15="http://schemas.microsoft.com/office/powerpoint/2012/main">
        <p15:guide id="1" orient="horz" pos="587">
          <p15:clr>
            <a:srgbClr val="A4A3A4"/>
          </p15:clr>
        </p15:guide>
        <p15:guide id="2" orient="horz" pos="3883">
          <p15:clr>
            <a:srgbClr val="A4A3A4"/>
          </p15:clr>
        </p15:guide>
        <p15:guide id="3" pos="7164">
          <p15:clr>
            <a:srgbClr val="A4A3A4"/>
          </p15:clr>
        </p15:guide>
        <p15:guide id="4" pos="519">
          <p15:clr>
            <a:srgbClr val="A4A3A4"/>
          </p15:clr>
        </p15:guide>
        <p15:guide id="5" orient="horz" pos="440">
          <p15:clr>
            <a:srgbClr val="A4A3A4"/>
          </p15:clr>
        </p15:guide>
        <p15:guide id="6" orient="horz" pos="2912">
          <p15:clr>
            <a:srgbClr val="A4A3A4"/>
          </p15:clr>
        </p15:guide>
        <p15:guide id="7" pos="5372">
          <p15:clr>
            <a:srgbClr val="A4A3A4"/>
          </p15:clr>
        </p15:guide>
        <p15:guide id="8" pos="389">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20000"/>
    <a:srgbClr val="3E5D82"/>
    <a:srgbClr val="0000FF"/>
    <a:srgbClr val="02AE16"/>
    <a:srgbClr val="9177FD"/>
    <a:srgbClr val="FF6709"/>
    <a:srgbClr val="FF2222"/>
    <a:srgbClr val="E4E4E4"/>
    <a:srgbClr val="383747"/>
    <a:srgbClr val="6666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C083E6E3-FA7D-4D7B-A595-EF9225AFEA82}" styleName="浅色样式 1 - 强调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7DF18680-E054-41AD-8BC1-D1AEF772440D}" styleName="中度样式 2 - 强调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529" autoAdjust="0"/>
    <p:restoredTop sz="82738" autoAdjust="0"/>
  </p:normalViewPr>
  <p:slideViewPr>
    <p:cSldViewPr snapToGrid="0" snapToObjects="1" showGuides="1">
      <p:cViewPr varScale="1">
        <p:scale>
          <a:sx n="75" d="100"/>
          <a:sy n="75" d="100"/>
        </p:scale>
        <p:origin x="84" y="426"/>
      </p:cViewPr>
      <p:guideLst>
        <p:guide orient="horz" pos="587"/>
        <p:guide orient="horz" pos="3883"/>
        <p:guide pos="7164"/>
        <p:guide pos="519"/>
        <p:guide orient="horz" pos="440"/>
        <p:guide orient="horz" pos="2912"/>
        <p:guide pos="5372"/>
        <p:guide pos="389"/>
      </p:guideLst>
    </p:cSldViewPr>
  </p:slideViewPr>
  <p:outlineViewPr>
    <p:cViewPr>
      <p:scale>
        <a:sx n="100" d="100"/>
        <a:sy n="100" d="100"/>
      </p:scale>
      <p:origin x="0" y="0"/>
    </p:cViewPr>
  </p:outlineViewPr>
  <p:notesTextViewPr>
    <p:cViewPr>
      <p:scale>
        <a:sx n="1" d="1"/>
        <a:sy n="1" d="1"/>
      </p:scale>
      <p:origin x="0" y="0"/>
    </p:cViewPr>
  </p:notesTextViewPr>
  <p:sorterViewPr>
    <p:cViewPr>
      <p:scale>
        <a:sx n="100" d="100"/>
        <a:sy n="100" d="100"/>
      </p:scale>
      <p:origin x="0" y="0"/>
    </p:cViewPr>
  </p:sorterViewPr>
  <p:notesViewPr>
    <p:cSldViewPr snapToGrid="0" snapToObjects="1" showGuides="1">
      <p:cViewPr varScale="1">
        <p:scale>
          <a:sx n="70" d="100"/>
          <a:sy n="70" d="100"/>
        </p:scale>
        <p:origin x="-1638" y="-108"/>
      </p:cViewPr>
      <p:guideLst>
        <p:guide orient="horz" pos="3127"/>
        <p:guide pos="2141"/>
      </p:guideLst>
    </p:cSldViewPr>
  </p:notesViewPr>
  <p:gridSpacing cx="36004" cy="36004"/>
</p:viewPr>
</file>

<file path=ppt/_rels/presentation.xml.rels><?xml version="1.0" encoding="UTF-8" standalone="yes"?>
<Relationships xmlns="http://schemas.openxmlformats.org/package/2006/relationships"><Relationship Id="rId8" Type="http://schemas.openxmlformats.org/officeDocument/2006/relationships/handoutMaster" Target="handoutMasters/handoutMaster1.xml"/><Relationship Id="rId3" Type="http://schemas.openxmlformats.org/officeDocument/2006/relationships/slide" Target="slides/slide2.xml"/><Relationship Id="rId7" Type="http://schemas.openxmlformats.org/officeDocument/2006/relationships/notesMaster" Target="notesMasters/notesMaster1.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7330" name="Rectangle 2"/>
          <p:cNvSpPr>
            <a:spLocks noGrp="1" noChangeArrowheads="1"/>
          </p:cNvSpPr>
          <p:nvPr>
            <p:ph type="hdr" sz="quarter"/>
          </p:nvPr>
        </p:nvSpPr>
        <p:spPr bwMode="auto">
          <a:xfrm>
            <a:off x="1" y="0"/>
            <a:ext cx="2945659" cy="496332"/>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eaLnBrk="0" hangingPunct="0">
              <a:defRPr sz="1200">
                <a:ea typeface="宋体" pitchFamily="2" charset="-122"/>
              </a:defRPr>
            </a:lvl1pPr>
          </a:lstStyle>
          <a:p>
            <a:pPr>
              <a:defRPr/>
            </a:pPr>
            <a:endParaRPr lang="zh-CN" altLang="en-US"/>
          </a:p>
        </p:txBody>
      </p:sp>
      <p:sp>
        <p:nvSpPr>
          <p:cNvPr id="227331" name="Rectangle 3"/>
          <p:cNvSpPr>
            <a:spLocks noGrp="1" noChangeArrowheads="1"/>
          </p:cNvSpPr>
          <p:nvPr>
            <p:ph type="dt" sz="quarter" idx="1"/>
          </p:nvPr>
        </p:nvSpPr>
        <p:spPr bwMode="auto">
          <a:xfrm>
            <a:off x="3850444" y="0"/>
            <a:ext cx="2945659" cy="496332"/>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eaLnBrk="0" hangingPunct="0">
              <a:defRPr sz="1200">
                <a:ea typeface="宋体" pitchFamily="2" charset="-122"/>
              </a:defRPr>
            </a:lvl1pPr>
          </a:lstStyle>
          <a:p>
            <a:pPr>
              <a:defRPr/>
            </a:pPr>
            <a:fld id="{6299ECB0-6573-4573-97F8-0F22CF6BD3F2}" type="datetimeFigureOut">
              <a:rPr lang="zh-CN" altLang="en-US"/>
              <a:pPr>
                <a:defRPr/>
              </a:pPr>
              <a:t>2017/12/11</a:t>
            </a:fld>
            <a:endParaRPr lang="en-US" altLang="zh-CN"/>
          </a:p>
        </p:txBody>
      </p:sp>
      <p:sp>
        <p:nvSpPr>
          <p:cNvPr id="227332" name="Rectangle 4"/>
          <p:cNvSpPr>
            <a:spLocks noGrp="1" noChangeArrowheads="1"/>
          </p:cNvSpPr>
          <p:nvPr>
            <p:ph type="ftr" sz="quarter" idx="2"/>
          </p:nvPr>
        </p:nvSpPr>
        <p:spPr bwMode="auto">
          <a:xfrm>
            <a:off x="1" y="9428583"/>
            <a:ext cx="2945659" cy="496332"/>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eaLnBrk="0" hangingPunct="0">
              <a:defRPr sz="1200">
                <a:ea typeface="宋体" pitchFamily="2" charset="-122"/>
              </a:defRPr>
            </a:lvl1pPr>
          </a:lstStyle>
          <a:p>
            <a:pPr>
              <a:defRPr/>
            </a:pPr>
            <a:endParaRPr lang="en-US" altLang="zh-CN"/>
          </a:p>
        </p:txBody>
      </p:sp>
      <p:sp>
        <p:nvSpPr>
          <p:cNvPr id="227333" name="Rectangle 5"/>
          <p:cNvSpPr>
            <a:spLocks noGrp="1" noChangeArrowheads="1"/>
          </p:cNvSpPr>
          <p:nvPr>
            <p:ph type="sldNum" sz="quarter" idx="3"/>
          </p:nvPr>
        </p:nvSpPr>
        <p:spPr bwMode="auto">
          <a:xfrm>
            <a:off x="3850444" y="9428583"/>
            <a:ext cx="2945659" cy="496332"/>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algn="r" eaLnBrk="0" hangingPunct="0">
              <a:defRPr sz="1200">
                <a:ea typeface="宋体" pitchFamily="2" charset="-122"/>
              </a:defRPr>
            </a:lvl1pPr>
          </a:lstStyle>
          <a:p>
            <a:pPr>
              <a:defRPr/>
            </a:pPr>
            <a:fld id="{6F672297-AFAB-40D7-9FB7-D5F863C7FB9A}" type="slidenum">
              <a:rPr lang="zh-CN" altLang="en-US"/>
              <a:pPr>
                <a:defRPr/>
              </a:pPr>
              <a:t>‹#›</a:t>
            </a:fld>
            <a:endParaRPr lang="en-US" altLang="zh-CN"/>
          </a:p>
        </p:txBody>
      </p:sp>
    </p:spTree>
    <p:extLst>
      <p:ext uri="{BB962C8B-B14F-4D97-AF65-F5344CB8AC3E}">
        <p14:creationId xmlns:p14="http://schemas.microsoft.com/office/powerpoint/2010/main" val="146113219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2945659" cy="496332"/>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50444" y="0"/>
            <a:ext cx="2945659" cy="496332"/>
          </a:xfrm>
          <a:prstGeom prst="rect">
            <a:avLst/>
          </a:prstGeom>
        </p:spPr>
        <p:txBody>
          <a:bodyPr vert="horz" lIns="91440" tIns="45720" rIns="91440" bIns="45720" rtlCol="0"/>
          <a:lstStyle>
            <a:lvl1pPr algn="r">
              <a:defRPr sz="1200"/>
            </a:lvl1pPr>
          </a:lstStyle>
          <a:p>
            <a:fld id="{57F67EB6-9D1B-4BD6-828D-CF509AB728B2}" type="datetimeFigureOut">
              <a:rPr lang="en-US" smtClean="0"/>
              <a:pPr/>
              <a:t>12/11/2017</a:t>
            </a:fld>
            <a:endParaRPr lang="en-US"/>
          </a:p>
        </p:txBody>
      </p:sp>
      <p:sp>
        <p:nvSpPr>
          <p:cNvPr id="4" name="Slide Image Placeholder 3"/>
          <p:cNvSpPr>
            <a:spLocks noGrp="1" noRot="1" noChangeAspect="1"/>
          </p:cNvSpPr>
          <p:nvPr>
            <p:ph type="sldImg" idx="2"/>
          </p:nvPr>
        </p:nvSpPr>
        <p:spPr>
          <a:xfrm>
            <a:off x="90488" y="744538"/>
            <a:ext cx="6616700" cy="3722687"/>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79768" y="4715154"/>
            <a:ext cx="5438140" cy="4466987"/>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1" y="9428583"/>
            <a:ext cx="2945659" cy="496332"/>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50444" y="9428583"/>
            <a:ext cx="2945659" cy="496332"/>
          </a:xfrm>
          <a:prstGeom prst="rect">
            <a:avLst/>
          </a:prstGeom>
        </p:spPr>
        <p:txBody>
          <a:bodyPr vert="horz" lIns="91440" tIns="45720" rIns="91440" bIns="45720" rtlCol="0" anchor="b"/>
          <a:lstStyle>
            <a:lvl1pPr algn="r">
              <a:defRPr sz="1200"/>
            </a:lvl1pPr>
          </a:lstStyle>
          <a:p>
            <a:fld id="{3BAC5458-9D8F-496A-8CA9-D1357EC7E62C}" type="slidenum">
              <a:rPr lang="en-US" smtClean="0"/>
              <a:pPr/>
              <a:t>‹#›</a:t>
            </a:fld>
            <a:endParaRPr lang="en-US"/>
          </a:p>
        </p:txBody>
      </p:sp>
    </p:spTree>
    <p:extLst>
      <p:ext uri="{BB962C8B-B14F-4D97-AF65-F5344CB8AC3E}">
        <p14:creationId xmlns:p14="http://schemas.microsoft.com/office/powerpoint/2010/main" val="97166059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90488" y="744538"/>
            <a:ext cx="6616700" cy="3722687"/>
          </a:xfrm>
        </p:spPr>
      </p:sp>
      <p:sp>
        <p:nvSpPr>
          <p:cNvPr id="3" name="备注占位符 2"/>
          <p:cNvSpPr>
            <a:spLocks noGrp="1"/>
          </p:cNvSpPr>
          <p:nvPr>
            <p:ph type="body" idx="1"/>
          </p:nvPr>
        </p:nvSpPr>
        <p:spPr/>
        <p:txBody>
          <a:bodyPr>
            <a:normAutofit/>
          </a:bodyPr>
          <a:lstStyle/>
          <a:p>
            <a:r>
              <a:rPr lang="zh-CN" altLang="en-US" dirty="0" smtClean="0"/>
              <a:t>讲解：</a:t>
            </a:r>
            <a:endParaRPr lang="en-US" altLang="zh-CN" dirty="0" smtClean="0"/>
          </a:p>
          <a:p>
            <a:endParaRPr lang="en-US" altLang="zh-CN" dirty="0" smtClean="0"/>
          </a:p>
          <a:p>
            <a:r>
              <a:rPr lang="zh-CN" altLang="en-US" dirty="0" smtClean="0"/>
              <a:t>我希望向大家汇报三方面的情况。</a:t>
            </a:r>
            <a:endParaRPr lang="en-US" altLang="zh-CN" dirty="0" smtClean="0"/>
          </a:p>
          <a:p>
            <a:endParaRPr lang="en-US" altLang="zh-CN" dirty="0" smtClean="0"/>
          </a:p>
          <a:p>
            <a:pPr marL="228600" indent="-228600">
              <a:buAutoNum type="arabicPeriod"/>
            </a:pPr>
            <a:r>
              <a:rPr lang="zh-CN" altLang="en-US" dirty="0" smtClean="0"/>
              <a:t>行业趋势与华为战略</a:t>
            </a:r>
            <a:endParaRPr lang="en-US" altLang="zh-CN" dirty="0" smtClean="0"/>
          </a:p>
          <a:p>
            <a:pPr marL="228600" indent="-228600">
              <a:buAutoNum type="arabicPeriod"/>
            </a:pPr>
            <a:r>
              <a:rPr lang="en-US" altLang="zh-CN" dirty="0" smtClean="0"/>
              <a:t>2013</a:t>
            </a:r>
            <a:r>
              <a:rPr lang="zh-CN" altLang="en-US" dirty="0" smtClean="0"/>
              <a:t>年经营业绩</a:t>
            </a:r>
            <a:endParaRPr lang="en-US" altLang="zh-CN" dirty="0" smtClean="0"/>
          </a:p>
          <a:p>
            <a:pPr marL="228600" indent="-228600">
              <a:buAutoNum type="arabicPeriod"/>
            </a:pPr>
            <a:r>
              <a:rPr lang="zh-CN" altLang="en-US" dirty="0" smtClean="0"/>
              <a:t>未来（行业有希望，运营商选择我们，员工热情奋斗）</a:t>
            </a:r>
            <a:endParaRPr lang="en-US" altLang="zh-CN" dirty="0" smtClean="0"/>
          </a:p>
          <a:p>
            <a:pPr marL="228600" indent="-228600">
              <a:buAutoNum type="arabicPeriod"/>
            </a:pPr>
            <a:endParaRPr lang="en-US" altLang="zh-CN" dirty="0" smtClean="0"/>
          </a:p>
        </p:txBody>
      </p:sp>
      <p:sp>
        <p:nvSpPr>
          <p:cNvPr id="4" name="灯片编号占位符 3"/>
          <p:cNvSpPr>
            <a:spLocks noGrp="1"/>
          </p:cNvSpPr>
          <p:nvPr>
            <p:ph type="sldNum" sz="quarter" idx="10"/>
          </p:nvPr>
        </p:nvSpPr>
        <p:spPr/>
        <p:txBody>
          <a:bodyPr/>
          <a:lstStyle/>
          <a:p>
            <a:fld id="{3BAC5458-9D8F-496A-8CA9-D1357EC7E62C}" type="slidenum">
              <a:rPr lang="en-US" smtClean="0"/>
              <a:pPr/>
              <a:t>1</a:t>
            </a:fld>
            <a:endParaRPr lang="en-US"/>
          </a:p>
        </p:txBody>
      </p:sp>
    </p:spTree>
    <p:extLst>
      <p:ext uri="{BB962C8B-B14F-4D97-AF65-F5344CB8AC3E}">
        <p14:creationId xmlns:p14="http://schemas.microsoft.com/office/powerpoint/2010/main" val="60803791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90488" y="744538"/>
            <a:ext cx="6616700" cy="3722687"/>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3BAC5458-9D8F-496A-8CA9-D1357EC7E62C}" type="slidenum">
              <a:rPr lang="en-US" smtClean="0"/>
              <a:pPr/>
              <a:t>5</a:t>
            </a:fld>
            <a:endParaRPr lang="en-US"/>
          </a:p>
        </p:txBody>
      </p:sp>
    </p:spTree>
    <p:extLst>
      <p:ext uri="{BB962C8B-B14F-4D97-AF65-F5344CB8AC3E}">
        <p14:creationId xmlns:p14="http://schemas.microsoft.com/office/powerpoint/2010/main" val="185190960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3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566591" y="1977629"/>
            <a:ext cx="4211335" cy="1077194"/>
          </a:xfrm>
          <a:prstGeom prst="rect">
            <a:avLst/>
          </a:prstGeom>
        </p:spPr>
        <p:txBody>
          <a:bodyPr/>
          <a:lstStyle/>
          <a:p>
            <a:r>
              <a:rPr lang="zh-CN" altLang="en-US" dirty="0" smtClean="0"/>
              <a:t>单击此处编辑母版标题样式</a:t>
            </a:r>
            <a:endParaRPr lang="zh-CN" altLang="en-US" dirty="0"/>
          </a:p>
        </p:txBody>
      </p:sp>
      <p:sp>
        <p:nvSpPr>
          <p:cNvPr id="3" name="Rectangle 19"/>
          <p:cNvSpPr>
            <a:spLocks noGrp="1" noChangeArrowheads="1"/>
          </p:cNvSpPr>
          <p:nvPr>
            <p:ph type="dt" sz="quarter" idx="10"/>
          </p:nvPr>
        </p:nvSpPr>
        <p:spPr>
          <a:xfrm>
            <a:off x="657055" y="359569"/>
            <a:ext cx="1218883" cy="200055"/>
          </a:xfrm>
          <a:prstGeom prst="rect">
            <a:avLst/>
          </a:prstGeom>
          <a:ln/>
        </p:spPr>
        <p:txBody>
          <a:bodyPr/>
          <a:lstStyle>
            <a:lvl1pPr>
              <a:defRPr/>
            </a:lvl1pPr>
          </a:lstStyle>
          <a:p>
            <a:pPr>
              <a:defRPr/>
            </a:pPr>
            <a:endParaRPr lang="en-US" altLang="zh-CN">
              <a:solidFill>
                <a:srgbClr val="000000"/>
              </a:solidFill>
            </a:endParaRPr>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quarter" idx="10"/>
          </p:nvPr>
        </p:nvSpPr>
        <p:spPr>
          <a:xfrm>
            <a:off x="657055" y="359569"/>
            <a:ext cx="1218883" cy="400110"/>
          </a:xfrm>
          <a:prstGeom prst="rect">
            <a:avLst/>
          </a:prstGeom>
        </p:spPr>
        <p:txBody>
          <a:bodyPr/>
          <a:lstStyle>
            <a:lvl1pPr>
              <a:defRPr/>
            </a:lvl1pPr>
          </a:lstStyle>
          <a:p>
            <a:pPr>
              <a:defRPr/>
            </a:pPr>
            <a:fld id="{3BE029C2-2C1D-4CA6-8650-0A884368FE6C}" type="datetime3">
              <a:rPr lang="en-US" altLang="zh-CN" smtClean="0">
                <a:solidFill>
                  <a:srgbClr val="000000"/>
                </a:solidFill>
              </a:rPr>
              <a:pPr>
                <a:defRPr/>
              </a:pPr>
              <a:t>11 December 2017</a:t>
            </a:fld>
            <a:endParaRPr lang="en-US" altLang="zh-CN" dirty="0">
              <a:solidFill>
                <a:srgbClr val="000000"/>
              </a:solidFill>
            </a:endParaRPr>
          </a:p>
        </p:txBody>
      </p:sp>
      <p:pic>
        <p:nvPicPr>
          <p:cNvPr id="3" name="Picture 9" descr="8"/>
          <p:cNvPicPr>
            <a:picLocks noChangeAspect="1" noChangeArrowheads="1"/>
          </p:cNvPicPr>
          <p:nvPr userDrawn="1"/>
        </p:nvPicPr>
        <p:blipFill>
          <a:blip r:embed="rId2" cstate="print"/>
          <a:srcRect/>
          <a:stretch>
            <a:fillRect/>
          </a:stretch>
        </p:blipFill>
        <p:spPr bwMode="auto">
          <a:xfrm>
            <a:off x="7838512" y="4789887"/>
            <a:ext cx="981638" cy="234553"/>
          </a:xfrm>
          <a:prstGeom prst="rect">
            <a:avLst/>
          </a:prstGeom>
          <a:noFill/>
          <a:ln w="9525">
            <a:noFill/>
            <a:miter lim="800000"/>
            <a:headEnd/>
            <a:tailEnd/>
          </a:ln>
        </p:spPr>
      </p:pic>
    </p:spTree>
  </p:cSld>
  <p:clrMapOvr>
    <a:masterClrMapping/>
  </p:clrMapOvr>
  <p:transition advClick="0" advTm="8000">
    <p:fade thruBlk="1"/>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标题，文本与内容">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单击此处编辑母版标题样式</a:t>
            </a:r>
            <a:endParaRPr lang="zh-CN" altLang="en-US" dirty="0"/>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atin typeface="Arial" pitchFamily="34" charset="0"/>
                <a:cs typeface="Arial" pitchFamily="34" charset="0"/>
              </a:defRPr>
            </a:lvl1pPr>
          </a:lstStyle>
          <a:p>
            <a:r>
              <a:rPr lang="zh-CN" altLang="en-US" dirty="0" smtClean="0"/>
              <a:t>单击此处编辑母版标题样式</a:t>
            </a:r>
            <a:endParaRPr lang="zh-CN" altLang="en-US" dirty="0"/>
          </a:p>
        </p:txBody>
      </p:sp>
      <p:sp>
        <p:nvSpPr>
          <p:cNvPr id="3" name="内容占位符 2"/>
          <p:cNvSpPr>
            <a:spLocks noGrp="1"/>
          </p:cNvSpPr>
          <p:nvPr>
            <p:ph idx="1"/>
          </p:nvPr>
        </p:nvSpPr>
        <p:spPr>
          <a:xfrm>
            <a:off x="457081" y="800101"/>
            <a:ext cx="8229838" cy="3394472"/>
          </a:xfrm>
          <a:prstGeom prst="rect">
            <a:avLst/>
          </a:prstGeom>
        </p:spPr>
        <p:txBody>
          <a:bodyPr/>
          <a:lstStyle>
            <a:lvl1pPr>
              <a:buClr>
                <a:schemeClr val="bg1">
                  <a:lumMod val="50000"/>
                </a:schemeClr>
              </a:buClr>
              <a:defRPr>
                <a:latin typeface="Arial" pitchFamily="34" charset="0"/>
                <a:cs typeface="Arial" pitchFamily="34" charset="0"/>
              </a:defRPr>
            </a:lvl1pPr>
            <a:lvl2pPr>
              <a:buClr>
                <a:schemeClr val="bg1">
                  <a:lumMod val="50000"/>
                </a:schemeClr>
              </a:buClr>
              <a:defRPr>
                <a:latin typeface="Arial" pitchFamily="34" charset="0"/>
                <a:cs typeface="Arial" pitchFamily="34" charset="0"/>
              </a:defRPr>
            </a:lvl2pPr>
            <a:lvl3pPr>
              <a:buClr>
                <a:schemeClr val="bg1">
                  <a:lumMod val="50000"/>
                </a:schemeClr>
              </a:buClr>
              <a:defRPr>
                <a:latin typeface="Arial" pitchFamily="34" charset="0"/>
                <a:cs typeface="Arial" pitchFamily="34" charset="0"/>
              </a:defRPr>
            </a:lvl3pPr>
            <a:lvl4pPr>
              <a:buClr>
                <a:schemeClr val="bg1">
                  <a:lumMod val="50000"/>
                </a:schemeClr>
              </a:buClr>
              <a:defRPr>
                <a:latin typeface="Arial" pitchFamily="34" charset="0"/>
                <a:cs typeface="Arial" pitchFamily="34" charset="0"/>
              </a:defRPr>
            </a:lvl4pPr>
            <a:lvl5pPr>
              <a:buClr>
                <a:schemeClr val="bg1">
                  <a:lumMod val="50000"/>
                </a:schemeClr>
              </a:buClr>
              <a:defRPr>
                <a:latin typeface="Arial" pitchFamily="34" charset="0"/>
                <a:cs typeface="Arial" pitchFamily="34" charset="0"/>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Tree>
    <p:extLst>
      <p:ext uri="{BB962C8B-B14F-4D97-AF65-F5344CB8AC3E}">
        <p14:creationId xmlns:p14="http://schemas.microsoft.com/office/powerpoint/2010/main" val="1920909502"/>
      </p:ext>
    </p:extLst>
  </p:cSld>
  <p:clrMapOvr>
    <a:masterClrMapping/>
  </p:clrMapOvr>
  <mc:AlternateContent xmlns:mc="http://schemas.openxmlformats.org/markup-compatibility/2006" xmlns:p14="http://schemas.microsoft.com/office/powerpoint/2010/main">
    <mc:Choice Requires="p14">
      <p:transition p14:dur="0" advClick="0" advTm="8000"/>
    </mc:Choice>
    <mc:Fallback xmlns="">
      <p:transition advClick="0" advTm="8000"/>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microsoft.com/office/2007/relationships/hdphoto" Target="../media/hdphoto1.wdp"/><Relationship Id="rId3" Type="http://schemas.openxmlformats.org/officeDocument/2006/relationships/slideLayout" Target="../slideLayouts/slideLayout3.xml"/><Relationship Id="rId7"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8" name="矩形 7"/>
          <p:cNvSpPr/>
          <p:nvPr userDrawn="1"/>
        </p:nvSpPr>
        <p:spPr>
          <a:xfrm>
            <a:off x="1190" y="4762"/>
            <a:ext cx="9142811" cy="5138738"/>
          </a:xfrm>
          <a:prstGeom prst="rect">
            <a:avLst/>
          </a:prstGeom>
          <a:blipFill dpi="0" rotWithShape="1">
            <a:blip r:embed="rId7" cstate="print">
              <a:duotone>
                <a:prstClr val="black"/>
                <a:schemeClr val="accent4">
                  <a:tint val="45000"/>
                  <a:satMod val="400000"/>
                </a:schemeClr>
              </a:duotone>
              <a:extLst>
                <a:ext uri="{BEBA8EAE-BF5A-486C-A8C5-ECC9F3942E4B}">
                  <a14:imgProps xmlns:a14="http://schemas.microsoft.com/office/drawing/2010/main">
                    <a14:imgLayer r:embed="rId8">
                      <a14:imgEffect>
                        <a14:brightnessContrast bright="40000"/>
                      </a14:imgEffect>
                    </a14:imgLayer>
                  </a14:imgProps>
                </a:ex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itchFamily="34" charset="-122"/>
            </a:endParaRPr>
          </a:p>
        </p:txBody>
      </p:sp>
      <p:sp>
        <p:nvSpPr>
          <p:cNvPr id="14" name="Rectangle 8"/>
          <p:cNvSpPr>
            <a:spLocks noGrp="1" noChangeArrowheads="1"/>
          </p:cNvSpPr>
          <p:nvPr>
            <p:ph type="title"/>
          </p:nvPr>
        </p:nvSpPr>
        <p:spPr bwMode="auto">
          <a:xfrm>
            <a:off x="617774" y="3375001"/>
            <a:ext cx="6950250" cy="5847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5708" rIns="91418" bIns="45708" numCol="1" anchor="t" anchorCtr="0" compatLnSpc="1">
            <a:prstTxWarp prst="textNoShape">
              <a:avLst/>
            </a:prstTxWarp>
            <a:spAutoFit/>
          </a:bodyPr>
          <a:lstStyle/>
          <a:p>
            <a:pPr lvl="0"/>
            <a:r>
              <a:rPr lang="en-US" altLang="zh-CN" dirty="0" smtClean="0"/>
              <a:t>Click to edit Master title style</a:t>
            </a:r>
            <a:endParaRPr lang="zh-CN" altLang="en-US" dirty="0" smtClean="0"/>
          </a:p>
        </p:txBody>
      </p:sp>
      <p:sp>
        <p:nvSpPr>
          <p:cNvPr id="19" name="Rectangle 19"/>
          <p:cNvSpPr>
            <a:spLocks noGrp="1" noChangeArrowheads="1"/>
          </p:cNvSpPr>
          <p:nvPr>
            <p:ph type="dt" sz="quarter" idx="2"/>
          </p:nvPr>
        </p:nvSpPr>
        <p:spPr bwMode="auto">
          <a:xfrm>
            <a:off x="617774" y="359571"/>
            <a:ext cx="1618828" cy="200055"/>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B2B2B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300">
                <a:latin typeface="微软雅黑" pitchFamily="34" charset="-122"/>
                <a:ea typeface="+mn-ea"/>
              </a:defRPr>
            </a:lvl1pPr>
          </a:lstStyle>
          <a:p>
            <a:pPr>
              <a:defRPr/>
            </a:pPr>
            <a:endParaRPr lang="en-US" altLang="zh-CN" dirty="0">
              <a:solidFill>
                <a:srgbClr val="000000"/>
              </a:solidFill>
            </a:endParaRPr>
          </a:p>
        </p:txBody>
      </p:sp>
    </p:spTree>
  </p:cSld>
  <p:clrMap bg1="lt1" tx1="dk1" bg2="lt2" tx2="dk2" accent1="accent1" accent2="accent2" accent3="accent3" accent4="accent4" accent5="accent5" accent6="accent6" hlink="hlink" folHlink="folHlink"/>
  <p:sldLayoutIdLst>
    <p:sldLayoutId id="2147483963" r:id="rId1"/>
    <p:sldLayoutId id="2147483964" r:id="rId2"/>
    <p:sldLayoutId id="2147483965" r:id="rId3"/>
    <p:sldLayoutId id="2147483985" r:id="rId4"/>
    <p:sldLayoutId id="2147483986" r:id="rId5"/>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chemeClr val="tx1">
              <a:lumMod val="75000"/>
              <a:lumOff val="25000"/>
            </a:schemeClr>
          </a:solidFill>
          <a:latin typeface="微软雅黑" pitchFamily="34" charset="-122"/>
          <a:ea typeface="黑体" pitchFamily="49" charset="-122"/>
          <a:cs typeface="+mj-cs"/>
        </a:defRPr>
      </a:lvl1pPr>
      <a:lvl2pPr algn="l" rtl="0" eaLnBrk="0" fontAlgn="base" hangingPunct="0">
        <a:spcBef>
          <a:spcPct val="0"/>
        </a:spcBef>
        <a:spcAft>
          <a:spcPct val="0"/>
        </a:spcAft>
        <a:defRPr sz="3200" b="1">
          <a:solidFill>
            <a:schemeClr val="bg1"/>
          </a:solidFill>
          <a:latin typeface="FrutigerNext LT Medium" pitchFamily="34" charset="0"/>
          <a:ea typeface="黑体" pitchFamily="49" charset="-122"/>
          <a:cs typeface="宋体" charset="-122"/>
        </a:defRPr>
      </a:lvl2pPr>
      <a:lvl3pPr algn="l" rtl="0" eaLnBrk="0" fontAlgn="base" hangingPunct="0">
        <a:spcBef>
          <a:spcPct val="0"/>
        </a:spcBef>
        <a:spcAft>
          <a:spcPct val="0"/>
        </a:spcAft>
        <a:defRPr sz="3200" b="1">
          <a:solidFill>
            <a:schemeClr val="bg1"/>
          </a:solidFill>
          <a:latin typeface="FrutigerNext LT Medium" pitchFamily="34" charset="0"/>
          <a:ea typeface="黑体" pitchFamily="49" charset="-122"/>
          <a:cs typeface="宋体" charset="-122"/>
        </a:defRPr>
      </a:lvl3pPr>
      <a:lvl4pPr algn="l" rtl="0" eaLnBrk="0" fontAlgn="base" hangingPunct="0">
        <a:spcBef>
          <a:spcPct val="0"/>
        </a:spcBef>
        <a:spcAft>
          <a:spcPct val="0"/>
        </a:spcAft>
        <a:defRPr sz="3200" b="1">
          <a:solidFill>
            <a:schemeClr val="bg1"/>
          </a:solidFill>
          <a:latin typeface="FrutigerNext LT Medium" pitchFamily="34" charset="0"/>
          <a:ea typeface="黑体" pitchFamily="49" charset="-122"/>
          <a:cs typeface="宋体" charset="-122"/>
        </a:defRPr>
      </a:lvl4pPr>
      <a:lvl5pPr algn="l" rtl="0" eaLnBrk="0" fontAlgn="base" hangingPunct="0">
        <a:spcBef>
          <a:spcPct val="0"/>
        </a:spcBef>
        <a:spcAft>
          <a:spcPct val="0"/>
        </a:spcAft>
        <a:defRPr sz="3200" b="1">
          <a:solidFill>
            <a:schemeClr val="bg1"/>
          </a:solidFill>
          <a:latin typeface="FrutigerNext LT Medium" pitchFamily="34" charset="0"/>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3.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print">
            <a:extLst>
              <a:ext uri="{28A0092B-C50C-407E-A947-70E740481C1C}">
                <a14:useLocalDpi xmlns:a14="http://schemas.microsoft.com/office/drawing/2010/main" val="0"/>
              </a:ext>
            </a:extLst>
          </a:blip>
          <a:srcRect l="1185" t="1048" r="2085"/>
          <a:stretch/>
        </p:blipFill>
        <p:spPr>
          <a:xfrm>
            <a:off x="0" y="0"/>
            <a:ext cx="9144000" cy="5143500"/>
          </a:xfrm>
          <a:prstGeom prst="rect">
            <a:avLst/>
          </a:prstGeom>
        </p:spPr>
      </p:pic>
      <p:pic>
        <p:nvPicPr>
          <p:cNvPr id="14" name="Picture 89" descr="Huawei logo"/>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636170" y="487205"/>
            <a:ext cx="782340" cy="784034"/>
          </a:xfrm>
          <a:prstGeom prst="rect">
            <a:avLst/>
          </a:prstGeom>
          <a:noFill/>
          <a:ln w="9525">
            <a:noFill/>
            <a:miter lim="800000"/>
            <a:headEnd/>
            <a:tailEnd/>
          </a:ln>
        </p:spPr>
      </p:pic>
      <p:sp>
        <p:nvSpPr>
          <p:cNvPr id="12" name="标题 1"/>
          <p:cNvSpPr txBox="1">
            <a:spLocks/>
          </p:cNvSpPr>
          <p:nvPr/>
        </p:nvSpPr>
        <p:spPr>
          <a:xfrm>
            <a:off x="245462" y="879222"/>
            <a:ext cx="6953006" cy="1421928"/>
          </a:xfrm>
          <a:prstGeom prst="rect">
            <a:avLst/>
          </a:prstGeom>
        </p:spPr>
        <p:txBody>
          <a:bodyPr wrap="square" lIns="0" tIns="0" rIns="0" bIns="0">
            <a:spAutoFit/>
          </a:bodyPr>
          <a:lstStyle>
            <a:lvl1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mj-cs"/>
              </a:defRPr>
            </a:lvl1pPr>
            <a:lvl2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2pPr>
            <a:lvl3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3pPr>
            <a:lvl4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4pPr>
            <a:lvl5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a:lstStyle>
          <a:p>
            <a:pPr>
              <a:lnSpc>
                <a:spcPct val="110000"/>
              </a:lnSpc>
            </a:pPr>
            <a:r>
              <a:rPr lang="en-US" altLang="zh-CN" sz="2800" dirty="0">
                <a:latin typeface="Arial" pitchFamily="34" charset="0"/>
                <a:ea typeface="Arial Unicode MS" pitchFamily="34" charset="-122"/>
                <a:cs typeface="Arial" pitchFamily="34" charset="0"/>
              </a:rPr>
              <a:t>Details of specification handling of 3GPP-based access to unlicensed spectrum in Rel-15</a:t>
            </a:r>
            <a:endParaRPr kumimoji="0" lang="en-US" altLang="en-US" sz="2800" b="0" i="0" u="none" strike="noStrike" kern="0" cap="none" spc="-1000" normalizeH="0" noProof="0" dirty="0">
              <a:ln>
                <a:noFill/>
              </a:ln>
              <a:solidFill>
                <a:srgbClr val="C00000"/>
              </a:solidFill>
              <a:effectLst/>
              <a:uLnTx/>
              <a:uFillTx/>
              <a:latin typeface="Arial" pitchFamily="34" charset="0"/>
              <a:ea typeface="Arial Unicode MS" pitchFamily="34" charset="-122"/>
              <a:cs typeface="Arial" pitchFamily="34" charset="0"/>
            </a:endParaRPr>
          </a:p>
        </p:txBody>
      </p:sp>
      <p:sp>
        <p:nvSpPr>
          <p:cNvPr id="35" name="Text Box 7"/>
          <p:cNvSpPr txBox="1">
            <a:spLocks noChangeArrowheads="1"/>
          </p:cNvSpPr>
          <p:nvPr/>
        </p:nvSpPr>
        <p:spPr bwMode="auto">
          <a:xfrm>
            <a:off x="617774" y="4701722"/>
            <a:ext cx="1442520" cy="184666"/>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200" dirty="0" smtClean="0">
                <a:solidFill>
                  <a:srgbClr val="000000">
                    <a:lumMod val="65000"/>
                    <a:lumOff val="35000"/>
                  </a:srgbClr>
                </a:solidFill>
                <a:latin typeface="微软雅黑" pitchFamily="34" charset="-122"/>
                <a:ea typeface="MS PGothic" pitchFamily="34" charset="-128"/>
              </a:rPr>
              <a:t>www.huawei.com</a:t>
            </a:r>
          </a:p>
        </p:txBody>
      </p:sp>
      <p:sp>
        <p:nvSpPr>
          <p:cNvPr id="19" name="TextBox 18"/>
          <p:cNvSpPr txBox="1"/>
          <p:nvPr/>
        </p:nvSpPr>
        <p:spPr>
          <a:xfrm>
            <a:off x="2717093" y="4000500"/>
            <a:ext cx="3478895" cy="369332"/>
          </a:xfrm>
          <a:prstGeom prst="rect">
            <a:avLst/>
          </a:prstGeom>
          <a:noFill/>
        </p:spPr>
        <p:txBody>
          <a:bodyPr wrap="square" rtlCol="0">
            <a:spAutoFit/>
          </a:bodyPr>
          <a:lstStyle/>
          <a:p>
            <a:endParaRPr lang="zh-CN" altLang="en-US" dirty="0"/>
          </a:p>
        </p:txBody>
      </p:sp>
      <p:sp>
        <p:nvSpPr>
          <p:cNvPr id="13" name="TextBox 12"/>
          <p:cNvSpPr txBox="1"/>
          <p:nvPr/>
        </p:nvSpPr>
        <p:spPr>
          <a:xfrm>
            <a:off x="799029" y="3365486"/>
            <a:ext cx="2980680" cy="369332"/>
          </a:xfrm>
          <a:prstGeom prst="rect">
            <a:avLst/>
          </a:prstGeom>
          <a:noFill/>
        </p:spPr>
        <p:txBody>
          <a:bodyPr wrap="square" rtlCol="0">
            <a:spAutoFit/>
          </a:bodyPr>
          <a:lstStyle/>
          <a:p>
            <a:r>
              <a:rPr lang="zh-CN" altLang="en-US" dirty="0" smtClean="0"/>
              <a:t> </a:t>
            </a:r>
            <a:endParaRPr lang="zh-CN" altLang="en-US" dirty="0"/>
          </a:p>
        </p:txBody>
      </p:sp>
      <p:sp>
        <p:nvSpPr>
          <p:cNvPr id="8" name="矩形 7"/>
          <p:cNvSpPr/>
          <p:nvPr/>
        </p:nvSpPr>
        <p:spPr>
          <a:xfrm>
            <a:off x="245463" y="46990"/>
            <a:ext cx="4572000" cy="738664"/>
          </a:xfrm>
          <a:prstGeom prst="rect">
            <a:avLst/>
          </a:prstGeom>
        </p:spPr>
        <p:txBody>
          <a:bodyPr>
            <a:spAutoFit/>
          </a:bodyPr>
          <a:lstStyle/>
          <a:p>
            <a:r>
              <a:rPr lang="en-US" altLang="zh-CN" sz="1400" dirty="0" smtClean="0">
                <a:latin typeface="Arial" pitchFamily="34" charset="0"/>
                <a:cs typeface="Arial" pitchFamily="34" charset="0"/>
              </a:rPr>
              <a:t>3GPP TSG RAN Meeting #78 </a:t>
            </a:r>
          </a:p>
          <a:p>
            <a:r>
              <a:rPr lang="it-IT" altLang="zh-CN" sz="1400" dirty="0" smtClean="0">
                <a:latin typeface="Arial" pitchFamily="34" charset="0"/>
                <a:cs typeface="Arial" pitchFamily="34" charset="0"/>
              </a:rPr>
              <a:t>Lisbon, Portugal, December 18-21, 2017 </a:t>
            </a:r>
          </a:p>
          <a:p>
            <a:r>
              <a:rPr lang="en-US" altLang="zh-CN" sz="1400" dirty="0" smtClean="0">
                <a:latin typeface="Arial" pitchFamily="34" charset="0"/>
                <a:cs typeface="Arial" pitchFamily="34" charset="0"/>
              </a:rPr>
              <a:t>Agenda Item: 10.6.8</a:t>
            </a:r>
            <a:endParaRPr lang="zh-CN" altLang="en-US" sz="1400" dirty="0">
              <a:latin typeface="Arial" pitchFamily="34" charset="0"/>
              <a:cs typeface="Arial" pitchFamily="34" charset="0"/>
            </a:endParaRPr>
          </a:p>
        </p:txBody>
      </p:sp>
      <p:sp>
        <p:nvSpPr>
          <p:cNvPr id="9" name="矩形 8"/>
          <p:cNvSpPr/>
          <p:nvPr/>
        </p:nvSpPr>
        <p:spPr>
          <a:xfrm>
            <a:off x="176713" y="2728146"/>
            <a:ext cx="2185214" cy="400110"/>
          </a:xfrm>
          <a:prstGeom prst="rect">
            <a:avLst/>
          </a:prstGeom>
        </p:spPr>
        <p:txBody>
          <a:bodyPr wrap="none">
            <a:spAutoFit/>
          </a:bodyPr>
          <a:lstStyle/>
          <a:p>
            <a:r>
              <a:rPr lang="en-US" altLang="zh-CN" sz="2000" dirty="0" smtClean="0">
                <a:solidFill>
                  <a:srgbClr val="A20000"/>
                </a:solidFill>
                <a:latin typeface="Arial" pitchFamily="34" charset="0"/>
                <a:cs typeface="Arial" pitchFamily="34" charset="0"/>
              </a:rPr>
              <a:t>Huawei, HiSilicon</a:t>
            </a:r>
            <a:endParaRPr lang="zh-CN" altLang="en-US" sz="2000" dirty="0" smtClean="0">
              <a:solidFill>
                <a:srgbClr val="A20000"/>
              </a:solidFill>
              <a:latin typeface="Arial" pitchFamily="34" charset="0"/>
              <a:cs typeface="Arial" pitchFamily="34" charset="0"/>
            </a:endParaRPr>
          </a:p>
        </p:txBody>
      </p:sp>
      <p:sp>
        <p:nvSpPr>
          <p:cNvPr id="10" name="矩形 9"/>
          <p:cNvSpPr/>
          <p:nvPr/>
        </p:nvSpPr>
        <p:spPr>
          <a:xfrm>
            <a:off x="8039887" y="41250"/>
            <a:ext cx="1090363" cy="307777"/>
          </a:xfrm>
          <a:prstGeom prst="rect">
            <a:avLst/>
          </a:prstGeom>
        </p:spPr>
        <p:txBody>
          <a:bodyPr wrap="none">
            <a:spAutoFit/>
          </a:bodyPr>
          <a:lstStyle/>
          <a:p>
            <a:r>
              <a:rPr lang="en-US" altLang="zh-CN" sz="1400" dirty="0" smtClean="0">
                <a:latin typeface="Arial" pitchFamily="34" charset="0"/>
                <a:cs typeface="Arial" pitchFamily="34" charset="0"/>
              </a:rPr>
              <a:t>RP-172454</a:t>
            </a:r>
            <a:endParaRPr lang="zh-CN" altLang="en-US" sz="1400" dirty="0" smtClean="0">
              <a:latin typeface="Arial" pitchFamily="34" charset="0"/>
              <a:cs typeface="Arial" pitchFamily="34" charset="0"/>
            </a:endParaRPr>
          </a:p>
        </p:txBody>
      </p:sp>
    </p:spTree>
    <p:extLst>
      <p:ext uri="{BB962C8B-B14F-4D97-AF65-F5344CB8AC3E}">
        <p14:creationId xmlns:p14="http://schemas.microsoft.com/office/powerpoint/2010/main" val="3003612975"/>
      </p:ext>
    </p:extLst>
  </p:cSld>
  <p:clrMapOvr>
    <a:masterClrMapping/>
  </p:clrMapOvr>
  <mc:AlternateContent xmlns:mc="http://schemas.openxmlformats.org/markup-compatibility/2006" xmlns:p14="http://schemas.microsoft.com/office/powerpoint/2010/main">
    <mc:Choice Requires="p14">
      <p:transition spd="med" p14:dur="700" advClick="0" advTm="8000">
        <p:fade/>
      </p:transition>
    </mc:Choice>
    <mc:Fallback xmlns="">
      <p:transition spd="med" advClick="0" advTm="8000">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082" y="246483"/>
            <a:ext cx="8078473" cy="400085"/>
          </a:xfrm>
        </p:spPr>
        <p:txBody>
          <a:bodyPr/>
          <a:lstStyle/>
          <a:p>
            <a:pPr>
              <a:defRPr/>
            </a:pPr>
            <a:r>
              <a:rPr lang="en-US" altLang="zh-CN" sz="2000" dirty="0" smtClean="0"/>
              <a:t>Background</a:t>
            </a:r>
            <a:endParaRPr lang="zh-CN" altLang="en-US" sz="2000" dirty="0"/>
          </a:p>
        </p:txBody>
      </p:sp>
      <p:sp>
        <p:nvSpPr>
          <p:cNvPr id="11" name="Content Placeholder 10"/>
          <p:cNvSpPr>
            <a:spLocks noGrp="1"/>
          </p:cNvSpPr>
          <p:nvPr>
            <p:ph idx="1"/>
          </p:nvPr>
        </p:nvSpPr>
        <p:spPr>
          <a:xfrm>
            <a:off x="457081" y="772659"/>
            <a:ext cx="7992740" cy="3843884"/>
          </a:xfrm>
        </p:spPr>
        <p:txBody>
          <a:bodyPr/>
          <a:lstStyle/>
          <a:p>
            <a:r>
              <a:rPr lang="en-US" sz="1800" dirty="0" smtClean="0">
                <a:latin typeface="Calibri" panose="020F0502020204030204" pitchFamily="34" charset="0"/>
                <a:cs typeface="Calibri" panose="020F0502020204030204" pitchFamily="34" charset="0"/>
              </a:rPr>
              <a:t>RAN#76 endorsed the principles below (based on RP-171128</a:t>
            </a:r>
            <a:r>
              <a:rPr lang="en-US" sz="1800" dirty="0">
                <a:latin typeface="Calibri" panose="020F0502020204030204" pitchFamily="34" charset="0"/>
                <a:cs typeface="Calibri" panose="020F0502020204030204" pitchFamily="34" charset="0"/>
              </a:rPr>
              <a:t>)</a:t>
            </a:r>
            <a:endParaRPr lang="en-US" sz="1800" dirty="0" smtClean="0">
              <a:latin typeface="Calibri" panose="020F0502020204030204" pitchFamily="34" charset="0"/>
              <a:cs typeface="Calibri" panose="020F0502020204030204" pitchFamily="34" charset="0"/>
            </a:endParaRPr>
          </a:p>
          <a:p>
            <a:pPr lvl="1"/>
            <a:r>
              <a:rPr lang="en-US" sz="1600" dirty="0" smtClean="0">
                <a:latin typeface="Calibri" panose="020F0502020204030204" pitchFamily="34" charset="0"/>
                <a:cs typeface="Calibri" panose="020F0502020204030204" pitchFamily="34" charset="0"/>
              </a:rPr>
              <a:t>From Rel-15 onwards, standard impact specific to 3GPP-based access to unlicensed spectrum will be specified in a different set of specifications</a:t>
            </a:r>
          </a:p>
          <a:p>
            <a:pPr lvl="1"/>
            <a:r>
              <a:rPr lang="en-US" sz="1600" dirty="0" smtClean="0">
                <a:latin typeface="Calibri" panose="020F0502020204030204" pitchFamily="34" charset="0"/>
                <a:cs typeface="Calibri" panose="020F0502020204030204" pitchFamily="34" charset="0"/>
              </a:rPr>
              <a:t>No use of unlicensed spectrum will be assumed in the IMT-2020 self-evaluations from 3GPP, and the corresponding specifications will not be submitted to ITU-R as part of the IMT-2020 submission</a:t>
            </a:r>
          </a:p>
          <a:p>
            <a:pPr lvl="1"/>
            <a:endParaRPr lang="en-US" sz="1600" dirty="0" smtClean="0">
              <a:latin typeface="Calibri" panose="020F0502020204030204" pitchFamily="34" charset="0"/>
              <a:cs typeface="Calibri" panose="020F0502020204030204" pitchFamily="34" charset="0"/>
            </a:endParaRPr>
          </a:p>
          <a:p>
            <a:r>
              <a:rPr lang="en-US" sz="1800" dirty="0" smtClean="0">
                <a:latin typeface="Calibri" panose="020F0502020204030204" pitchFamily="34" charset="0"/>
                <a:cs typeface="Calibri" panose="020F0502020204030204" pitchFamily="34" charset="0"/>
              </a:rPr>
              <a:t>RAN#77 endorsed the principle below (based on RP-171776</a:t>
            </a:r>
            <a:r>
              <a:rPr lang="en-US" sz="1800" dirty="0">
                <a:latin typeface="Calibri" panose="020F0502020204030204" pitchFamily="34" charset="0"/>
                <a:cs typeface="Calibri" panose="020F0502020204030204" pitchFamily="34" charset="0"/>
              </a:rPr>
              <a:t>)</a:t>
            </a:r>
            <a:endParaRPr lang="en-US" sz="1800" dirty="0" smtClean="0">
              <a:latin typeface="Calibri" panose="020F0502020204030204" pitchFamily="34" charset="0"/>
              <a:cs typeface="Calibri" panose="020F0502020204030204" pitchFamily="34" charset="0"/>
            </a:endParaRPr>
          </a:p>
          <a:p>
            <a:pPr lvl="1"/>
            <a:r>
              <a:rPr lang="en-US" sz="1600" i="1" dirty="0"/>
              <a:t>proposal is endorsed with the focus on RAN1 and RAN4 specs, detailed to be discussed with MCC/specs </a:t>
            </a:r>
            <a:r>
              <a:rPr lang="en-US" sz="1600" i="1" dirty="0" smtClean="0"/>
              <a:t>manager</a:t>
            </a:r>
          </a:p>
          <a:p>
            <a:pPr lvl="2"/>
            <a:r>
              <a:rPr lang="en-US" sz="1400" dirty="0" smtClean="0">
                <a:latin typeface="Calibri" panose="020F0502020204030204" pitchFamily="34" charset="0"/>
                <a:cs typeface="Calibri" panose="020F0502020204030204" pitchFamily="34" charset="0"/>
              </a:rPr>
              <a:t>Create new TS in 37 series for LTE and NR unlicensed from Rel-15, details TBD</a:t>
            </a:r>
          </a:p>
          <a:p>
            <a:pPr lvl="2"/>
            <a:r>
              <a:rPr lang="en-US" sz="1400" dirty="0" smtClean="0">
                <a:latin typeface="Calibri" panose="020F0502020204030204" pitchFamily="34" charset="0"/>
                <a:cs typeface="Calibri" panose="020F0502020204030204" pitchFamily="34" charset="0"/>
              </a:rPr>
              <a:t>Those specifications will not be included in the IMT-2020 submission</a:t>
            </a:r>
          </a:p>
          <a:p>
            <a:pPr lvl="3"/>
            <a:r>
              <a:rPr lang="en-US" sz="1200" dirty="0" smtClean="0">
                <a:latin typeface="Calibri" panose="020F0502020204030204" pitchFamily="34" charset="0"/>
                <a:cs typeface="Calibri" panose="020F0502020204030204" pitchFamily="34" charset="0"/>
              </a:rPr>
              <a:t>SRIT submission with </a:t>
            </a:r>
            <a:r>
              <a:rPr lang="en-US" altLang="en-US" sz="1200" dirty="0">
                <a:latin typeface="Calibri" panose="020F0502020204030204" pitchFamily="34" charset="0"/>
                <a:cs typeface="Calibri" panose="020F0502020204030204" pitchFamily="34" charset="0"/>
              </a:rPr>
              <a:t>full 38 and 36 series, and subset of 37 series (excluding operation in unlicensed spectrum, details TBD)</a:t>
            </a:r>
          </a:p>
          <a:p>
            <a:pPr lvl="2"/>
            <a:endParaRPr lang="en-US" sz="14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4277670896"/>
      </p:ext>
    </p:extLst>
  </p:cSld>
  <p:clrMapOvr>
    <a:masterClrMapping/>
  </p:clrMapOvr>
  <mc:AlternateContent xmlns:mc="http://schemas.openxmlformats.org/markup-compatibility/2006" xmlns:p14="http://schemas.microsoft.com/office/powerpoint/2010/main">
    <mc:Choice Requires="p14">
      <p:transition p14:dur="0" advClick="0" advTm="8000"/>
    </mc:Choice>
    <mc:Fallback xmlns="">
      <p:transition advClick="0" advTm="8000"/>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082" y="246483"/>
            <a:ext cx="8078473" cy="400085"/>
          </a:xfrm>
        </p:spPr>
        <p:txBody>
          <a:bodyPr/>
          <a:lstStyle/>
          <a:p>
            <a:pPr>
              <a:defRPr/>
            </a:pPr>
            <a:r>
              <a:rPr lang="en-US" altLang="zh-CN" sz="2000" dirty="0" smtClean="0"/>
              <a:t>Discussion on Specification Details</a:t>
            </a:r>
            <a:endParaRPr lang="zh-CN" altLang="en-US" sz="2000" dirty="0"/>
          </a:p>
        </p:txBody>
      </p:sp>
      <p:sp>
        <p:nvSpPr>
          <p:cNvPr id="11" name="Content Placeholder 10"/>
          <p:cNvSpPr>
            <a:spLocks noGrp="1"/>
          </p:cNvSpPr>
          <p:nvPr>
            <p:ph idx="1"/>
          </p:nvPr>
        </p:nvSpPr>
        <p:spPr>
          <a:xfrm>
            <a:off x="457082" y="772657"/>
            <a:ext cx="7992740" cy="4207903"/>
          </a:xfrm>
        </p:spPr>
        <p:txBody>
          <a:bodyPr/>
          <a:lstStyle/>
          <a:p>
            <a:r>
              <a:rPr lang="en-US" sz="1800" dirty="0" smtClean="0">
                <a:latin typeface="Calibri" panose="020F0502020204030204" pitchFamily="34" charset="0"/>
                <a:cs typeface="Calibri" panose="020F0502020204030204" pitchFamily="34" charset="0"/>
              </a:rPr>
              <a:t>Handling proposed at RAN#77 </a:t>
            </a:r>
            <a:r>
              <a:rPr lang="en-US" sz="1800" dirty="0">
                <a:latin typeface="Calibri" panose="020F0502020204030204" pitchFamily="34" charset="0"/>
                <a:cs typeface="Calibri" panose="020F0502020204030204" pitchFamily="34" charset="0"/>
              </a:rPr>
              <a:t>(RP-171776)</a:t>
            </a:r>
            <a:endParaRPr lang="en-US" sz="1800" dirty="0" smtClean="0">
              <a:latin typeface="Calibri" panose="020F0502020204030204" pitchFamily="34" charset="0"/>
              <a:cs typeface="Calibri" panose="020F0502020204030204" pitchFamily="34" charset="0"/>
            </a:endParaRPr>
          </a:p>
          <a:p>
            <a:pPr lvl="1"/>
            <a:r>
              <a:rPr lang="en-US" sz="1600" dirty="0" smtClean="0">
                <a:latin typeface="Calibri" panose="020F0502020204030204" pitchFamily="34" charset="0"/>
                <a:cs typeface="Calibri" panose="020F0502020204030204" pitchFamily="34" charset="0"/>
              </a:rPr>
              <a:t>RAN1: </a:t>
            </a:r>
            <a:r>
              <a:rPr lang="en-US" sz="1600" dirty="0">
                <a:latin typeface="Calibri" panose="020F0502020204030204" pitchFamily="34" charset="0"/>
                <a:cs typeface="Calibri" panose="020F0502020204030204" pitchFamily="34" charset="0"/>
              </a:rPr>
              <a:t>create a new </a:t>
            </a:r>
            <a:r>
              <a:rPr lang="en-US" sz="1600" dirty="0" smtClean="0">
                <a:latin typeface="Calibri" panose="020F0502020204030204" pitchFamily="34" charset="0"/>
                <a:cs typeface="Calibri" panose="020F0502020204030204" pitchFamily="34" charset="0"/>
              </a:rPr>
              <a:t>RAN1 TS to </a:t>
            </a:r>
            <a:r>
              <a:rPr lang="en-US" sz="1600" dirty="0">
                <a:latin typeface="Calibri" panose="020F0502020204030204" pitchFamily="34" charset="0"/>
                <a:cs typeface="Calibri" panose="020F0502020204030204" pitchFamily="34" charset="0"/>
              </a:rPr>
              <a:t>specify channel access mechanisms </a:t>
            </a:r>
            <a:r>
              <a:rPr lang="en-US" sz="1600" dirty="0" smtClean="0">
                <a:latin typeface="Calibri" panose="020F0502020204030204" pitchFamily="34" charset="0"/>
                <a:cs typeface="Calibri" panose="020F0502020204030204" pitchFamily="34" charset="0"/>
              </a:rPr>
              <a:t>(Rel-13/14/15 LBT) for </a:t>
            </a:r>
            <a:r>
              <a:rPr lang="en-US" sz="1600" dirty="0">
                <a:latin typeface="Calibri" panose="020F0502020204030204" pitchFamily="34" charset="0"/>
                <a:cs typeface="Calibri" panose="020F0502020204030204" pitchFamily="34" charset="0"/>
              </a:rPr>
              <a:t>unlicensed and shared spectrum, taking the Rel-13/14/15 contents of section 15 of </a:t>
            </a:r>
            <a:r>
              <a:rPr lang="en-US" sz="1600" dirty="0" smtClean="0">
                <a:latin typeface="Calibri" panose="020F0502020204030204" pitchFamily="34" charset="0"/>
                <a:cs typeface="Calibri" panose="020F0502020204030204" pitchFamily="34" charset="0"/>
              </a:rPr>
              <a:t>36.213</a:t>
            </a:r>
          </a:p>
          <a:p>
            <a:pPr lvl="1"/>
            <a:r>
              <a:rPr lang="en-US" sz="1600" dirty="0">
                <a:latin typeface="Calibri" panose="020F0502020204030204" pitchFamily="34" charset="0"/>
                <a:cs typeface="Calibri" panose="020F0502020204030204" pitchFamily="34" charset="0"/>
              </a:rPr>
              <a:t>RAN4: create new RAN4 specifications for including the unlicensed band definition, i.e. band 46, and all </a:t>
            </a:r>
            <a:r>
              <a:rPr lang="en-US" sz="1600" dirty="0" smtClean="0">
                <a:latin typeface="Calibri" panose="020F0502020204030204" pitchFamily="34" charset="0"/>
                <a:cs typeface="Calibri" panose="020F0502020204030204" pitchFamily="34" charset="0"/>
              </a:rPr>
              <a:t>requirements </a:t>
            </a:r>
            <a:r>
              <a:rPr lang="en-US" sz="1600" dirty="0">
                <a:latin typeface="Calibri" panose="020F0502020204030204" pitchFamily="34" charset="0"/>
                <a:cs typeface="Calibri" panose="020F0502020204030204" pitchFamily="34" charset="0"/>
              </a:rPr>
              <a:t>related to LBT mechanism for both BS and UE, including channel access procedures, RRM for frame structure 3, and demodulation tests for LAA/</a:t>
            </a:r>
            <a:r>
              <a:rPr lang="en-US" sz="1600" dirty="0" err="1">
                <a:latin typeface="Calibri" panose="020F0502020204030204" pitchFamily="34" charset="0"/>
                <a:cs typeface="Calibri" panose="020F0502020204030204" pitchFamily="34" charset="0"/>
              </a:rPr>
              <a:t>eLAA</a:t>
            </a:r>
            <a:r>
              <a:rPr lang="en-US" sz="1600" dirty="0" smtClean="0">
                <a:latin typeface="Calibri" panose="020F0502020204030204" pitchFamily="34" charset="0"/>
                <a:cs typeface="Calibri" panose="020F0502020204030204" pitchFamily="34" charset="0"/>
              </a:rPr>
              <a:t>. Impact to 36.101/104/133/141.</a:t>
            </a:r>
          </a:p>
          <a:p>
            <a:r>
              <a:rPr lang="en-US" sz="1800" dirty="0" smtClean="0">
                <a:latin typeface="Calibri" panose="020F0502020204030204" pitchFamily="34" charset="0"/>
                <a:cs typeface="Calibri" panose="020F0502020204030204" pitchFamily="34" charset="0"/>
              </a:rPr>
              <a:t>Observations from discussions</a:t>
            </a:r>
            <a:endParaRPr lang="en-US" sz="1800" dirty="0">
              <a:latin typeface="Calibri" panose="020F0502020204030204" pitchFamily="34" charset="0"/>
              <a:cs typeface="Calibri" panose="020F0502020204030204" pitchFamily="34" charset="0"/>
            </a:endParaRPr>
          </a:p>
          <a:p>
            <a:pPr lvl="1"/>
            <a:r>
              <a:rPr lang="en-US" sz="1600" dirty="0" smtClean="0">
                <a:latin typeface="Calibri" panose="020F0502020204030204" pitchFamily="34" charset="0"/>
                <a:cs typeface="Calibri" panose="020F0502020204030204" pitchFamily="34" charset="0"/>
              </a:rPr>
              <a:t>RAN1 handling is rather simple: create a 37 </a:t>
            </a:r>
            <a:r>
              <a:rPr lang="en-US" sz="1600" dirty="0">
                <a:latin typeface="Calibri" panose="020F0502020204030204" pitchFamily="34" charset="0"/>
                <a:cs typeface="Calibri" panose="020F0502020204030204" pitchFamily="34" charset="0"/>
              </a:rPr>
              <a:t>TS for </a:t>
            </a:r>
            <a:r>
              <a:rPr lang="en-GB" sz="1600" dirty="0">
                <a:latin typeface="Calibri" panose="020F0502020204030204" pitchFamily="34" charset="0"/>
                <a:cs typeface="Calibri" panose="020F0502020204030204" pitchFamily="34" charset="0"/>
              </a:rPr>
              <a:t>section 15 of TS36.213 </a:t>
            </a:r>
            <a:endParaRPr lang="en-GB" sz="1600" dirty="0" smtClean="0">
              <a:latin typeface="Calibri" panose="020F0502020204030204" pitchFamily="34" charset="0"/>
              <a:cs typeface="Calibri" panose="020F0502020204030204" pitchFamily="34" charset="0"/>
            </a:endParaRPr>
          </a:p>
          <a:p>
            <a:pPr lvl="1"/>
            <a:r>
              <a:rPr lang="en-GB" sz="1600" dirty="0" smtClean="0">
                <a:latin typeface="Calibri" panose="020F0502020204030204" pitchFamily="34" charset="0"/>
                <a:cs typeface="Calibri" panose="020F0502020204030204" pitchFamily="34" charset="0"/>
              </a:rPr>
              <a:t>Impact on most other specs could be handled by referring to FS3 instead of LAA</a:t>
            </a:r>
            <a:endParaRPr lang="en-US" sz="1600" dirty="0">
              <a:latin typeface="Calibri" panose="020F0502020204030204" pitchFamily="34" charset="0"/>
              <a:cs typeface="Calibri" panose="020F0502020204030204" pitchFamily="34" charset="0"/>
            </a:endParaRPr>
          </a:p>
          <a:p>
            <a:pPr lvl="1"/>
            <a:r>
              <a:rPr lang="en-US" sz="1600" dirty="0" smtClean="0">
                <a:latin typeface="Calibri" panose="020F0502020204030204" pitchFamily="34" charset="0"/>
                <a:cs typeface="Calibri" panose="020F0502020204030204" pitchFamily="34" charset="0"/>
              </a:rPr>
              <a:t>Avoid or limit RAN4 workload for this task, especially impact on band combinations</a:t>
            </a:r>
          </a:p>
          <a:p>
            <a:pPr lvl="1"/>
            <a:r>
              <a:rPr lang="en-US" sz="1600" dirty="0">
                <a:latin typeface="Calibri" panose="020F0502020204030204" pitchFamily="34" charset="0"/>
                <a:cs typeface="Calibri" panose="020F0502020204030204" pitchFamily="34" charset="0"/>
              </a:rPr>
              <a:t>Avoid impact on specs </a:t>
            </a:r>
            <a:r>
              <a:rPr lang="en-US" sz="1600" dirty="0" smtClean="0">
                <a:latin typeface="Calibri" panose="020F0502020204030204" pitchFamily="34" charset="0"/>
                <a:cs typeface="Calibri" panose="020F0502020204030204" pitchFamily="34" charset="0"/>
              </a:rPr>
              <a:t>cross-referencing</a:t>
            </a:r>
            <a:endParaRPr lang="en-US" sz="16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690463908"/>
      </p:ext>
    </p:extLst>
  </p:cSld>
  <p:clrMapOvr>
    <a:masterClrMapping/>
  </p:clrMapOvr>
  <mc:AlternateContent xmlns:mc="http://schemas.openxmlformats.org/markup-compatibility/2006" xmlns:p14="http://schemas.microsoft.com/office/powerpoint/2010/main">
    <mc:Choice Requires="p14">
      <p:transition p14:dur="0" advClick="0" advTm="8000"/>
    </mc:Choice>
    <mc:Fallback xmlns="">
      <p:transition advClick="0" advTm="8000"/>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082" y="246483"/>
            <a:ext cx="8078473" cy="400085"/>
          </a:xfrm>
        </p:spPr>
        <p:txBody>
          <a:bodyPr/>
          <a:lstStyle/>
          <a:p>
            <a:pPr>
              <a:defRPr/>
            </a:pPr>
            <a:r>
              <a:rPr lang="en-US" altLang="zh-CN" sz="2000" dirty="0" smtClean="0"/>
              <a:t>Updated Proposal</a:t>
            </a:r>
            <a:endParaRPr lang="zh-CN" altLang="en-US" sz="2000" dirty="0"/>
          </a:p>
        </p:txBody>
      </p:sp>
      <p:sp>
        <p:nvSpPr>
          <p:cNvPr id="11" name="Content Placeholder 10"/>
          <p:cNvSpPr>
            <a:spLocks noGrp="1"/>
          </p:cNvSpPr>
          <p:nvPr>
            <p:ph idx="1"/>
          </p:nvPr>
        </p:nvSpPr>
        <p:spPr>
          <a:xfrm>
            <a:off x="457081" y="772659"/>
            <a:ext cx="7992740" cy="3993894"/>
          </a:xfrm>
        </p:spPr>
        <p:txBody>
          <a:bodyPr/>
          <a:lstStyle/>
          <a:p>
            <a:r>
              <a:rPr lang="en-US" sz="1800" dirty="0" smtClean="0">
                <a:latin typeface="Calibri" panose="020F0502020204030204" pitchFamily="34" charset="0"/>
                <a:cs typeface="Calibri" panose="020F0502020204030204" pitchFamily="34" charset="0"/>
              </a:rPr>
              <a:t>Detailed handling proposal</a:t>
            </a:r>
          </a:p>
          <a:p>
            <a:pPr lvl="1"/>
            <a:r>
              <a:rPr lang="en-US" sz="1600" dirty="0" smtClean="0">
                <a:latin typeface="Calibri" panose="020F0502020204030204" pitchFamily="34" charset="0"/>
                <a:cs typeface="Calibri" panose="020F0502020204030204" pitchFamily="34" charset="0"/>
              </a:rPr>
              <a:t>Create </a:t>
            </a:r>
            <a:r>
              <a:rPr lang="en-US" sz="1600" dirty="0">
                <a:latin typeface="Calibri" panose="020F0502020204030204" pitchFamily="34" charset="0"/>
                <a:cs typeface="Calibri" panose="020F0502020204030204" pitchFamily="34" charset="0"/>
              </a:rPr>
              <a:t>a new </a:t>
            </a:r>
            <a:r>
              <a:rPr lang="en-US" sz="1600" dirty="0" smtClean="0">
                <a:latin typeface="Calibri" panose="020F0502020204030204" pitchFamily="34" charset="0"/>
                <a:cs typeface="Calibri" panose="020F0502020204030204" pitchFamily="34" charset="0"/>
              </a:rPr>
              <a:t>RAN1 TS on channel </a:t>
            </a:r>
            <a:r>
              <a:rPr lang="en-US" sz="1600" dirty="0">
                <a:latin typeface="Calibri" panose="020F0502020204030204" pitchFamily="34" charset="0"/>
                <a:cs typeface="Calibri" panose="020F0502020204030204" pitchFamily="34" charset="0"/>
              </a:rPr>
              <a:t>access mechanisms </a:t>
            </a:r>
            <a:r>
              <a:rPr lang="en-US" sz="1600" dirty="0" smtClean="0">
                <a:latin typeface="Calibri" panose="020F0502020204030204" pitchFamily="34" charset="0"/>
                <a:cs typeface="Calibri" panose="020F0502020204030204" pitchFamily="34" charset="0"/>
              </a:rPr>
              <a:t>using section </a:t>
            </a:r>
            <a:r>
              <a:rPr lang="en-US" sz="1600" dirty="0">
                <a:latin typeface="Calibri" panose="020F0502020204030204" pitchFamily="34" charset="0"/>
                <a:cs typeface="Calibri" panose="020F0502020204030204" pitchFamily="34" charset="0"/>
              </a:rPr>
              <a:t>15 of </a:t>
            </a:r>
            <a:r>
              <a:rPr lang="en-US" sz="1600" dirty="0" smtClean="0">
                <a:latin typeface="Calibri" panose="020F0502020204030204" pitchFamily="34" charset="0"/>
                <a:cs typeface="Calibri" panose="020F0502020204030204" pitchFamily="34" charset="0"/>
              </a:rPr>
              <a:t>36.213</a:t>
            </a:r>
          </a:p>
          <a:p>
            <a:pPr lvl="1"/>
            <a:r>
              <a:rPr lang="en-US" sz="1600" dirty="0" smtClean="0">
                <a:latin typeface="Calibri" panose="020F0502020204030204" pitchFamily="34" charset="0"/>
                <a:cs typeface="Calibri" panose="020F0502020204030204" pitchFamily="34" charset="0"/>
              </a:rPr>
              <a:t>Create a new </a:t>
            </a:r>
            <a:r>
              <a:rPr lang="en-US" sz="1600" dirty="0">
                <a:latin typeface="Calibri" panose="020F0502020204030204" pitchFamily="34" charset="0"/>
                <a:cs typeface="Calibri" panose="020F0502020204030204" pitchFamily="34" charset="0"/>
              </a:rPr>
              <a:t>RAN4 </a:t>
            </a:r>
            <a:r>
              <a:rPr lang="en-US" sz="1600" dirty="0" smtClean="0">
                <a:latin typeface="Calibri" panose="020F0502020204030204" pitchFamily="34" charset="0"/>
                <a:cs typeface="Calibri" panose="020F0502020204030204" pitchFamily="34" charset="0"/>
              </a:rPr>
              <a:t>TS on UE channel access procedures using section 13 of 36.101</a:t>
            </a:r>
          </a:p>
          <a:p>
            <a:pPr lvl="1"/>
            <a:r>
              <a:rPr lang="en-US" sz="1600" dirty="0" smtClean="0">
                <a:latin typeface="Calibri" panose="020F0502020204030204" pitchFamily="34" charset="0"/>
                <a:cs typeface="Calibri" panose="020F0502020204030204" pitchFamily="34" charset="0"/>
              </a:rPr>
              <a:t>Create a new </a:t>
            </a:r>
            <a:r>
              <a:rPr lang="en-US" sz="1600" dirty="0">
                <a:latin typeface="Calibri" panose="020F0502020204030204" pitchFamily="34" charset="0"/>
                <a:cs typeface="Calibri" panose="020F0502020204030204" pitchFamily="34" charset="0"/>
              </a:rPr>
              <a:t>RAN4 TS </a:t>
            </a:r>
            <a:r>
              <a:rPr lang="en-US" sz="1600" dirty="0" smtClean="0">
                <a:latin typeface="Calibri" panose="020F0502020204030204" pitchFamily="34" charset="0"/>
                <a:cs typeface="Calibri" panose="020F0502020204030204" pitchFamily="34" charset="0"/>
              </a:rPr>
              <a:t>on BS </a:t>
            </a:r>
            <a:r>
              <a:rPr lang="en-US" sz="1600" dirty="0">
                <a:latin typeface="Calibri" panose="020F0502020204030204" pitchFamily="34" charset="0"/>
                <a:cs typeface="Calibri" panose="020F0502020204030204" pitchFamily="34" charset="0"/>
              </a:rPr>
              <a:t>channel access procedures </a:t>
            </a:r>
            <a:r>
              <a:rPr lang="en-US" sz="1600" dirty="0" smtClean="0">
                <a:latin typeface="Calibri" panose="020F0502020204030204" pitchFamily="34" charset="0"/>
                <a:cs typeface="Calibri" panose="020F0502020204030204" pitchFamily="34" charset="0"/>
              </a:rPr>
              <a:t>using section 9 </a:t>
            </a:r>
            <a:r>
              <a:rPr lang="en-US" sz="1600" dirty="0">
                <a:latin typeface="Calibri" panose="020F0502020204030204" pitchFamily="34" charset="0"/>
                <a:cs typeface="Calibri" panose="020F0502020204030204" pitchFamily="34" charset="0"/>
              </a:rPr>
              <a:t>of </a:t>
            </a:r>
            <a:r>
              <a:rPr lang="en-US" sz="1600" dirty="0" smtClean="0">
                <a:latin typeface="Calibri" panose="020F0502020204030204" pitchFamily="34" charset="0"/>
                <a:cs typeface="Calibri" panose="020F0502020204030204" pitchFamily="34" charset="0"/>
              </a:rPr>
              <a:t>36.104</a:t>
            </a:r>
            <a:endParaRPr lang="en-US" sz="1600" dirty="0">
              <a:latin typeface="Calibri" panose="020F0502020204030204" pitchFamily="34" charset="0"/>
              <a:cs typeface="Calibri" panose="020F0502020204030204" pitchFamily="34" charset="0"/>
            </a:endParaRPr>
          </a:p>
          <a:p>
            <a:pPr lvl="1"/>
            <a:r>
              <a:rPr lang="en-US" sz="1600" dirty="0">
                <a:latin typeface="Calibri" panose="020F0502020204030204" pitchFamily="34" charset="0"/>
                <a:cs typeface="Calibri" panose="020F0502020204030204" pitchFamily="34" charset="0"/>
              </a:rPr>
              <a:t>No other change to RAN4 </a:t>
            </a:r>
            <a:r>
              <a:rPr lang="en-US" sz="1600" dirty="0" smtClean="0">
                <a:latin typeface="Calibri" panose="020F0502020204030204" pitchFamily="34" charset="0"/>
                <a:cs typeface="Calibri" panose="020F0502020204030204" pitchFamily="34" charset="0"/>
              </a:rPr>
              <a:t>specifications, i.e</a:t>
            </a:r>
            <a:r>
              <a:rPr lang="en-US" sz="1600" dirty="0">
                <a:latin typeface="Calibri" panose="020F0502020204030204" pitchFamily="34" charset="0"/>
                <a:cs typeface="Calibri" panose="020F0502020204030204" pitchFamily="34" charset="0"/>
              </a:rPr>
              <a:t>. </a:t>
            </a:r>
            <a:r>
              <a:rPr lang="en-US" sz="1600" dirty="0" smtClean="0">
                <a:latin typeface="Calibri" panose="020F0502020204030204" pitchFamily="34" charset="0"/>
                <a:cs typeface="Calibri" panose="020F0502020204030204" pitchFamily="34" charset="0"/>
              </a:rPr>
              <a:t>the </a:t>
            </a:r>
            <a:r>
              <a:rPr lang="en-US" sz="1600" dirty="0">
                <a:latin typeface="Calibri" panose="020F0502020204030204" pitchFamily="34" charset="0"/>
                <a:cs typeface="Calibri" panose="020F0502020204030204" pitchFamily="34" charset="0"/>
              </a:rPr>
              <a:t>definition of band 46 </a:t>
            </a:r>
            <a:r>
              <a:rPr lang="en-US" sz="1600" dirty="0" smtClean="0">
                <a:latin typeface="Calibri" panose="020F0502020204030204" pitchFamily="34" charset="0"/>
                <a:cs typeface="Calibri" panose="020F0502020204030204" pitchFamily="34" charset="0"/>
              </a:rPr>
              <a:t>will not be moved out </a:t>
            </a:r>
            <a:r>
              <a:rPr lang="en-US" sz="1600" dirty="0">
                <a:latin typeface="Calibri" panose="020F0502020204030204" pitchFamily="34" charset="0"/>
                <a:cs typeface="Calibri" panose="020F0502020204030204" pitchFamily="34" charset="0"/>
              </a:rPr>
              <a:t>of 36.101 and </a:t>
            </a:r>
            <a:r>
              <a:rPr lang="en-US" sz="1600" dirty="0" smtClean="0">
                <a:latin typeface="Calibri" panose="020F0502020204030204" pitchFamily="34" charset="0"/>
                <a:cs typeface="Calibri" panose="020F0502020204030204" pitchFamily="34" charset="0"/>
              </a:rPr>
              <a:t>36.104</a:t>
            </a:r>
            <a:endParaRPr lang="en-US" sz="1600" dirty="0">
              <a:latin typeface="Calibri" panose="020F0502020204030204" pitchFamily="34" charset="0"/>
              <a:cs typeface="Calibri" panose="020F0502020204030204" pitchFamily="34" charset="0"/>
            </a:endParaRPr>
          </a:p>
          <a:p>
            <a:pPr lvl="1"/>
            <a:r>
              <a:rPr lang="en-US" sz="1600" dirty="0" smtClean="0">
                <a:latin typeface="Calibri" panose="020F0502020204030204" pitchFamily="34" charset="0"/>
                <a:cs typeface="Calibri" panose="020F0502020204030204" pitchFamily="34" charset="0"/>
              </a:rPr>
              <a:t>Naming of the new specifications: channel access mechanisms (or procedures) for operation in shared spectrum</a:t>
            </a:r>
          </a:p>
          <a:p>
            <a:pPr lvl="1"/>
            <a:r>
              <a:rPr lang="en-US" sz="1600" dirty="0" smtClean="0">
                <a:latin typeface="Calibri" panose="020F0502020204030204" pitchFamily="34" charset="0"/>
                <a:cs typeface="Calibri" panose="020F0502020204030204" pitchFamily="34" charset="0"/>
              </a:rPr>
              <a:t>Consider renaming LAA (or LAA </a:t>
            </a:r>
            <a:r>
              <a:rPr lang="en-US" sz="1600" dirty="0" err="1" smtClean="0">
                <a:latin typeface="Calibri" panose="020F0502020204030204" pitchFamily="34" charset="0"/>
                <a:cs typeface="Calibri" panose="020F0502020204030204" pitchFamily="34" charset="0"/>
              </a:rPr>
              <a:t>SCell</a:t>
            </a:r>
            <a:r>
              <a:rPr lang="en-US" sz="1600" dirty="0" smtClean="0">
                <a:latin typeface="Calibri" panose="020F0502020204030204" pitchFamily="34" charset="0"/>
                <a:cs typeface="Calibri" panose="020F0502020204030204" pitchFamily="34" charset="0"/>
              </a:rPr>
              <a:t>) to instead refer to FS3 (or </a:t>
            </a:r>
            <a:r>
              <a:rPr lang="en-US" sz="1600" dirty="0" err="1" smtClean="0">
                <a:latin typeface="Calibri" panose="020F0502020204030204" pitchFamily="34" charset="0"/>
                <a:cs typeface="Calibri" panose="020F0502020204030204" pitchFamily="34" charset="0"/>
              </a:rPr>
              <a:t>SCell</a:t>
            </a:r>
            <a:r>
              <a:rPr lang="en-US" sz="1600" dirty="0" smtClean="0">
                <a:latin typeface="Calibri" panose="020F0502020204030204" pitchFamily="34" charset="0"/>
                <a:cs typeface="Calibri" panose="020F0502020204030204" pitchFamily="34" charset="0"/>
              </a:rPr>
              <a:t> using FS3) in 36.300 and other relevant specifications, where applicable</a:t>
            </a:r>
          </a:p>
          <a:p>
            <a:r>
              <a:rPr lang="en-US" sz="1800" dirty="0" smtClean="0">
                <a:latin typeface="Calibri" panose="020F0502020204030204" pitchFamily="34" charset="0"/>
                <a:cs typeface="Calibri" panose="020F0502020204030204" pitchFamily="34" charset="0"/>
              </a:rPr>
              <a:t>Proposed WF</a:t>
            </a:r>
            <a:endParaRPr lang="en-US" sz="1800" dirty="0">
              <a:latin typeface="Calibri" panose="020F0502020204030204" pitchFamily="34" charset="0"/>
              <a:cs typeface="Calibri" panose="020F0502020204030204" pitchFamily="34" charset="0"/>
            </a:endParaRPr>
          </a:p>
          <a:p>
            <a:pPr lvl="1"/>
            <a:r>
              <a:rPr lang="en-US" sz="1600" dirty="0" smtClean="0">
                <a:latin typeface="Calibri" panose="020F0502020204030204" pitchFamily="34" charset="0"/>
                <a:cs typeface="Calibri" panose="020F0502020204030204" pitchFamily="34" charset="0"/>
              </a:rPr>
              <a:t>Adopt the principles above and reflect new specs and </a:t>
            </a:r>
            <a:r>
              <a:rPr lang="en-US" sz="1600" dirty="0">
                <a:latin typeface="Calibri" panose="020F0502020204030204" pitchFamily="34" charset="0"/>
                <a:cs typeface="Calibri" panose="020F0502020204030204" pitchFamily="34" charset="0"/>
              </a:rPr>
              <a:t>spec impact in </a:t>
            </a:r>
            <a:r>
              <a:rPr lang="en-US" sz="1600" dirty="0" err="1" smtClean="0">
                <a:latin typeface="Calibri" panose="020F0502020204030204" pitchFamily="34" charset="0"/>
                <a:cs typeface="Calibri" panose="020F0502020204030204" pitchFamily="34" charset="0"/>
              </a:rPr>
              <a:t>LTE_eUS</a:t>
            </a:r>
            <a:r>
              <a:rPr lang="en-US" sz="1600" dirty="0" smtClean="0">
                <a:latin typeface="Calibri" panose="020F0502020204030204" pitchFamily="34" charset="0"/>
                <a:cs typeface="Calibri" panose="020F0502020204030204" pitchFamily="34" charset="0"/>
              </a:rPr>
              <a:t> WID</a:t>
            </a:r>
          </a:p>
          <a:p>
            <a:pPr lvl="1"/>
            <a:r>
              <a:rPr lang="en-US" sz="1600" dirty="0" smtClean="0">
                <a:latin typeface="Calibri" panose="020F0502020204030204" pitchFamily="34" charset="0"/>
                <a:cs typeface="Calibri" panose="020F0502020204030204" pitchFamily="34" charset="0"/>
              </a:rPr>
              <a:t>Provide Rel-15 draft TS and CRs at RAN#79 for review, targeting approval at RAN#80</a:t>
            </a:r>
            <a:endParaRPr lang="en-US" sz="16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516785524"/>
      </p:ext>
    </p:extLst>
  </p:cSld>
  <p:clrMapOvr>
    <a:masterClrMapping/>
  </p:clrMapOvr>
  <mc:AlternateContent xmlns:mc="http://schemas.openxmlformats.org/markup-compatibility/2006" xmlns:p14="http://schemas.microsoft.com/office/powerpoint/2010/main">
    <mc:Choice Requires="p14">
      <p:transition p14:dur="0" advClick="0" advTm="8000"/>
    </mc:Choice>
    <mc:Fallback xmlns="">
      <p:transition advClick="0" advTm="8000"/>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617775" y="3253740"/>
            <a:ext cx="7909643" cy="1600438"/>
          </a:xfrm>
          <a:prstGeom prst="rect">
            <a:avLst/>
          </a:prstGeom>
          <a:noFill/>
        </p:spPr>
        <p:txBody>
          <a:bodyPr wrap="square" lIns="0" tIns="0" rIns="0" bIns="0" rtlCol="0">
            <a:spAutoFit/>
          </a:bodyPr>
          <a:lstStyle/>
          <a:p>
            <a:pPr algn="just">
              <a:spcAft>
                <a:spcPts val="600"/>
              </a:spcAft>
            </a:pPr>
            <a:r>
              <a:rPr lang="en-US" altLang="zh-CN" sz="1400" kern="1200" dirty="0" smtClean="0">
                <a:solidFill>
                  <a:schemeClr val="tx1">
                    <a:lumMod val="75000"/>
                    <a:lumOff val="25000"/>
                  </a:schemeClr>
                </a:solidFill>
                <a:effectLst/>
                <a:latin typeface="微软雅黑" pitchFamily="34" charset="-122"/>
                <a:ea typeface="微软雅黑" pitchFamily="34" charset="-122"/>
              </a:rPr>
              <a:t>Copyright©2015 Huawei Technologies Co., Ltd. All Rights Reserved.</a:t>
            </a:r>
            <a:endParaRPr lang="zh-CN" altLang="zh-CN" sz="1400" kern="1200" dirty="0" smtClean="0">
              <a:solidFill>
                <a:schemeClr val="tx1">
                  <a:lumMod val="75000"/>
                  <a:lumOff val="25000"/>
                </a:schemeClr>
              </a:solidFill>
              <a:effectLst/>
              <a:latin typeface="微软雅黑" pitchFamily="34" charset="-122"/>
              <a:ea typeface="微软雅黑" pitchFamily="34" charset="-122"/>
            </a:endParaRPr>
          </a:p>
          <a:p>
            <a:pPr algn="just">
              <a:lnSpc>
                <a:spcPts val="1700"/>
              </a:lnSpc>
            </a:pPr>
            <a:r>
              <a:rPr lang="en-US" altLang="zh-CN" sz="1200" kern="1200" dirty="0" smtClean="0">
                <a:solidFill>
                  <a:schemeClr val="tx1">
                    <a:lumMod val="75000"/>
                    <a:lumOff val="25000"/>
                  </a:schemeClr>
                </a:solidFill>
                <a:effectLst/>
                <a:latin typeface="微软雅黑" pitchFamily="34" charset="-122"/>
                <a:ea typeface="微软雅黑" pitchFamily="34" charset="-122"/>
              </a:rPr>
              <a:t>The information in this document may contain predictive statements including, without limitation, statements regarding the future financial and operating results, future product portfolio, new technology, etc. There are a number of factors that could cause actual results and developments to differ materially from those expressed or implied in the predictive statements. Therefore, such information is provided for reference purpose only and constitutes neither an offer nor an acceptance. Huawei may change the information at any time without notice. </a:t>
            </a:r>
            <a:endParaRPr lang="zh-CN" altLang="zh-CN" sz="1200" kern="1200" dirty="0">
              <a:solidFill>
                <a:schemeClr val="tx1">
                  <a:lumMod val="75000"/>
                  <a:lumOff val="25000"/>
                </a:schemeClr>
              </a:solidFill>
              <a:effectLst/>
              <a:latin typeface="微软雅黑" pitchFamily="34" charset="-122"/>
              <a:ea typeface="微软雅黑" pitchFamily="34" charset="-122"/>
            </a:endParaRPr>
          </a:p>
        </p:txBody>
      </p:sp>
      <p:pic>
        <p:nvPicPr>
          <p:cNvPr id="25" name="Picture 89" descr="Huawei log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866661" y="253240"/>
            <a:ext cx="782340" cy="784034"/>
          </a:xfrm>
          <a:prstGeom prst="rect">
            <a:avLst/>
          </a:prstGeom>
          <a:noFill/>
          <a:ln w="9525">
            <a:noFill/>
            <a:miter lim="800000"/>
            <a:headEnd/>
            <a:tailEnd/>
          </a:ln>
        </p:spPr>
      </p:pic>
      <p:sp>
        <p:nvSpPr>
          <p:cNvPr id="30" name="标题 1"/>
          <p:cNvSpPr txBox="1">
            <a:spLocks/>
          </p:cNvSpPr>
          <p:nvPr/>
        </p:nvSpPr>
        <p:spPr bwMode="auto">
          <a:xfrm>
            <a:off x="1535315" y="1799035"/>
            <a:ext cx="5762625" cy="857250"/>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zh-CN" sz="6000" b="1" i="0" u="none" strike="noStrike" kern="0" cap="none" spc="0" normalizeH="0" baseline="0" noProof="0" dirty="0" smtClean="0">
                <a:ln>
                  <a:noFill/>
                </a:ln>
                <a:solidFill>
                  <a:srgbClr val="C00000"/>
                </a:solidFill>
                <a:effectLst/>
                <a:uLnTx/>
                <a:uFillTx/>
                <a:latin typeface="Freestyle Script" pitchFamily="66" charset="0"/>
                <a:ea typeface="黑体" pitchFamily="49" charset="-122"/>
                <a:cs typeface="Arial" pitchFamily="34" charset="0"/>
              </a:rPr>
              <a:t>Thank you !</a:t>
            </a:r>
          </a:p>
        </p:txBody>
      </p:sp>
    </p:spTree>
    <p:extLst>
      <p:ext uri="{BB962C8B-B14F-4D97-AF65-F5344CB8AC3E}">
        <p14:creationId xmlns:p14="http://schemas.microsoft.com/office/powerpoint/2010/main" val="26854759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theme/theme1.xml><?xml version="1.0" encoding="utf-8"?>
<a:theme xmlns:a="http://schemas.openxmlformats.org/drawingml/2006/main" name="2_主题1">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noFill/>
        <a:ln w="12700" cap="flat" cmpd="sng" algn="ctr">
          <a:solidFill>
            <a:schemeClr val="bg1">
              <a:lumMod val="75000"/>
            </a:schemeClr>
          </a:solidFill>
          <a:prstDash val="sysDash"/>
          <a:round/>
          <a:headEnd type="none" w="med" len="med"/>
          <a:tailEnd type="none" w="med" len="med"/>
        </a:ln>
        <a:effectLst/>
      </a:spPr>
      <a:body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blank</Template>
  <TotalTime>38137</TotalTime>
  <Words>635</Words>
  <Application>Microsoft Office PowerPoint</Application>
  <PresentationFormat>On-screen Show (16:9)</PresentationFormat>
  <Paragraphs>50</Paragraphs>
  <Slides>5</Slides>
  <Notes>2</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5</vt:i4>
      </vt:variant>
    </vt:vector>
  </HeadingPairs>
  <TitlesOfParts>
    <vt:vector size="16" baseType="lpstr">
      <vt:lpstr>Arial Unicode MS</vt:lpstr>
      <vt:lpstr>微软雅黑</vt:lpstr>
      <vt:lpstr>MS PGothic</vt:lpstr>
      <vt:lpstr>黑体</vt:lpstr>
      <vt:lpstr>宋体</vt:lpstr>
      <vt:lpstr>Arial</vt:lpstr>
      <vt:lpstr>Calibri</vt:lpstr>
      <vt:lpstr>Freestyle Script</vt:lpstr>
      <vt:lpstr>FrutigerNext LT Medium</vt:lpstr>
      <vt:lpstr>华文细黑</vt:lpstr>
      <vt:lpstr>2_主题1</vt:lpstr>
      <vt:lpstr>PowerPoint Presentation</vt:lpstr>
      <vt:lpstr>Background</vt:lpstr>
      <vt:lpstr>Discussion on Specification Details</vt:lpstr>
      <vt:lpstr>Updated Proposal</vt:lpstr>
      <vt:lpstr>PowerPoint Presentation</vt:lpstr>
    </vt:vector>
  </TitlesOfParts>
  <Company>Huawei Technologies Co.,Ltd.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聚焦战略，有效增长</dc:title>
  <dc:creator>z42303</dc:creator>
  <cp:lastModifiedBy>David mazzarese</cp:lastModifiedBy>
  <cp:revision>2943</cp:revision>
  <dcterms:created xsi:type="dcterms:W3CDTF">2012-12-20T06:01:13Z</dcterms:created>
  <dcterms:modified xsi:type="dcterms:W3CDTF">2017-12-11T18:40:08Z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ms_pID_725343">
    <vt:lpwstr>(5)bgET8Uk0G22KfnmxihwaYTYKuV2EJDU3W/8JGNaLqPqPzsIkQPkF1I3jfcHWQ8npA2hgz0d6_x000d_
fxeDyhVKrTpcjs5nimdv/KqdX2LBrSnYTGJSDt+apWHdIuvNljXcR15ptZJSWkTDqyGs1V6w_x000d_
ADfamYNsmKOUB2nDjGZsrWJkqLUQX30ssWInlv8fDJi6YbHdb9+VCSO/Tvrh0L4gup4noYtu_x000d_
v5xHcA5cwQbzmIzzXi</vt:lpwstr>
  </property>
  <property fmtid="{D5CDD505-2E9C-101B-9397-08002B2CF9AE}" pid="3" name="_ms_pID_7253431">
    <vt:lpwstr>+3Wu07H6os/vt/C5eZxlfNprC6ty+tl5v3xBiKRiSFwHcxkfGbwk0i_x000d_
0Sjw3pQuTygPlD1e1bcyR828PMu9VwUcJxhUIFbqo5LxxMUoTw2x6ELdHcUKpJmij7UB1eY9_x000d_
wnP1wly+12MH974pS4k12RC+WQouDIplLrpWmebjG6iZrG4tV/LnecBK9Q4FkOwKGImFjANZ_x000d_
hh488q3rNLsvYWLK4hF3+N6q/ftzQPI9z68D</vt:lpwstr>
  </property>
  <property fmtid="{D5CDD505-2E9C-101B-9397-08002B2CF9AE}" pid="4" name="_ms_pID_7253432">
    <vt:lpwstr>AJdufHLjQHPFjKpC8xUDSgIQ2utIPNyww+Tu_x000d_
Kr7vrwkqbiSgXGjAoB+yvyCAayVFH2EdKcRYRpXKk6RiwxGi68d1w79lxY3waQm+PlfSEiuy_x000d_
f4qVjTTLTNpUhCdpnHLUQCIlG9vb7SlC9mEE01ToCTdvmBBNF6aqv3QqJKfTlTQSBK0O4RdT_x000d_
pBVIYcSN8nHrWKrW+PxWozNM05Mi+TM1nIKmnAFE74oLsFdQQ++uNz</vt:lpwstr>
  </property>
  <property fmtid="{D5CDD505-2E9C-101B-9397-08002B2CF9AE}" pid="5" name="_ms_pID_7253433">
    <vt:lpwstr>cX4ADPi8asR0/tOgWb_x000d_
n949/uzrtlrteKrVom1v1wl9q2Bt47XJoa7QqShqlcVzx7YoCRD8rCLXXDXUeXXclVHQOaps_x000d_
m+WkIp45ikKBAKbQMbgz295FwDjgWbteFYs9IWuoF/Rd7gEGIMPb3RPpypP/ESLw6dacgVW5_x000d_
/ClaGVTvEdMj/NFpW3zCOz0i+RL6Ao0vfyNUSpHPefbqXmcXh4yHaibOBgpeS8w0YvEHMdV7</vt:lpwstr>
  </property>
  <property fmtid="{D5CDD505-2E9C-101B-9397-08002B2CF9AE}" pid="6" name="_ms_pID_7253434">
    <vt:lpwstr>_x000d_
Fnm9Vd3DhThMWpyBbXCPJ8DbVT2HjG5/hn72wrj27a7DqsNaG+ajmWvofl/h2vSOtE88+dvo_x000d_
tQDMdeaOfYkJDL/KeCsYEFEjCrhCCyyXtyCiXg==</vt:lpwstr>
  </property>
  <property fmtid="{D5CDD505-2E9C-101B-9397-08002B2CF9AE}" pid="7" name="_new_ms_pID_72543">
    <vt:lpwstr>(3)46Rpvw3TFhqj1lwviYFiyobD0tkQGEcP1OckgmBb3iUxOH9RoENPQ7HqllWuwq9Sogw0bMl6
+oYCFncRGn0z/arC/VHr1jVov46iLDwzXcjewvYf+Sq+FuSAtxdDPNsxe/3zl1JlkwGHMmdV
2lpiueH0KhavVv82Ke806Ihj8+NInY0viXCUD4qiwbuk5W1QS5vsBLkittaa+YT7bKfw7mUu
hSa/WGx98LVZccqCJb</vt:lpwstr>
  </property>
  <property fmtid="{D5CDD505-2E9C-101B-9397-08002B2CF9AE}" pid="8" name="_new_ms_pID_725431">
    <vt:lpwstr>CBFQtllyuwFgQRPM16em9f4YQb2IySl9eW4fNZKC1Uh63/64xeJUuc
8Tgz1O1S7fsdwncVsXPBFVhMTqxO+QuIPvSHY17C8hC0lt0rdG99N3na7GBI13/wPrenOOx8
SVTAwII/r4CLxnqVZ58JVeShRG0xXcJNqWIrjvfuHaraDrtvUYARPcf35QjTGqyKimHZZnLj
P4rQaov3auZy+fmGB6lr1G3k9tvUSiJWvzzW</vt:lpwstr>
  </property>
  <property fmtid="{D5CDD505-2E9C-101B-9397-08002B2CF9AE}" pid="9" name="_new_ms_pID_725432">
    <vt:lpwstr>ewRED1n/BW0qeM5yay+F1u5gExvsq2pR5fBx
tCkKgXnqmwRePuqubhdjsFcznCe/3/bREhA/cRwsoLBRb15ueho=</vt:lpwstr>
  </property>
  <property fmtid="{D5CDD505-2E9C-101B-9397-08002B2CF9AE}" pid="10" name="_2015_ms_pID_725343">
    <vt:lpwstr>(3)9LVSRVjWIBv08i5OcxMVYbHYb8hmVD7pCYG6eB9SBJBGYKFtq43A811hlKiedIYLeCVWtdQ8
IhPzPJHS8J+4G/L4rMo+GbNDr44oK3feGLR41eIOcV7K33aUwCIvauaoG59EXf5rMLv+7E+e
/HTv9Fi3tBlETb7zADHrEAQnFZadjFBo7yxSjmw0GILAI6sodoJFqjwHxg1Mwv+VRvgtDjnO
+Wg/ej1Ew1wIEo/mHq</vt:lpwstr>
  </property>
  <property fmtid="{D5CDD505-2E9C-101B-9397-08002B2CF9AE}" pid="11" name="_2015_ms_pID_7253431">
    <vt:lpwstr>jN7yjtaXYXJP5cHfYXsLKQmayzgK5qa3ueXQpPXrr8LN+yyWj9S8/Y
v/Jszh/XZL5PXt4qpvAeN/cpaP4eaZuQVCCTb8JCcxgxj49lZvnOowPlojp0Ais+W0K/KKTW
Yic6Zw0Vmak/uBs7H4Dg4ADjXQMC5IKl3unqxZOjoh2Qk8Sx+IlDbDYggPxIQMhFOE/bkXhH
NPV5Aa7/qVGJydhUy9pn/ZLSDHCGOWxizR6W</vt:lpwstr>
  </property>
  <property fmtid="{D5CDD505-2E9C-101B-9397-08002B2CF9AE}" pid="12" name="_2015_ms_pID_7253432">
    <vt:lpwstr>vFjoNAu98Rr80LQI705T2vhMpIa63ZmXEpT4
PMHy0Ndm</vt:lpwstr>
  </property>
  <property fmtid="{D5CDD505-2E9C-101B-9397-08002B2CF9AE}" pid="13" name="_readonly">
    <vt:lpwstr/>
  </property>
  <property fmtid="{D5CDD505-2E9C-101B-9397-08002B2CF9AE}" pid="14" name="_change">
    <vt:lpwstr/>
  </property>
  <property fmtid="{D5CDD505-2E9C-101B-9397-08002B2CF9AE}" pid="15" name="_full-control">
    <vt:lpwstr/>
  </property>
  <property fmtid="{D5CDD505-2E9C-101B-9397-08002B2CF9AE}" pid="16" name="sflag">
    <vt:lpwstr>1512984479</vt:lpwstr>
  </property>
</Properties>
</file>