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11"/>
  </p:notesMasterIdLst>
  <p:handoutMasterIdLst>
    <p:handoutMasterId r:id="rId12"/>
  </p:handoutMasterIdLst>
  <p:sldIdLst>
    <p:sldId id="664" r:id="rId4"/>
    <p:sldId id="764" r:id="rId5"/>
    <p:sldId id="897" r:id="rId6"/>
    <p:sldId id="901" r:id="rId7"/>
    <p:sldId id="903" r:id="rId8"/>
    <p:sldId id="902" r:id="rId9"/>
    <p:sldId id="711" r:id="rId10"/>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6138"/>
    <a:srgbClr val="3333CC"/>
    <a:srgbClr val="005A9E"/>
    <a:srgbClr val="990000"/>
    <a:srgbClr val="CC0099"/>
    <a:srgbClr val="CC3300"/>
    <a:srgbClr val="FFFF66"/>
    <a:srgbClr val="A50021"/>
    <a:srgbClr val="000000"/>
    <a:srgbClr val="FCFC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313" autoAdjust="0"/>
    <p:restoredTop sz="94434" autoAdjust="0"/>
  </p:normalViewPr>
  <p:slideViewPr>
    <p:cSldViewPr snapToGrid="0">
      <p:cViewPr varScale="1">
        <p:scale>
          <a:sx n="52" d="100"/>
          <a:sy n="52" d="100"/>
        </p:scale>
        <p:origin x="90" y="534"/>
      </p:cViewPr>
      <p:guideLst>
        <p:guide orient="horz" pos="518"/>
        <p:guide orient="horz" pos="752"/>
        <p:guide pos="462"/>
      </p:guideLst>
    </p:cSldViewPr>
  </p:slideViewPr>
  <p:outlineViewPr>
    <p:cViewPr>
      <p:scale>
        <a:sx n="33" d="100"/>
        <a:sy n="33" d="100"/>
      </p:scale>
      <p:origin x="0" y="-2670"/>
    </p:cViewPr>
  </p:outlineViewPr>
  <p:notesTextViewPr>
    <p:cViewPr>
      <p:scale>
        <a:sx n="1" d="1"/>
        <a:sy n="1" d="1"/>
      </p:scale>
      <p:origin x="0" y="0"/>
    </p:cViewPr>
  </p:notesTextViewPr>
  <p:sorterViewPr>
    <p:cViewPr>
      <p:scale>
        <a:sx n="100" d="100"/>
        <a:sy n="100" d="100"/>
      </p:scale>
      <p:origin x="0" y="-17754"/>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val="227847476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95633483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de-DE" altLang="zh-CN"/>
              <a:t>Page </a:t>
            </a:r>
            <a:fld id="{C09AAB1B-6A24-40F5-ADB3-AB3B46E73690}" type="slidenum">
              <a:rPr lang="de-DE" altLang="zh-CN"/>
              <a:pPr/>
              <a:t>‹#›</a:t>
            </a:fld>
            <a:endParaRPr lang="en-GB"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806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4.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3523465" cy="215444"/>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 Proprietary</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 id="2147483701" r:id="rId2"/>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3467" y="4273648"/>
            <a:ext cx="10718800" cy="969138"/>
          </a:xfrm>
        </p:spPr>
        <p:txBody>
          <a:bodyPr/>
          <a:lstStyle/>
          <a:p>
            <a:r>
              <a:rPr lang="pl-PL" altLang="zh-CN" sz="3200" dirty="0" smtClean="0">
                <a:solidFill>
                  <a:srgbClr val="FFC000"/>
                </a:solidFill>
              </a:rPr>
              <a:t>Motivation for New </a:t>
            </a:r>
            <a:r>
              <a:rPr lang="en-US" altLang="zh-CN" sz="3200" dirty="0" smtClean="0">
                <a:solidFill>
                  <a:srgbClr val="FFC000"/>
                </a:solidFill>
              </a:rPr>
              <a:t>WID</a:t>
            </a:r>
            <a:r>
              <a:rPr lang="pl-PL" altLang="zh-CN" sz="3200" dirty="0" smtClean="0">
                <a:solidFill>
                  <a:srgbClr val="FFC000"/>
                </a:solidFill>
              </a:rPr>
              <a:t>:</a:t>
            </a:r>
            <a:br>
              <a:rPr lang="pl-PL" altLang="zh-CN" sz="3200" dirty="0" smtClean="0">
                <a:solidFill>
                  <a:srgbClr val="FFC000"/>
                </a:solidFill>
              </a:rPr>
            </a:br>
            <a:r>
              <a:rPr lang="en-US" altLang="zh-CN" sz="3200" b="0" dirty="0" smtClean="0"/>
              <a:t>L2 UE-to-Network Relaying for </a:t>
            </a:r>
            <a:r>
              <a:rPr lang="en-US" altLang="zh-CN" sz="3200" b="0" dirty="0" err="1" smtClean="0"/>
              <a:t>IoT</a:t>
            </a:r>
            <a:r>
              <a:rPr lang="en-US" altLang="zh-CN" sz="3200" b="0" dirty="0" smtClean="0"/>
              <a:t> Devices</a:t>
            </a:r>
            <a:endParaRPr lang="zh-CN" altLang="en-US" sz="3200" dirty="0">
              <a:solidFill>
                <a:schemeClr val="tx1"/>
              </a:solidFill>
            </a:endParaRPr>
          </a:p>
        </p:txBody>
      </p:sp>
      <p:sp>
        <p:nvSpPr>
          <p:cNvPr id="4" name="Rectangle 1"/>
          <p:cNvSpPr>
            <a:spLocks noChangeArrowheads="1"/>
          </p:cNvSpPr>
          <p:nvPr/>
        </p:nvSpPr>
        <p:spPr bwMode="auto">
          <a:xfrm>
            <a:off x="246693" y="166089"/>
            <a:ext cx="8822400"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342809" algn="l" rtl="0" fontAlgn="base">
              <a:spcBef>
                <a:spcPct val="0"/>
              </a:spcBef>
              <a:spcAft>
                <a:spcPct val="0"/>
              </a:spcAft>
              <a:defRPr kern="1200">
                <a:solidFill>
                  <a:schemeClr val="tx1"/>
                </a:solidFill>
                <a:latin typeface="Calibri" pitchFamily="34" charset="0"/>
                <a:ea typeface="宋体" charset="-122"/>
                <a:cs typeface="+mn-cs"/>
              </a:defRPr>
            </a:lvl2pPr>
            <a:lvl3pPr marL="685617" algn="l" rtl="0" fontAlgn="base">
              <a:spcBef>
                <a:spcPct val="0"/>
              </a:spcBef>
              <a:spcAft>
                <a:spcPct val="0"/>
              </a:spcAft>
              <a:defRPr kern="1200">
                <a:solidFill>
                  <a:schemeClr val="tx1"/>
                </a:solidFill>
                <a:latin typeface="Calibri" pitchFamily="34" charset="0"/>
                <a:ea typeface="宋体" charset="-122"/>
                <a:cs typeface="+mn-cs"/>
              </a:defRPr>
            </a:lvl3pPr>
            <a:lvl4pPr marL="1028426" algn="l" rtl="0" fontAlgn="base">
              <a:spcBef>
                <a:spcPct val="0"/>
              </a:spcBef>
              <a:spcAft>
                <a:spcPct val="0"/>
              </a:spcAft>
              <a:defRPr kern="1200">
                <a:solidFill>
                  <a:schemeClr val="tx1"/>
                </a:solidFill>
                <a:latin typeface="Calibri" pitchFamily="34" charset="0"/>
                <a:ea typeface="宋体" charset="-122"/>
                <a:cs typeface="+mn-cs"/>
              </a:defRPr>
            </a:lvl4pPr>
            <a:lvl5pPr marL="1371234" algn="l" rtl="0" fontAlgn="base">
              <a:spcBef>
                <a:spcPct val="0"/>
              </a:spcBef>
              <a:spcAft>
                <a:spcPct val="0"/>
              </a:spcAft>
              <a:defRPr kern="1200">
                <a:solidFill>
                  <a:schemeClr val="tx1"/>
                </a:solidFill>
                <a:latin typeface="Calibri" pitchFamily="34" charset="0"/>
                <a:ea typeface="宋体" charset="-122"/>
                <a:cs typeface="+mn-cs"/>
              </a:defRPr>
            </a:lvl5pPr>
            <a:lvl6pPr marL="1714043" algn="l" defTabSz="685617" rtl="0" eaLnBrk="1" latinLnBrk="0" hangingPunct="1">
              <a:defRPr kern="1200">
                <a:solidFill>
                  <a:schemeClr val="tx1"/>
                </a:solidFill>
                <a:latin typeface="Calibri" pitchFamily="34" charset="0"/>
                <a:ea typeface="宋体" charset="-122"/>
                <a:cs typeface="+mn-cs"/>
              </a:defRPr>
            </a:lvl6pPr>
            <a:lvl7pPr marL="2056851" algn="l" defTabSz="685617" rtl="0" eaLnBrk="1" latinLnBrk="0" hangingPunct="1">
              <a:defRPr kern="1200">
                <a:solidFill>
                  <a:schemeClr val="tx1"/>
                </a:solidFill>
                <a:latin typeface="Calibri" pitchFamily="34" charset="0"/>
                <a:ea typeface="宋体" charset="-122"/>
                <a:cs typeface="+mn-cs"/>
              </a:defRPr>
            </a:lvl7pPr>
            <a:lvl8pPr marL="2399660" algn="l" defTabSz="685617" rtl="0" eaLnBrk="1" latinLnBrk="0" hangingPunct="1">
              <a:defRPr kern="1200">
                <a:solidFill>
                  <a:schemeClr val="tx1"/>
                </a:solidFill>
                <a:latin typeface="Calibri" pitchFamily="34" charset="0"/>
                <a:ea typeface="宋体" charset="-122"/>
                <a:cs typeface="+mn-cs"/>
              </a:defRPr>
            </a:lvl8pPr>
            <a:lvl9pPr marL="2742468" algn="l" defTabSz="685617" rtl="0" eaLnBrk="1" latinLnBrk="0" hangingPunct="1">
              <a:defRPr kern="1200">
                <a:solidFill>
                  <a:schemeClr val="tx1"/>
                </a:solidFill>
                <a:latin typeface="Calibri" pitchFamily="34" charset="0"/>
                <a:ea typeface="宋体" charset="-122"/>
                <a:cs typeface="+mn-cs"/>
              </a:defRPr>
            </a:lvl9pPr>
          </a:lstStyle>
          <a:p>
            <a:pPr eaLnBrk="1" hangingPunct="1">
              <a:buNone/>
            </a:pPr>
            <a:r>
              <a:rPr lang="en-GB" altLang="en-US" b="1" dirty="0"/>
              <a:t>3GPP TSG RAN Meeting </a:t>
            </a:r>
            <a:r>
              <a:rPr lang="en-GB" altLang="en-US" b="1" dirty="0" smtClean="0"/>
              <a:t>#78</a:t>
            </a:r>
            <a:r>
              <a:rPr lang="en-GB" altLang="en-US" b="1" dirty="0"/>
              <a:t>		</a:t>
            </a:r>
            <a:r>
              <a:rPr lang="en-GB" altLang="en-US" b="1" dirty="0" smtClean="0"/>
              <a:t>RP-17</a:t>
            </a:r>
            <a:r>
              <a:rPr lang="en-US" altLang="en-US" b="1" dirty="0" smtClean="0"/>
              <a:t>2451</a:t>
            </a:r>
            <a:endParaRPr lang="en-US" altLang="en-US" dirty="0"/>
          </a:p>
          <a:p>
            <a:pPr eaLnBrk="1" hangingPunct="1">
              <a:buNone/>
            </a:pPr>
            <a:r>
              <a:rPr lang="en-US" altLang="zh-CN" dirty="0" smtClean="0"/>
              <a:t>Lisbon, Portugal</a:t>
            </a:r>
            <a:r>
              <a:rPr lang="en-GB" altLang="en-US" dirty="0" smtClean="0"/>
              <a:t>, </a:t>
            </a:r>
            <a:r>
              <a:rPr lang="zh-CN" altLang="en-US" dirty="0" smtClean="0"/>
              <a:t> </a:t>
            </a:r>
            <a:r>
              <a:rPr lang="en-US" altLang="zh-CN" dirty="0" smtClean="0"/>
              <a:t>18-21 December</a:t>
            </a:r>
            <a:r>
              <a:rPr lang="en-GB" altLang="en-US" b="1" dirty="0" smtClean="0"/>
              <a:t> 2017</a:t>
            </a:r>
            <a:r>
              <a:rPr lang="en-GB" altLang="zh-CN" b="1" dirty="0"/>
              <a:t>	</a:t>
            </a:r>
            <a:endParaRPr lang="en-US" altLang="zh-CN" b="1" dirty="0">
              <a:latin typeface="Arial" panose="020B0604020202020204" pitchFamily="34" charset="0"/>
              <a:cs typeface="Arial" panose="020B0604020202020204" pitchFamily="34" charset="0"/>
            </a:endParaRPr>
          </a:p>
          <a:p>
            <a:pPr eaLnBrk="1" hangingPunct="1"/>
            <a:endParaRPr lang="en-US" altLang="zh-CN" sz="600" b="1" dirty="0">
              <a:latin typeface="Arial" panose="020B0604020202020204" pitchFamily="34" charset="0"/>
              <a:cs typeface="Arial" panose="020B0604020202020204" pitchFamily="34" charset="0"/>
            </a:endParaRPr>
          </a:p>
          <a:p>
            <a:pPr eaLnBrk="1" hangingPunct="1">
              <a:buNone/>
            </a:pPr>
            <a:r>
              <a:rPr lang="en-US" altLang="zh-CN" sz="1600" b="1" dirty="0">
                <a:latin typeface="Arial" panose="020B0604020202020204" pitchFamily="34" charset="0"/>
                <a:cs typeface="Arial" panose="020B0604020202020204" pitchFamily="34" charset="0"/>
              </a:rPr>
              <a:t>Document for: Discussion</a:t>
            </a:r>
          </a:p>
          <a:p>
            <a:pPr eaLnBrk="1" hangingPunct="1">
              <a:buNone/>
            </a:pPr>
            <a:r>
              <a:rPr lang="en-US" altLang="zh-CN" sz="1600" b="1" dirty="0">
                <a:latin typeface="Arial" panose="020B0604020202020204" pitchFamily="34" charset="0"/>
                <a:cs typeface="Arial" panose="020B0604020202020204" pitchFamily="34" charset="0"/>
              </a:rPr>
              <a:t>Agenda Item</a:t>
            </a:r>
            <a:r>
              <a:rPr lang="en-US" altLang="zh-CN" sz="1600" b="1">
                <a:latin typeface="Arial" panose="020B0604020202020204" pitchFamily="34" charset="0"/>
                <a:cs typeface="Arial" panose="020B0604020202020204" pitchFamily="34" charset="0"/>
              </a:rPr>
              <a:t>: </a:t>
            </a:r>
            <a:r>
              <a:rPr lang="en-US" altLang="zh-CN" sz="1600" b="1" smtClean="0">
                <a:latin typeface="Arial" panose="020B0604020202020204" pitchFamily="34" charset="0"/>
                <a:cs typeface="Arial" panose="020B0604020202020204" pitchFamily="34" charset="0"/>
              </a:rPr>
              <a:t>10.1.1</a:t>
            </a:r>
            <a:endParaRPr lang="en-US" altLang="zh-CN" sz="1600" b="1" dirty="0">
              <a:latin typeface="Arial" panose="020B0604020202020204" pitchFamily="34" charset="0"/>
              <a:cs typeface="Arial" panose="020B0604020202020204" pitchFamily="34" charset="0"/>
            </a:endParaRPr>
          </a:p>
          <a:p>
            <a:endParaRPr lang="zh-CN" altLang="zh-CN" sz="2800" dirty="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 y="78378"/>
            <a:ext cx="11322995" cy="653143"/>
          </a:xfrm>
        </p:spPr>
        <p:txBody>
          <a:bodyPr>
            <a:noAutofit/>
          </a:bodyPr>
          <a:lstStyle/>
          <a:p>
            <a:r>
              <a:rPr lang="zh-CN" altLang="en-US" dirty="0" smtClean="0"/>
              <a:t> </a:t>
            </a:r>
            <a:r>
              <a:rPr lang="en-US" altLang="zh-CN" dirty="0" smtClean="0"/>
              <a:t>Contents</a:t>
            </a:r>
            <a:endParaRPr lang="en-GB" altLang="zh-CN" dirty="0"/>
          </a:p>
        </p:txBody>
      </p:sp>
      <p:sp>
        <p:nvSpPr>
          <p:cNvPr id="5" name="矩形 4"/>
          <p:cNvSpPr/>
          <p:nvPr/>
        </p:nvSpPr>
        <p:spPr>
          <a:xfrm>
            <a:off x="530124" y="1119079"/>
            <a:ext cx="9032165" cy="1938992"/>
          </a:xfrm>
          <a:prstGeom prst="rect">
            <a:avLst/>
          </a:prstGeom>
        </p:spPr>
        <p:txBody>
          <a:bodyPr wrap="square">
            <a:spAutoFit/>
          </a:bodyPr>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zh-CN" altLang="en-US" sz="2400" dirty="0" smtClean="0">
                <a:solidFill>
                  <a:srgbClr val="404040"/>
                </a:solidFill>
                <a:cs typeface="Gill Sans" pitchFamily="-109" charset="0"/>
                <a:sym typeface="ITC Avant Garde Gothic Std" charset="0"/>
              </a:rPr>
              <a:t> </a:t>
            </a:r>
            <a:r>
              <a:rPr lang="en-US" altLang="zh-CN" sz="2400" dirty="0" smtClean="0">
                <a:solidFill>
                  <a:srgbClr val="404040"/>
                </a:solidFill>
                <a:cs typeface="Gill Sans" pitchFamily="-109" charset="0"/>
                <a:sym typeface="ITC Avant Garde Gothic Std" charset="0"/>
              </a:rPr>
              <a:t>Background in 3GPP</a:t>
            </a: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altLang="zh-CN" sz="2400" dirty="0" smtClean="0">
              <a:solidFill>
                <a:srgbClr val="404040"/>
              </a:solidFill>
              <a:cs typeface="Gill Sans" pitchFamily="-109" charset="0"/>
              <a:sym typeface="ITC Avant Garde Gothic Std" charset="0"/>
            </a:endParaRP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400" dirty="0" smtClean="0">
                <a:solidFill>
                  <a:srgbClr val="404040"/>
                </a:solidFill>
                <a:cs typeface="Gill Sans" pitchFamily="-109" charset="0"/>
                <a:sym typeface="ITC Avant Garde Gothic Std" charset="0"/>
              </a:rPr>
              <a:t> Justification of SI/WI</a:t>
            </a: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altLang="zh-CN" sz="2400" dirty="0" smtClean="0">
              <a:solidFill>
                <a:srgbClr val="404040"/>
              </a:solidFill>
              <a:cs typeface="Gill Sans" pitchFamily="-109" charset="0"/>
              <a:sym typeface="ITC Avant Garde Gothic Std" charset="0"/>
            </a:endParaRP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400" dirty="0" smtClean="0">
                <a:solidFill>
                  <a:srgbClr val="404040"/>
                </a:solidFill>
                <a:cs typeface="Gill Sans" pitchFamily="-109" charset="0"/>
                <a:sym typeface="ITC Avant Garde Gothic Std" charset="0"/>
              </a:rPr>
              <a:t> Objectives of SI/WI</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 y="78378"/>
            <a:ext cx="11322995" cy="653143"/>
          </a:xfrm>
        </p:spPr>
        <p:txBody>
          <a:bodyPr>
            <a:noAutofit/>
          </a:bodyPr>
          <a:lstStyle/>
          <a:p>
            <a:r>
              <a:rPr lang="zh-CN" altLang="en-US" dirty="0" smtClean="0"/>
              <a:t> </a:t>
            </a:r>
            <a:r>
              <a:rPr lang="en-US" altLang="zh-CN" dirty="0" smtClean="0">
                <a:sym typeface="ITC Avant Garde Gothic Std" charset="0"/>
              </a:rPr>
              <a:t>Background in 3GPP</a:t>
            </a:r>
            <a:endParaRPr lang="en-GB" altLang="zh-CN" dirty="0" smtClean="0"/>
          </a:p>
        </p:txBody>
      </p:sp>
      <p:sp>
        <p:nvSpPr>
          <p:cNvPr id="5" name="矩形 4"/>
          <p:cNvSpPr/>
          <p:nvPr/>
        </p:nvSpPr>
        <p:spPr>
          <a:xfrm>
            <a:off x="530124" y="1099623"/>
            <a:ext cx="10413493" cy="5078313"/>
          </a:xfrm>
          <a:prstGeom prst="rect">
            <a:avLst/>
          </a:prstGeom>
        </p:spPr>
        <p:txBody>
          <a:bodyPr wrap="square">
            <a:spAutoFit/>
          </a:bodyPr>
          <a:lstStyle/>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zh-CN" altLang="en-US" sz="2400" dirty="0" smtClean="0">
                <a:solidFill>
                  <a:srgbClr val="404040"/>
                </a:solidFill>
                <a:cs typeface="Gill Sans" pitchFamily="-109" charset="0"/>
                <a:sym typeface="ITC Avant Garde Gothic Std" charset="0"/>
              </a:rPr>
              <a:t>  </a:t>
            </a:r>
            <a:r>
              <a:rPr lang="en-US" altLang="ko-KR" sz="2400" dirty="0" smtClean="0">
                <a:latin typeface="Arial" pitchFamily="34" charset="0"/>
                <a:ea typeface="华文细黑" pitchFamily="2" charset="-122"/>
                <a:cs typeface="Arial" pitchFamily="34" charset="0"/>
              </a:rPr>
              <a:t>FeD2D study item completed this quarter</a:t>
            </a:r>
          </a:p>
          <a:p>
            <a:pPr defTabSz="457200">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altLang="ko-KR" sz="2400" dirty="0" smtClean="0">
              <a:latin typeface="Arial" pitchFamily="34" charset="0"/>
              <a:ea typeface="华文细黑" pitchFamily="2" charset="-122"/>
              <a:cs typeface="Arial" pitchFamily="34" charset="0"/>
            </a:endParaRP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400" dirty="0" smtClean="0">
                <a:latin typeface="Arial" pitchFamily="34" charset="0"/>
                <a:ea typeface="华文细黑" pitchFamily="2" charset="-122"/>
                <a:cs typeface="Arial" pitchFamily="34" charset="0"/>
              </a:rPr>
              <a:t>  Achieved good results in studying a Layer 2 based UE-to-network relay architecture</a:t>
            </a:r>
          </a:p>
          <a:p>
            <a:pPr lvl="1" defTabSz="457200">
              <a:buFont typeface="Arial"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400" b="0" dirty="0" smtClean="0">
                <a:latin typeface="Arial" panose="020B0604020202020204" pitchFamily="34" charset="0"/>
              </a:rPr>
              <a:t> </a:t>
            </a:r>
            <a:r>
              <a:rPr lang="en-US" altLang="zh-CN" b="0" dirty="0" smtClean="0">
                <a:solidFill>
                  <a:srgbClr val="000000"/>
                </a:solidFill>
                <a:latin typeface="Arial" panose="020B0604020202020204" pitchFamily="34" charset="0"/>
              </a:rPr>
              <a:t>The studied architecture allows the network to manage the remote device as a full participant in the 3GPP ecosystem (“identify, address, and reach”)</a:t>
            </a:r>
            <a:endParaRPr lang="en-US" altLang="zh-CN" b="0" dirty="0" smtClean="0">
              <a:latin typeface="Arial" panose="020B0604020202020204" pitchFamily="34" charset="0"/>
            </a:endParaRPr>
          </a:p>
          <a:p>
            <a:pPr lvl="1" defTabSz="457200">
              <a:buFont typeface="Arial"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400" dirty="0" smtClean="0">
                <a:latin typeface="Arial" pitchFamily="34" charset="0"/>
                <a:ea typeface="华文细黑" pitchFamily="2" charset="-122"/>
                <a:cs typeface="Arial" pitchFamily="34" charset="0"/>
              </a:rPr>
              <a:t> </a:t>
            </a:r>
            <a:r>
              <a:rPr lang="en-US" altLang="zh-CN" b="0" dirty="0" smtClean="0">
                <a:solidFill>
                  <a:srgbClr val="000000"/>
                </a:solidFill>
                <a:latin typeface="Arial" panose="020B0604020202020204" pitchFamily="34" charset="0"/>
              </a:rPr>
              <a:t>Enhancements to the </a:t>
            </a:r>
            <a:r>
              <a:rPr lang="en-US" altLang="zh-CN" b="0" dirty="0" err="1" smtClean="0">
                <a:solidFill>
                  <a:srgbClr val="000000"/>
                </a:solidFill>
                <a:latin typeface="Arial" panose="020B0604020202020204" pitchFamily="34" charset="0"/>
              </a:rPr>
              <a:t>sidelink</a:t>
            </a:r>
            <a:r>
              <a:rPr lang="en-US" altLang="zh-CN" b="0" dirty="0" smtClean="0">
                <a:solidFill>
                  <a:srgbClr val="000000"/>
                </a:solidFill>
                <a:latin typeface="Arial" panose="020B0604020202020204" pitchFamily="34" charset="0"/>
              </a:rPr>
              <a:t> are investigated with a focus on enhanced reliability, and suitability for </a:t>
            </a:r>
            <a:r>
              <a:rPr lang="en-US" altLang="zh-CN" b="0" dirty="0" err="1" smtClean="0">
                <a:solidFill>
                  <a:srgbClr val="000000"/>
                </a:solidFill>
                <a:latin typeface="Arial" panose="020B0604020202020204" pitchFamily="34" charset="0"/>
              </a:rPr>
              <a:t>unicast</a:t>
            </a:r>
            <a:r>
              <a:rPr lang="en-US" altLang="zh-CN" b="0" dirty="0" smtClean="0">
                <a:solidFill>
                  <a:srgbClr val="000000"/>
                </a:solidFill>
                <a:latin typeface="Arial" panose="020B0604020202020204" pitchFamily="34" charset="0"/>
              </a:rPr>
              <a:t> communication</a:t>
            </a:r>
          </a:p>
          <a:p>
            <a:pPr lvl="1" defTabSz="457200">
              <a:buFont typeface="Arial"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altLang="zh-CN" b="0" dirty="0" smtClean="0">
              <a:solidFill>
                <a:srgbClr val="000000"/>
              </a:solidFill>
              <a:latin typeface="Arial" panose="020B0604020202020204" pitchFamily="34" charset="0"/>
            </a:endParaRPr>
          </a:p>
          <a:p>
            <a:pPr defTabSz="457200">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400" dirty="0" smtClean="0">
                <a:latin typeface="Arial" pitchFamily="34" charset="0"/>
                <a:ea typeface="华文细黑" pitchFamily="2" charset="-122"/>
              </a:rPr>
              <a:t>  </a:t>
            </a:r>
            <a:r>
              <a:rPr lang="en-US" altLang="zh-CN" sz="2400" dirty="0" err="1" smtClean="0">
                <a:latin typeface="Arial" pitchFamily="34" charset="0"/>
                <a:ea typeface="华文细黑" pitchFamily="2" charset="-122"/>
              </a:rPr>
              <a:t>IoT</a:t>
            </a:r>
            <a:r>
              <a:rPr lang="en-US" altLang="zh-CN" sz="2400" dirty="0" smtClean="0">
                <a:latin typeface="Arial" pitchFamily="34" charset="0"/>
                <a:ea typeface="华文细黑" pitchFamily="2" charset="-122"/>
              </a:rPr>
              <a:t> use cases were considered and the studied enhancements can be applied to </a:t>
            </a:r>
            <a:r>
              <a:rPr lang="en-US" altLang="zh-CN" sz="2400" dirty="0" err="1" smtClean="0">
                <a:latin typeface="Arial" pitchFamily="34" charset="0"/>
                <a:ea typeface="华文细黑" pitchFamily="2" charset="-122"/>
              </a:rPr>
              <a:t>IoT</a:t>
            </a:r>
            <a:r>
              <a:rPr lang="en-US" altLang="zh-CN" sz="2400" dirty="0" smtClean="0">
                <a:latin typeface="Arial" pitchFamily="34" charset="0"/>
                <a:ea typeface="华文细黑" pitchFamily="2" charset="-122"/>
              </a:rPr>
              <a:t> devices</a:t>
            </a:r>
            <a:endParaRPr lang="en-US" altLang="zh-CN" sz="2400" dirty="0">
              <a:latin typeface="Arial" pitchFamily="34" charset="0"/>
              <a:ea typeface="华文细黑" pitchFamily="2" charset="-122"/>
            </a:endParaRPr>
          </a:p>
          <a:p>
            <a:pPr lvl="1" defTabSz="457200">
              <a:buFont typeface="Arial"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400" b="0" dirty="0">
                <a:solidFill>
                  <a:prstClr val="black"/>
                </a:solidFill>
                <a:latin typeface="Arial" panose="020B0604020202020204" pitchFamily="34" charset="0"/>
              </a:rPr>
              <a:t> </a:t>
            </a:r>
            <a:r>
              <a:rPr lang="en-US" altLang="zh-CN" b="0" dirty="0" smtClean="0">
                <a:solidFill>
                  <a:srgbClr val="000000"/>
                </a:solidFill>
                <a:latin typeface="Arial" panose="020B0604020202020204" pitchFamily="34" charset="0"/>
              </a:rPr>
              <a:t>Many </a:t>
            </a:r>
            <a:r>
              <a:rPr lang="en-US" altLang="zh-CN" b="0" dirty="0" err="1" smtClean="0">
                <a:solidFill>
                  <a:srgbClr val="000000"/>
                </a:solidFill>
                <a:latin typeface="Arial" panose="020B0604020202020204" pitchFamily="34" charset="0"/>
              </a:rPr>
              <a:t>IoT</a:t>
            </a:r>
            <a:r>
              <a:rPr lang="en-US" altLang="zh-CN" b="0" dirty="0" smtClean="0">
                <a:solidFill>
                  <a:srgbClr val="000000"/>
                </a:solidFill>
                <a:latin typeface="Arial" panose="020B0604020202020204" pitchFamily="34" charset="0"/>
              </a:rPr>
              <a:t> features (</a:t>
            </a:r>
            <a:r>
              <a:rPr lang="en-US" altLang="zh-CN" b="0" dirty="0" err="1" smtClean="0">
                <a:solidFill>
                  <a:srgbClr val="000000"/>
                </a:solidFill>
                <a:latin typeface="Arial" panose="020B0604020202020204" pitchFamily="34" charset="0"/>
              </a:rPr>
              <a:t>CIoT</a:t>
            </a:r>
            <a:r>
              <a:rPr lang="en-US" altLang="zh-CN" b="0" dirty="0" smtClean="0">
                <a:solidFill>
                  <a:srgbClr val="000000"/>
                </a:solidFill>
                <a:latin typeface="Arial" panose="020B0604020202020204" pitchFamily="34" charset="0"/>
              </a:rPr>
              <a:t> </a:t>
            </a:r>
            <a:r>
              <a:rPr lang="en-US" altLang="zh-CN" b="0" dirty="0" err="1" smtClean="0">
                <a:solidFill>
                  <a:srgbClr val="000000"/>
                </a:solidFill>
                <a:latin typeface="Arial" panose="020B0604020202020204" pitchFamily="34" charset="0"/>
              </a:rPr>
              <a:t>optimisations</a:t>
            </a:r>
            <a:r>
              <a:rPr lang="en-US" altLang="zh-CN" b="0" dirty="0" smtClean="0">
                <a:solidFill>
                  <a:srgbClr val="000000"/>
                </a:solidFill>
                <a:latin typeface="Arial" panose="020B0604020202020204" pitchFamily="34" charset="0"/>
              </a:rPr>
              <a:t>, attachment without PDN, non-IP data) are transparent for a L2 relaying architecture</a:t>
            </a:r>
          </a:p>
          <a:p>
            <a:pPr lvl="1" defTabSz="457200">
              <a:buFont typeface="Arial"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b="0" dirty="0">
                <a:solidFill>
                  <a:srgbClr val="000000"/>
                </a:solidFill>
                <a:latin typeface="Arial" panose="020B0604020202020204" pitchFamily="34" charset="0"/>
              </a:rPr>
              <a:t> </a:t>
            </a:r>
            <a:r>
              <a:rPr lang="en-US" altLang="zh-CN" b="0" dirty="0" smtClean="0">
                <a:solidFill>
                  <a:srgbClr val="000000"/>
                </a:solidFill>
                <a:latin typeface="Arial" panose="020B0604020202020204" pitchFamily="34" charset="0"/>
              </a:rPr>
              <a:t> PSM works for the remote UE (not the relay UE)</a:t>
            </a:r>
          </a:p>
          <a:p>
            <a:pPr lvl="1" defTabSz="457200">
              <a:buFont typeface="Arial" pitchFamily="34" charset="0"/>
              <a:buChar cha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b="0" dirty="0" smtClean="0">
                <a:solidFill>
                  <a:srgbClr val="000000"/>
                </a:solidFill>
                <a:latin typeface="Arial" panose="020B0604020202020204" pitchFamily="34" charset="0"/>
              </a:rPr>
              <a:t>  Support of </a:t>
            </a:r>
            <a:r>
              <a:rPr lang="en-US" altLang="zh-CN" b="0" dirty="0" err="1" smtClean="0">
                <a:solidFill>
                  <a:srgbClr val="000000"/>
                </a:solidFill>
                <a:latin typeface="Arial" panose="020B0604020202020204" pitchFamily="34" charset="0"/>
              </a:rPr>
              <a:t>eDRX</a:t>
            </a:r>
            <a:r>
              <a:rPr lang="en-US" altLang="zh-CN" b="0" dirty="0" smtClean="0">
                <a:solidFill>
                  <a:srgbClr val="000000"/>
                </a:solidFill>
                <a:latin typeface="Arial" panose="020B0604020202020204" pitchFamily="34" charset="0"/>
              </a:rPr>
              <a:t> has some impact for the relay UE, to listen during the remote UE’s PTW</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 y="78378"/>
            <a:ext cx="11322995" cy="653143"/>
          </a:xfrm>
        </p:spPr>
        <p:txBody>
          <a:bodyPr>
            <a:noAutofit/>
          </a:bodyPr>
          <a:lstStyle/>
          <a:p>
            <a:r>
              <a:rPr lang="zh-CN" altLang="en-US" dirty="0" smtClean="0"/>
              <a:t> </a:t>
            </a:r>
            <a:r>
              <a:rPr lang="en-US" altLang="zh-CN" dirty="0" smtClean="0">
                <a:sym typeface="ITC Avant Garde Gothic Std" charset="0"/>
              </a:rPr>
              <a:t>Justification of SI/WI</a:t>
            </a:r>
            <a:endParaRPr lang="en-GB" altLang="zh-CN" dirty="0" smtClean="0">
              <a:sym typeface="ITC Avant Garde Gothic Std" charset="0"/>
            </a:endParaRPr>
          </a:p>
        </p:txBody>
      </p:sp>
      <p:sp>
        <p:nvSpPr>
          <p:cNvPr id="5" name="矩形 4"/>
          <p:cNvSpPr/>
          <p:nvPr/>
        </p:nvSpPr>
        <p:spPr>
          <a:xfrm>
            <a:off x="530123" y="1119081"/>
            <a:ext cx="10520497" cy="5134963"/>
          </a:xfrm>
          <a:prstGeom prst="rect">
            <a:avLst/>
          </a:prstGeom>
        </p:spPr>
        <p:txBody>
          <a:bodyPr wrap="square">
            <a:normAutofit fontScale="85000" lnSpcReduction="20000"/>
          </a:bodyPr>
          <a:lstStyle/>
          <a:p>
            <a:pPr defTabSz="457200">
              <a:spcAft>
                <a:spcPts val="6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zh-CN" altLang="en-US" sz="2400" dirty="0" smtClean="0">
                <a:solidFill>
                  <a:srgbClr val="404040"/>
                </a:solidFill>
                <a:cs typeface="Gill Sans" pitchFamily="-109" charset="0"/>
                <a:sym typeface="ITC Avant Garde Gothic Std" charset="0"/>
              </a:rPr>
              <a:t>  </a:t>
            </a:r>
            <a:r>
              <a:rPr lang="en-US" altLang="zh-CN" sz="2400" dirty="0" smtClean="0">
                <a:latin typeface="Arial" pitchFamily="34" charset="0"/>
                <a:ea typeface="华文细黑" pitchFamily="2" charset="-122"/>
              </a:rPr>
              <a:t>The burgeoning population of </a:t>
            </a:r>
            <a:r>
              <a:rPr lang="en-US" altLang="zh-CN" sz="2400" dirty="0" err="1" smtClean="0">
                <a:latin typeface="Arial" pitchFamily="34" charset="0"/>
                <a:ea typeface="华文细黑" pitchFamily="2" charset="-122"/>
              </a:rPr>
              <a:t>IoT</a:t>
            </a:r>
            <a:r>
              <a:rPr lang="en-US" altLang="zh-CN" sz="2400" dirty="0" smtClean="0">
                <a:latin typeface="Arial" pitchFamily="34" charset="0"/>
                <a:ea typeface="华文细黑" pitchFamily="2" charset="-122"/>
              </a:rPr>
              <a:t> devices stand to benefit from relaying</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100" dirty="0" smtClean="0">
                <a:solidFill>
                  <a:prstClr val="black"/>
                </a:solidFill>
                <a:latin typeface="Arial" pitchFamily="34" charset="0"/>
                <a:ea typeface="Malgun Gothic" pitchFamily="34" charset="-127"/>
              </a:rPr>
              <a:t>  In real </a:t>
            </a:r>
            <a:r>
              <a:rPr lang="en-US" altLang="zh-CN" sz="2100" dirty="0" err="1" smtClean="0">
                <a:solidFill>
                  <a:prstClr val="black"/>
                </a:solidFill>
                <a:latin typeface="Arial" pitchFamily="34" charset="0"/>
                <a:ea typeface="Malgun Gothic" pitchFamily="34" charset="-127"/>
              </a:rPr>
              <a:t>IoT</a:t>
            </a:r>
            <a:r>
              <a:rPr lang="en-US" altLang="zh-CN" sz="2100" dirty="0" smtClean="0">
                <a:solidFill>
                  <a:prstClr val="black"/>
                </a:solidFill>
                <a:latin typeface="Arial" pitchFamily="34" charset="0"/>
                <a:ea typeface="Malgun Gothic" pitchFamily="34" charset="-127"/>
              </a:rPr>
              <a:t> deployments, a nontrivial fraction of devices experience deep coverage holes</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100" dirty="0">
                <a:solidFill>
                  <a:prstClr val="black"/>
                </a:solidFill>
                <a:latin typeface="Arial" pitchFamily="34" charset="0"/>
                <a:ea typeface="Malgun Gothic" pitchFamily="34" charset="-127"/>
              </a:rPr>
              <a:t> </a:t>
            </a:r>
            <a:r>
              <a:rPr lang="en-US" altLang="zh-CN" sz="2100" dirty="0" smtClean="0">
                <a:solidFill>
                  <a:prstClr val="black"/>
                </a:solidFill>
                <a:latin typeface="Arial" pitchFamily="34" charset="0"/>
                <a:ea typeface="Malgun Gothic" pitchFamily="34" charset="-127"/>
              </a:rPr>
              <a:t> Need to maintain network connectivity for such devices, while conserving battery power</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100" dirty="0" smtClean="0">
                <a:solidFill>
                  <a:prstClr val="black"/>
                </a:solidFill>
                <a:latin typeface="Arial" pitchFamily="34" charset="0"/>
                <a:ea typeface="Malgun Gothic" pitchFamily="34" charset="-127"/>
              </a:rPr>
              <a:t>  Should offer services in a manner comparable to direct communication</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100" dirty="0" smtClean="0">
                <a:solidFill>
                  <a:prstClr val="black"/>
                </a:solidFill>
                <a:latin typeface="Arial" pitchFamily="34" charset="0"/>
                <a:ea typeface="Malgun Gothic" pitchFamily="34" charset="-127"/>
              </a:rPr>
              <a:t>  Data security should be guaranteed end to end between device and network, as it is today between a UE and the network  </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100" dirty="0" smtClean="0">
                <a:solidFill>
                  <a:prstClr val="black"/>
                </a:solidFill>
                <a:latin typeface="Arial" pitchFamily="34" charset="0"/>
                <a:ea typeface="Malgun Gothic" pitchFamily="34" charset="-127"/>
              </a:rPr>
              <a:t>  Corresponding control and </a:t>
            </a:r>
            <a:r>
              <a:rPr lang="en-US" altLang="zh-CN" sz="2100" dirty="0" err="1" smtClean="0">
                <a:solidFill>
                  <a:prstClr val="black"/>
                </a:solidFill>
                <a:latin typeface="Arial" pitchFamily="34" charset="0"/>
                <a:ea typeface="Malgun Gothic" pitchFamily="34" charset="-127"/>
              </a:rPr>
              <a:t>signalling</a:t>
            </a:r>
            <a:r>
              <a:rPr lang="en-US" altLang="zh-CN" sz="2100" dirty="0" smtClean="0">
                <a:solidFill>
                  <a:prstClr val="black"/>
                </a:solidFill>
                <a:latin typeface="Arial" pitchFamily="34" charset="0"/>
                <a:ea typeface="Malgun Gothic" pitchFamily="34" charset="-127"/>
              </a:rPr>
              <a:t> procedures would be needed</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100" dirty="0" smtClean="0">
                <a:solidFill>
                  <a:prstClr val="black"/>
                </a:solidFill>
                <a:latin typeface="Arial" pitchFamily="34" charset="0"/>
                <a:ea typeface="Malgun Gothic" pitchFamily="34" charset="-127"/>
              </a:rPr>
              <a:t>  </a:t>
            </a:r>
            <a:r>
              <a:rPr lang="en-US" altLang="zh-CN" sz="2100" dirty="0" err="1" smtClean="0">
                <a:solidFill>
                  <a:prstClr val="black"/>
                </a:solidFill>
                <a:latin typeface="Arial" pitchFamily="34" charset="0"/>
                <a:ea typeface="Malgun Gothic" pitchFamily="34" charset="-127"/>
              </a:rPr>
              <a:t>CIoT</a:t>
            </a:r>
            <a:r>
              <a:rPr lang="en-US" altLang="zh-CN" sz="2100" dirty="0" smtClean="0">
                <a:solidFill>
                  <a:prstClr val="black"/>
                </a:solidFill>
                <a:latin typeface="Arial" pitchFamily="34" charset="0"/>
                <a:ea typeface="Malgun Gothic" pitchFamily="34" charset="-127"/>
              </a:rPr>
              <a:t> </a:t>
            </a:r>
            <a:r>
              <a:rPr lang="en-US" altLang="zh-CN" sz="2100" dirty="0" err="1" smtClean="0">
                <a:solidFill>
                  <a:prstClr val="black"/>
                </a:solidFill>
                <a:latin typeface="Arial" pitchFamily="34" charset="0"/>
                <a:ea typeface="Malgun Gothic" pitchFamily="34" charset="-127"/>
              </a:rPr>
              <a:t>optimisations</a:t>
            </a:r>
            <a:r>
              <a:rPr lang="en-US" altLang="zh-CN" sz="2100" dirty="0" smtClean="0">
                <a:solidFill>
                  <a:prstClr val="black"/>
                </a:solidFill>
                <a:latin typeface="Arial" pitchFamily="34" charset="0"/>
                <a:ea typeface="Malgun Gothic" pitchFamily="34" charset="-127"/>
              </a:rPr>
              <a:t> need to be supported</a:t>
            </a:r>
          </a:p>
          <a:p>
            <a:pPr marL="0" lvl="1">
              <a:spcAft>
                <a:spcPts val="600"/>
              </a:spcAft>
            </a:pPr>
            <a:r>
              <a:rPr lang="en-US" altLang="ko-KR" sz="2400" dirty="0" smtClean="0">
                <a:latin typeface="Arial" pitchFamily="34" charset="0"/>
                <a:ea typeface="华文细黑" pitchFamily="2" charset="-122"/>
              </a:rPr>
              <a:t> The existing support for L3/IP relaying by PC5 does not meet the above criteria</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zh-CN" altLang="en-US" sz="2100" dirty="0" smtClean="0">
                <a:solidFill>
                  <a:prstClr val="black"/>
                </a:solidFill>
                <a:latin typeface="Arial" pitchFamily="34" charset="0"/>
                <a:ea typeface="Malgun Gothic" pitchFamily="34" charset="-127"/>
              </a:rPr>
              <a:t> </a:t>
            </a:r>
            <a:r>
              <a:rPr lang="en-US" altLang="zh-CN" sz="2100" dirty="0">
                <a:solidFill>
                  <a:prstClr val="black"/>
                </a:solidFill>
                <a:latin typeface="Arial" pitchFamily="34" charset="0"/>
                <a:ea typeface="Malgun Gothic" pitchFamily="34" charset="-127"/>
              </a:rPr>
              <a:t>R</a:t>
            </a:r>
            <a:r>
              <a:rPr lang="en-US" altLang="zh-CN" sz="2100" dirty="0" smtClean="0">
                <a:solidFill>
                  <a:prstClr val="black"/>
                </a:solidFill>
                <a:latin typeface="Arial" pitchFamily="34" charset="0"/>
                <a:ea typeface="Malgun Gothic" pitchFamily="34" charset="-127"/>
              </a:rPr>
              <a:t>emote device appears to the </a:t>
            </a:r>
            <a:r>
              <a:rPr lang="en-US" altLang="zh-CN" sz="2100" dirty="0" err="1" smtClean="0">
                <a:solidFill>
                  <a:prstClr val="black"/>
                </a:solidFill>
                <a:latin typeface="Arial" pitchFamily="34" charset="0"/>
                <a:ea typeface="Malgun Gothic" pitchFamily="34" charset="-127"/>
              </a:rPr>
              <a:t>eNB</a:t>
            </a:r>
            <a:r>
              <a:rPr lang="en-US" altLang="zh-CN" sz="2100" dirty="0" smtClean="0">
                <a:solidFill>
                  <a:prstClr val="black"/>
                </a:solidFill>
                <a:latin typeface="Arial" pitchFamily="34" charset="0"/>
                <a:ea typeface="Malgun Gothic" pitchFamily="34" charset="-127"/>
              </a:rPr>
              <a:t> as a bearer of the relay device, without its own separate identity</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100" dirty="0" smtClean="0">
                <a:solidFill>
                  <a:prstClr val="black"/>
                </a:solidFill>
                <a:latin typeface="Arial" pitchFamily="34" charset="0"/>
                <a:ea typeface="Malgun Gothic" pitchFamily="34" charset="-127"/>
              </a:rPr>
              <a:t> Security cannot be assured between the network and the remote device (the relay UE has visibility into the remote UE’s data)</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100" dirty="0">
                <a:solidFill>
                  <a:prstClr val="black"/>
                </a:solidFill>
                <a:latin typeface="Arial" pitchFamily="34" charset="0"/>
                <a:ea typeface="Malgun Gothic" pitchFamily="34" charset="-127"/>
              </a:rPr>
              <a:t> </a:t>
            </a:r>
            <a:r>
              <a:rPr lang="en-US" altLang="zh-CN" sz="2100" dirty="0" smtClean="0">
                <a:solidFill>
                  <a:prstClr val="black"/>
                </a:solidFill>
                <a:latin typeface="Arial" pitchFamily="34" charset="0"/>
                <a:ea typeface="Malgun Gothic" pitchFamily="34" charset="-127"/>
              </a:rPr>
              <a:t>Cannot easily support </a:t>
            </a:r>
            <a:r>
              <a:rPr lang="en-US" altLang="zh-CN" sz="2100" dirty="0" err="1" smtClean="0">
                <a:solidFill>
                  <a:prstClr val="black"/>
                </a:solidFill>
                <a:latin typeface="Arial" pitchFamily="34" charset="0"/>
                <a:ea typeface="Malgun Gothic" pitchFamily="34" charset="-127"/>
              </a:rPr>
              <a:t>CIoT</a:t>
            </a:r>
            <a:r>
              <a:rPr lang="en-US" altLang="zh-CN" sz="2100" dirty="0" smtClean="0">
                <a:solidFill>
                  <a:prstClr val="black"/>
                </a:solidFill>
                <a:latin typeface="Arial" pitchFamily="34" charset="0"/>
                <a:ea typeface="Malgun Gothic" pitchFamily="34" charset="-127"/>
              </a:rPr>
              <a:t> </a:t>
            </a:r>
            <a:r>
              <a:rPr lang="en-US" altLang="zh-CN" sz="2100" dirty="0" err="1" smtClean="0">
                <a:solidFill>
                  <a:prstClr val="black"/>
                </a:solidFill>
                <a:latin typeface="Arial" pitchFamily="34" charset="0"/>
                <a:ea typeface="Malgun Gothic" pitchFamily="34" charset="-127"/>
              </a:rPr>
              <a:t>optimisations</a:t>
            </a:r>
            <a:endParaRPr lang="en-US" altLang="zh-CN" sz="2100" dirty="0" smtClean="0">
              <a:solidFill>
                <a:prstClr val="black"/>
              </a:solidFill>
              <a:latin typeface="Arial" pitchFamily="34" charset="0"/>
              <a:ea typeface="Malgun Gothic" pitchFamily="34" charset="-127"/>
            </a:endParaRPr>
          </a:p>
          <a:p>
            <a:pPr defTabSz="457200">
              <a:spcAft>
                <a:spcPts val="6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400" dirty="0" smtClean="0">
                <a:latin typeface="Arial" pitchFamily="34" charset="0"/>
                <a:ea typeface="华文细黑" pitchFamily="2" charset="-122"/>
              </a:rPr>
              <a:t>Thus there is a need to specify a layer 2 based architecture that addresses these deficiencies, as studied in the FeD2D study item</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 y="78378"/>
            <a:ext cx="11322995" cy="653143"/>
          </a:xfrm>
        </p:spPr>
        <p:txBody>
          <a:bodyPr>
            <a:noAutofit/>
          </a:bodyPr>
          <a:lstStyle/>
          <a:p>
            <a:r>
              <a:rPr lang="zh-CN" altLang="en-US" dirty="0" smtClean="0"/>
              <a:t> </a:t>
            </a:r>
            <a:r>
              <a:rPr lang="en-US" altLang="zh-CN" dirty="0" smtClean="0">
                <a:sym typeface="ITC Avant Garde Gothic Std" charset="0"/>
              </a:rPr>
              <a:t>Justification of SI/WI</a:t>
            </a:r>
            <a:endParaRPr lang="en-GB" altLang="zh-CN" dirty="0" smtClean="0">
              <a:sym typeface="ITC Avant Garde Gothic Std" charset="0"/>
            </a:endParaRPr>
          </a:p>
        </p:txBody>
      </p:sp>
      <p:sp>
        <p:nvSpPr>
          <p:cNvPr id="5" name="矩形 4"/>
          <p:cNvSpPr/>
          <p:nvPr/>
        </p:nvSpPr>
        <p:spPr>
          <a:xfrm>
            <a:off x="530123" y="1119079"/>
            <a:ext cx="10520497" cy="3370153"/>
          </a:xfrm>
          <a:prstGeom prst="rect">
            <a:avLst/>
          </a:prstGeom>
        </p:spPr>
        <p:txBody>
          <a:bodyPr wrap="square">
            <a:spAutoFit/>
          </a:bodyPr>
          <a:lstStyle/>
          <a:p>
            <a:pPr defTabSz="457200">
              <a:spcAft>
                <a:spcPts val="6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zh-CN" altLang="en-US" sz="2400" dirty="0" smtClean="0">
                <a:solidFill>
                  <a:srgbClr val="404040"/>
                </a:solidFill>
                <a:cs typeface="Gill Sans" pitchFamily="-109" charset="0"/>
                <a:sym typeface="ITC Avant Garde Gothic Std" charset="0"/>
              </a:rPr>
              <a:t>  </a:t>
            </a:r>
            <a:r>
              <a:rPr lang="en-US" altLang="zh-CN" sz="2400" dirty="0" smtClean="0">
                <a:latin typeface="Arial" pitchFamily="34" charset="0"/>
                <a:ea typeface="华文细黑" pitchFamily="2" charset="-122"/>
              </a:rPr>
              <a:t>To support the </a:t>
            </a:r>
            <a:r>
              <a:rPr lang="en-US" altLang="zh-CN" sz="2400" dirty="0" err="1" smtClean="0">
                <a:latin typeface="Arial" pitchFamily="34" charset="0"/>
                <a:ea typeface="华文细黑" pitchFamily="2" charset="-122"/>
              </a:rPr>
              <a:t>unicast</a:t>
            </a:r>
            <a:r>
              <a:rPr lang="en-US" altLang="zh-CN" sz="2400" dirty="0" smtClean="0">
                <a:latin typeface="Arial" pitchFamily="34" charset="0"/>
                <a:ea typeface="华文细黑" pitchFamily="2" charset="-122"/>
              </a:rPr>
              <a:t> communication for relay, </a:t>
            </a:r>
            <a:r>
              <a:rPr lang="en-US" altLang="zh-CN" sz="2400" dirty="0" err="1" smtClean="0">
                <a:latin typeface="Arial" pitchFamily="34" charset="0"/>
                <a:ea typeface="华文细黑" pitchFamily="2" charset="-122"/>
              </a:rPr>
              <a:t>sidelink</a:t>
            </a:r>
            <a:r>
              <a:rPr lang="en-US" altLang="zh-CN" sz="2400" dirty="0" smtClean="0">
                <a:latin typeface="Arial" pitchFamily="34" charset="0"/>
                <a:ea typeface="华文细黑" pitchFamily="2" charset="-122"/>
              </a:rPr>
              <a:t> requires some enhancements</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000" dirty="0" smtClean="0">
                <a:solidFill>
                  <a:srgbClr val="404040"/>
                </a:solidFill>
                <a:latin typeface="Arial" pitchFamily="34" charset="0"/>
                <a:ea typeface="华文细黑" pitchFamily="2" charset="-122"/>
                <a:cs typeface="Gill Sans" pitchFamily="-109" charset="0"/>
                <a:sym typeface="ITC Avant Garde Gothic Std" charset="0"/>
              </a:rPr>
              <a:t> </a:t>
            </a:r>
            <a:r>
              <a:rPr lang="en-US" altLang="zh-CN" sz="2000" dirty="0" smtClean="0">
                <a:solidFill>
                  <a:prstClr val="black"/>
                </a:solidFill>
                <a:latin typeface="Arial" pitchFamily="34" charset="0"/>
                <a:ea typeface="Malgun Gothic" pitchFamily="34" charset="-127"/>
              </a:rPr>
              <a:t>As studied under FeD2D</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000" dirty="0" smtClean="0">
                <a:solidFill>
                  <a:prstClr val="black"/>
                </a:solidFill>
                <a:latin typeface="Arial" pitchFamily="34" charset="0"/>
                <a:ea typeface="Malgun Gothic" pitchFamily="34" charset="-127"/>
              </a:rPr>
              <a:t> Further efficiency enhancements including DRX, link adaptation</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000" dirty="0" smtClean="0">
                <a:solidFill>
                  <a:prstClr val="black"/>
                </a:solidFill>
                <a:latin typeface="Arial" pitchFamily="34" charset="0"/>
                <a:ea typeface="Malgun Gothic" pitchFamily="34" charset="-127"/>
              </a:rPr>
              <a:t> Efficiency for </a:t>
            </a:r>
            <a:r>
              <a:rPr lang="en-US" altLang="zh-CN" sz="2000" dirty="0" err="1" smtClean="0">
                <a:solidFill>
                  <a:prstClr val="black"/>
                </a:solidFill>
                <a:latin typeface="Arial" pitchFamily="34" charset="0"/>
                <a:ea typeface="Malgun Gothic" pitchFamily="34" charset="-127"/>
              </a:rPr>
              <a:t>unicast</a:t>
            </a:r>
            <a:r>
              <a:rPr lang="en-US" altLang="zh-CN" sz="2000" dirty="0" smtClean="0">
                <a:solidFill>
                  <a:prstClr val="black"/>
                </a:solidFill>
                <a:latin typeface="Arial" pitchFamily="34" charset="0"/>
                <a:ea typeface="Malgun Gothic" pitchFamily="34" charset="-127"/>
              </a:rPr>
              <a:t> requires power control instead of constant power broadcast transmission</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000" dirty="0" smtClean="0">
                <a:solidFill>
                  <a:prstClr val="black"/>
                </a:solidFill>
                <a:latin typeface="Arial" pitchFamily="34" charset="0"/>
                <a:ea typeface="Malgun Gothic" pitchFamily="34" charset="-127"/>
              </a:rPr>
              <a:t> Support for bandwidth limited remote UEs, in keeping with the </a:t>
            </a:r>
            <a:r>
              <a:rPr lang="en-US" altLang="zh-CN" sz="2000" dirty="0" err="1" smtClean="0">
                <a:solidFill>
                  <a:prstClr val="black"/>
                </a:solidFill>
                <a:latin typeface="Arial" pitchFamily="34" charset="0"/>
                <a:ea typeface="Malgun Gothic" pitchFamily="34" charset="-127"/>
              </a:rPr>
              <a:t>IoT</a:t>
            </a:r>
            <a:r>
              <a:rPr lang="en-US" altLang="zh-CN" sz="2000" dirty="0" smtClean="0">
                <a:solidFill>
                  <a:prstClr val="black"/>
                </a:solidFill>
                <a:latin typeface="Arial" pitchFamily="34" charset="0"/>
                <a:ea typeface="Malgun Gothic" pitchFamily="34" charset="-127"/>
              </a:rPr>
              <a:t> objective of the WI</a:t>
            </a:r>
          </a:p>
          <a:p>
            <a:pPr lvl="1"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000" dirty="0" smtClean="0">
                <a:solidFill>
                  <a:prstClr val="black"/>
                </a:solidFill>
                <a:latin typeface="Arial" pitchFamily="34" charset="0"/>
                <a:ea typeface="Malgun Gothic" pitchFamily="34" charset="-127"/>
              </a:rPr>
              <a:t> RAN4 needs to specify core and performance requirements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 y="78378"/>
            <a:ext cx="11322995" cy="653143"/>
          </a:xfrm>
        </p:spPr>
        <p:txBody>
          <a:bodyPr>
            <a:noAutofit/>
          </a:bodyPr>
          <a:lstStyle/>
          <a:p>
            <a:r>
              <a:rPr lang="zh-CN" altLang="en-US" dirty="0" smtClean="0"/>
              <a:t> </a:t>
            </a:r>
            <a:r>
              <a:rPr lang="en-US" altLang="zh-CN" dirty="0" smtClean="0">
                <a:sym typeface="ITC Avant Garde Gothic Std" charset="0"/>
              </a:rPr>
              <a:t>Objectives of SI/WI</a:t>
            </a:r>
            <a:endParaRPr lang="en-GB" altLang="zh-CN" dirty="0" smtClean="0">
              <a:sym typeface="ITC Avant Garde Gothic Std" charset="0"/>
            </a:endParaRPr>
          </a:p>
        </p:txBody>
      </p:sp>
      <p:sp>
        <p:nvSpPr>
          <p:cNvPr id="5" name="矩形 4"/>
          <p:cNvSpPr/>
          <p:nvPr/>
        </p:nvSpPr>
        <p:spPr>
          <a:xfrm>
            <a:off x="530124" y="745067"/>
            <a:ext cx="10034114" cy="5644444"/>
          </a:xfrm>
          <a:prstGeom prst="rect">
            <a:avLst/>
          </a:prstGeom>
        </p:spPr>
        <p:txBody>
          <a:bodyPr wrap="square">
            <a:normAutofit fontScale="92500" lnSpcReduction="20000"/>
          </a:bodyPr>
          <a:lstStyle/>
          <a:p>
            <a:pPr defTabSz="457200">
              <a:spcAft>
                <a:spcPts val="60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zh-CN" altLang="en-US" sz="2400" dirty="0" smtClean="0">
                <a:latin typeface="Arial" pitchFamily="34" charset="0"/>
                <a:ea typeface="Malgun Gothic" pitchFamily="34" charset="-127"/>
              </a:rPr>
              <a:t> </a:t>
            </a:r>
            <a:r>
              <a:rPr lang="en-US" altLang="zh-CN" sz="2400" dirty="0" smtClean="0">
                <a:latin typeface="Arial" pitchFamily="34" charset="0"/>
                <a:ea typeface="Malgun Gothic" pitchFamily="34" charset="-127"/>
              </a:rPr>
              <a:t>The detailed objectives of the work item are to specify support for the following functionalities:</a:t>
            </a:r>
          </a:p>
          <a:p>
            <a:pPr marL="688975" lvl="1" indent="-231775"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000" dirty="0" smtClean="0"/>
              <a:t>Specify </a:t>
            </a:r>
            <a:r>
              <a:rPr lang="en-US" sz="2000" dirty="0"/>
              <a:t>a layer 2 based UE-to-network relaying architecture following SA2 assumptions, including methods for E-UTRAN to identify, address, and reach an evolved Remote UE (i.e. </a:t>
            </a:r>
            <a:r>
              <a:rPr lang="en-US" sz="2000" dirty="0" err="1"/>
              <a:t>eRemote</a:t>
            </a:r>
            <a:r>
              <a:rPr lang="en-US" sz="2000" dirty="0"/>
              <a:t> UE) via an evolved </a:t>
            </a:r>
            <a:r>
              <a:rPr lang="en-US" sz="2000" dirty="0" err="1"/>
              <a:t>ProSe</a:t>
            </a:r>
            <a:r>
              <a:rPr lang="en-US" sz="2000" dirty="0"/>
              <a:t> UE-to-Network Relay UE (i.e. </a:t>
            </a:r>
            <a:r>
              <a:rPr lang="en-US" sz="2000" dirty="0" err="1"/>
              <a:t>eRelay</a:t>
            </a:r>
            <a:r>
              <a:rPr lang="en-US" sz="2000" dirty="0"/>
              <a:t> UE</a:t>
            </a:r>
            <a:r>
              <a:rPr lang="en-US" sz="2000" dirty="0" smtClean="0"/>
              <a:t>).</a:t>
            </a:r>
            <a:endParaRPr lang="en-US" altLang="zh-CN" b="0" dirty="0" smtClean="0">
              <a:latin typeface="Arial" pitchFamily="34" charset="0"/>
              <a:ea typeface="Malgun Gothic" pitchFamily="34" charset="-127"/>
            </a:endParaRPr>
          </a:p>
          <a:p>
            <a:pPr lvl="2">
              <a:spcBef>
                <a:spcPct val="20000"/>
              </a:spcBef>
              <a:spcAft>
                <a:spcPts val="600"/>
              </a:spcAft>
              <a:buFont typeface="Malgun Gothic" pitchFamily="34" charset="-127"/>
              <a:buChar char="–"/>
            </a:pPr>
            <a:r>
              <a:rPr lang="en-US" altLang="zh-CN" b="0" dirty="0" smtClean="0">
                <a:latin typeface="Arial" pitchFamily="34" charset="0"/>
                <a:ea typeface="Malgun Gothic" pitchFamily="34" charset="-127"/>
              </a:rPr>
              <a:t> Protocol stacks for relaying, including adaptation layer</a:t>
            </a:r>
          </a:p>
          <a:p>
            <a:pPr marL="1084263" lvl="2" indent="-169863">
              <a:spcBef>
                <a:spcPct val="20000"/>
              </a:spcBef>
              <a:spcAft>
                <a:spcPts val="600"/>
              </a:spcAft>
              <a:buFont typeface="Malgun Gothic" pitchFamily="34" charset="-127"/>
              <a:buChar char="–"/>
              <a:tabLst>
                <a:tab pos="1084263" algn="l"/>
              </a:tabLst>
            </a:pPr>
            <a:r>
              <a:rPr lang="en-US" altLang="zh-CN" b="0" dirty="0" err="1" smtClean="0">
                <a:latin typeface="Arial" pitchFamily="34" charset="0"/>
                <a:ea typeface="Malgun Gothic" pitchFamily="34" charset="-127"/>
              </a:rPr>
              <a:t>Signalling</a:t>
            </a:r>
            <a:r>
              <a:rPr lang="en-US" altLang="zh-CN" b="0" dirty="0" smtClean="0">
                <a:latin typeface="Arial" pitchFamily="34" charset="0"/>
                <a:ea typeface="Malgun Gothic" pitchFamily="34" charset="-127"/>
              </a:rPr>
              <a:t> and procedures for the needed functionalities (security, connection management, access control, idle mode operation including DRX on </a:t>
            </a:r>
            <a:r>
              <a:rPr lang="en-US" altLang="zh-CN" b="0" dirty="0" err="1" smtClean="0">
                <a:latin typeface="Arial" pitchFamily="34" charset="0"/>
                <a:ea typeface="Malgun Gothic" pitchFamily="34" charset="-127"/>
              </a:rPr>
              <a:t>sidelink</a:t>
            </a:r>
            <a:r>
              <a:rPr lang="en-US" altLang="zh-CN" b="0" dirty="0" smtClean="0">
                <a:latin typeface="Arial" pitchFamily="34" charset="0"/>
                <a:ea typeface="Malgun Gothic" pitchFamily="34" charset="-127"/>
              </a:rPr>
              <a:t>)</a:t>
            </a:r>
          </a:p>
          <a:p>
            <a:pPr marL="688975" lvl="1" indent="-231775" defTabSz="457200">
              <a:spcAft>
                <a:spcPts val="600"/>
              </a:spcAft>
              <a:buFont typeface="Wingdings" pitchFamily="2" charset="2"/>
              <a:buChar char="Ø"/>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2000" dirty="0" smtClean="0">
                <a:latin typeface="Arial" pitchFamily="34" charset="0"/>
                <a:ea typeface="Malgun Gothic" pitchFamily="34" charset="-127"/>
              </a:rPr>
              <a:t>Specify </a:t>
            </a:r>
            <a:r>
              <a:rPr lang="en-US" altLang="zh-CN" sz="2000" dirty="0">
                <a:latin typeface="Arial" pitchFamily="34" charset="0"/>
                <a:ea typeface="Malgun Gothic" pitchFamily="34" charset="-127"/>
              </a:rPr>
              <a:t>LTE </a:t>
            </a:r>
            <a:r>
              <a:rPr lang="en-US" altLang="zh-CN" sz="2000" dirty="0" err="1">
                <a:latin typeface="Arial" pitchFamily="34" charset="0"/>
                <a:ea typeface="Malgun Gothic" pitchFamily="34" charset="-127"/>
              </a:rPr>
              <a:t>sidelink</a:t>
            </a:r>
            <a:r>
              <a:rPr lang="en-US" altLang="zh-CN" sz="2000" dirty="0">
                <a:latin typeface="Arial" pitchFamily="34" charset="0"/>
                <a:ea typeface="Malgun Gothic" pitchFamily="34" charset="-127"/>
              </a:rPr>
              <a:t> enhancements with efficient </a:t>
            </a:r>
            <a:r>
              <a:rPr lang="en-US" altLang="zh-CN" sz="2000" dirty="0" err="1">
                <a:latin typeface="Arial" pitchFamily="34" charset="0"/>
                <a:ea typeface="Malgun Gothic" pitchFamily="34" charset="-127"/>
              </a:rPr>
              <a:t>sidelink</a:t>
            </a:r>
            <a:r>
              <a:rPr lang="en-US" altLang="zh-CN" sz="2000" dirty="0">
                <a:latin typeface="Arial" pitchFamily="34" charset="0"/>
                <a:ea typeface="Malgun Gothic" pitchFamily="34" charset="-127"/>
              </a:rPr>
              <a:t> operation and low complexity/cost &amp; low energy </a:t>
            </a:r>
            <a:r>
              <a:rPr lang="en-US" altLang="zh-CN" sz="2000" dirty="0" err="1">
                <a:latin typeface="Arial" pitchFamily="34" charset="0"/>
                <a:ea typeface="Malgun Gothic" pitchFamily="34" charset="-127"/>
              </a:rPr>
              <a:t>eRelay</a:t>
            </a:r>
            <a:r>
              <a:rPr lang="en-US" altLang="zh-CN" sz="2000" dirty="0">
                <a:latin typeface="Arial" pitchFamily="34" charset="0"/>
                <a:ea typeface="Malgun Gothic" pitchFamily="34" charset="-127"/>
              </a:rPr>
              <a:t>/</a:t>
            </a:r>
            <a:r>
              <a:rPr lang="en-US" altLang="zh-CN" sz="2000" dirty="0" err="1">
                <a:latin typeface="Arial" pitchFamily="34" charset="0"/>
                <a:ea typeface="Malgun Gothic" pitchFamily="34" charset="-127"/>
              </a:rPr>
              <a:t>eRemote</a:t>
            </a:r>
            <a:r>
              <a:rPr lang="en-US" altLang="zh-CN" sz="2000" dirty="0">
                <a:latin typeface="Arial" pitchFamily="34" charset="0"/>
                <a:ea typeface="Malgun Gothic" pitchFamily="34" charset="-127"/>
              </a:rPr>
              <a:t> functionality suitable for </a:t>
            </a:r>
            <a:r>
              <a:rPr lang="en-US" altLang="zh-CN" sz="2000" dirty="0" err="1">
                <a:latin typeface="Arial" pitchFamily="34" charset="0"/>
                <a:ea typeface="Malgun Gothic" pitchFamily="34" charset="-127"/>
              </a:rPr>
              <a:t>eMTC</a:t>
            </a:r>
            <a:r>
              <a:rPr lang="en-US" altLang="zh-CN" sz="2000" dirty="0">
                <a:latin typeface="Arial" pitchFamily="34" charset="0"/>
                <a:ea typeface="Malgun Gothic" pitchFamily="34" charset="-127"/>
              </a:rPr>
              <a:t> and NB-</a:t>
            </a:r>
            <a:r>
              <a:rPr lang="en-US" altLang="zh-CN" sz="2000" dirty="0" err="1">
                <a:latin typeface="Arial" pitchFamily="34" charset="0"/>
                <a:ea typeface="Malgun Gothic" pitchFamily="34" charset="-127"/>
              </a:rPr>
              <a:t>IoT</a:t>
            </a:r>
            <a:r>
              <a:rPr lang="en-US" altLang="zh-CN" sz="2000" dirty="0">
                <a:latin typeface="Arial" pitchFamily="34" charset="0"/>
                <a:ea typeface="Malgun Gothic" pitchFamily="34" charset="-127"/>
              </a:rPr>
              <a:t> </a:t>
            </a:r>
            <a:r>
              <a:rPr lang="en-US" altLang="zh-CN" sz="2000" dirty="0" smtClean="0">
                <a:latin typeface="Arial" pitchFamily="34" charset="0"/>
                <a:ea typeface="Malgun Gothic" pitchFamily="34" charset="-127"/>
              </a:rPr>
              <a:t>UEs:</a:t>
            </a:r>
            <a:endParaRPr lang="en-US" altLang="zh-CN" b="0" dirty="0" smtClean="0">
              <a:latin typeface="Arial" pitchFamily="34" charset="0"/>
              <a:ea typeface="Malgun Gothic" pitchFamily="34" charset="-127"/>
            </a:endParaRPr>
          </a:p>
          <a:p>
            <a:pPr lvl="2">
              <a:spcBef>
                <a:spcPct val="20000"/>
              </a:spcBef>
              <a:spcAft>
                <a:spcPts val="600"/>
              </a:spcAft>
              <a:buFont typeface="Malgun Gothic" pitchFamily="34" charset="-127"/>
              <a:buChar char="–"/>
            </a:pPr>
            <a:r>
              <a:rPr lang="en-US" altLang="zh-CN" b="0" dirty="0">
                <a:latin typeface="Arial" pitchFamily="34" charset="0"/>
                <a:ea typeface="Malgun Gothic" pitchFamily="34" charset="-127"/>
              </a:rPr>
              <a:t> </a:t>
            </a:r>
            <a:r>
              <a:rPr lang="en-US" altLang="zh-CN" b="0" dirty="0" err="1">
                <a:latin typeface="Arial" pitchFamily="34" charset="0"/>
                <a:ea typeface="Malgun Gothic" pitchFamily="34" charset="-127"/>
              </a:rPr>
              <a:t>Synchronisation</a:t>
            </a:r>
            <a:r>
              <a:rPr lang="en-US" altLang="zh-CN" b="0" dirty="0">
                <a:latin typeface="Arial" pitchFamily="34" charset="0"/>
                <a:ea typeface="Malgun Gothic" pitchFamily="34" charset="-127"/>
              </a:rPr>
              <a:t> </a:t>
            </a:r>
            <a:r>
              <a:rPr lang="en-US" altLang="zh-CN" b="0" dirty="0" smtClean="0">
                <a:latin typeface="Arial" pitchFamily="34" charset="0"/>
                <a:ea typeface="Malgun Gothic" pitchFamily="34" charset="-127"/>
              </a:rPr>
              <a:t>enhancements including support of SLSS/PBCH format for 1 PRB bandwidth</a:t>
            </a:r>
          </a:p>
          <a:p>
            <a:pPr lvl="2">
              <a:spcBef>
                <a:spcPct val="20000"/>
              </a:spcBef>
              <a:spcAft>
                <a:spcPts val="600"/>
              </a:spcAft>
              <a:buFont typeface="Malgun Gothic" pitchFamily="34" charset="-127"/>
              <a:buChar char="–"/>
            </a:pPr>
            <a:r>
              <a:rPr lang="en-US" altLang="zh-CN" b="0" dirty="0">
                <a:latin typeface="Arial" pitchFamily="34" charset="0"/>
                <a:ea typeface="Malgun Gothic" pitchFamily="34" charset="-127"/>
              </a:rPr>
              <a:t> </a:t>
            </a:r>
            <a:r>
              <a:rPr lang="en-US" altLang="zh-CN" b="0" dirty="0" smtClean="0">
                <a:latin typeface="Arial" pitchFamily="34" charset="0"/>
                <a:ea typeface="Malgun Gothic" pitchFamily="34" charset="-127"/>
              </a:rPr>
              <a:t>Discovery enhancements including support of 1 PRB bandwidth</a:t>
            </a:r>
          </a:p>
          <a:p>
            <a:pPr lvl="2">
              <a:spcBef>
                <a:spcPct val="20000"/>
              </a:spcBef>
              <a:spcAft>
                <a:spcPts val="600"/>
              </a:spcAft>
              <a:buFont typeface="Malgun Gothic" pitchFamily="34" charset="-127"/>
              <a:buChar char="–"/>
            </a:pPr>
            <a:r>
              <a:rPr lang="en-US" altLang="zh-CN" b="0" dirty="0" smtClean="0">
                <a:latin typeface="Arial" pitchFamily="34" charset="0"/>
                <a:ea typeface="Malgun Gothic" pitchFamily="34" charset="-127"/>
              </a:rPr>
              <a:t> Unicast communication including enhancements for link adaptation, power control, and resource allocation</a:t>
            </a:r>
          </a:p>
          <a:p>
            <a:pPr lvl="2">
              <a:spcBef>
                <a:spcPct val="20000"/>
              </a:spcBef>
              <a:spcAft>
                <a:spcPts val="600"/>
              </a:spcAft>
              <a:buFont typeface="Malgun Gothic" pitchFamily="34" charset="-127"/>
              <a:buChar char="–"/>
            </a:pPr>
            <a:r>
              <a:rPr lang="en-US" altLang="zh-CN" b="0" dirty="0" smtClean="0">
                <a:latin typeface="Arial" pitchFamily="34" charset="0"/>
                <a:ea typeface="Malgun Gothic" pitchFamily="34" charset="-127"/>
              </a:rPr>
              <a:t> Support of resource pool suitable for remote UEs with bandwidth limitation to 6 PRBs or 1 PRB</a:t>
            </a:r>
          </a:p>
          <a:p>
            <a:pPr lvl="2">
              <a:spcBef>
                <a:spcPct val="20000"/>
              </a:spcBef>
              <a:spcAft>
                <a:spcPts val="600"/>
              </a:spcAft>
              <a:buFont typeface="Malgun Gothic" pitchFamily="34" charset="-127"/>
              <a:buChar char="–"/>
            </a:pPr>
            <a:r>
              <a:rPr lang="en-US" altLang="zh-CN" b="0" dirty="0" smtClean="0">
                <a:latin typeface="Arial" pitchFamily="34" charset="0"/>
                <a:ea typeface="Malgun Gothic" pitchFamily="34" charset="-127"/>
              </a:rPr>
              <a:t> RAN4 core and performance requirements</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6"/>
          <p:cNvPicPr>
            <a:picLocks noChangeAspect="1"/>
          </p:cNvPicPr>
          <p:nvPr/>
        </p:nvPicPr>
        <p:blipFill>
          <a:blip r:embed="rId2" cstate="print"/>
          <a:srcRect/>
          <a:stretch>
            <a:fillRect/>
          </a:stretch>
        </p:blipFill>
        <p:spPr bwMode="auto">
          <a:xfrm>
            <a:off x="0" y="0"/>
            <a:ext cx="12193588" cy="6858000"/>
          </a:xfrm>
          <a:prstGeom prst="rect">
            <a:avLst/>
          </a:prstGeom>
          <a:noFill/>
          <a:ln w="9525">
            <a:noFill/>
            <a:miter lim="800000"/>
            <a:headEnd/>
            <a:tailEnd/>
          </a:ln>
        </p:spPr>
      </p:pic>
      <p:sp>
        <p:nvSpPr>
          <p:cNvPr id="34819" name="标题 1"/>
          <p:cNvSpPr>
            <a:spLocks noGrp="1"/>
          </p:cNvSpPr>
          <p:nvPr>
            <p:ph type="title"/>
          </p:nvPr>
        </p:nvSpPr>
        <p:spPr bwMode="auto">
          <a:xfrm>
            <a:off x="3398838" y="1827213"/>
            <a:ext cx="5762625" cy="1143000"/>
          </a:xfrm>
          <a:noFill/>
          <a:ln>
            <a:miter lim="800000"/>
            <a:headEnd/>
            <a:tailEnd/>
          </a:ln>
        </p:spPr>
        <p:txBody>
          <a:bodyPr vert="horz" wrap="square" lIns="91440" tIns="45720" rIns="91440" bIns="45720" numCol="1" anchor="t" anchorCtr="0" compatLnSpc="1">
            <a:prstTxWarp prst="textNoShape">
              <a:avLst/>
            </a:prstTxWarp>
          </a:bodyPr>
          <a:lstStyle/>
          <a:p>
            <a:pPr algn="ctr"/>
            <a:r>
              <a:rPr lang="en-US" altLang="zh-CN" smtClean="0">
                <a:solidFill>
                  <a:schemeClr val="bg1"/>
                </a:solidFill>
              </a:rPr>
              <a:t>Thank you !</a:t>
            </a:r>
          </a:p>
        </p:txBody>
      </p:sp>
    </p:spTree>
  </p:cSld>
  <p:clrMapOvr>
    <a:masterClrMapping/>
  </p:clrMapOvr>
  <p:transition advClick="0" advTm="8000"/>
  <p:timing>
    <p:tnLst>
      <p:par>
        <p:cTn id="1" dur="indefinite" restart="never" nodeType="tmRoot"/>
      </p:par>
    </p:tnLst>
  </p:timing>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40826</TotalTime>
  <Words>607</Words>
  <Application>Microsoft Office PowerPoint</Application>
  <PresentationFormat>Custom</PresentationFormat>
  <Paragraphs>55</Paragraphs>
  <Slides>7</Slides>
  <Notes>0</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7</vt:i4>
      </vt:variant>
    </vt:vector>
  </HeadingPairs>
  <TitlesOfParts>
    <vt:vector size="24" baseType="lpstr">
      <vt:lpstr>Malgun Gothic</vt:lpstr>
      <vt:lpstr>MS PGothic</vt:lpstr>
      <vt:lpstr>黑体</vt:lpstr>
      <vt:lpstr>宋体</vt:lpstr>
      <vt:lpstr>宋体</vt:lpstr>
      <vt:lpstr>Arial</vt:lpstr>
      <vt:lpstr>Calibri</vt:lpstr>
      <vt:lpstr>FrutigerNext LT Light</vt:lpstr>
      <vt:lpstr>FrutigerNext LT Medium</vt:lpstr>
      <vt:lpstr>FrutigerNext LT Regular</vt:lpstr>
      <vt:lpstr>Gill Sans</vt:lpstr>
      <vt:lpstr>ITC Avant Garde Gothic Std</vt:lpstr>
      <vt:lpstr>华文细黑</vt:lpstr>
      <vt:lpstr>Wingdings</vt:lpstr>
      <vt:lpstr>1_16-9 PPT Temp</vt:lpstr>
      <vt:lpstr>2_默认设计模板</vt:lpstr>
      <vt:lpstr>5_default</vt:lpstr>
      <vt:lpstr>Motivation for New WID: L2 UE-to-Network Relaying for IoT Devices</vt:lpstr>
      <vt:lpstr> Contents</vt:lpstr>
      <vt:lpstr> Background in 3GPP</vt:lpstr>
      <vt:lpstr> Justification of SI/WI</vt:lpstr>
      <vt:lpstr> Justification of SI/WI</vt:lpstr>
      <vt:lpstr> Objectives of SI/WI</vt:lpstr>
      <vt:lpstr>Thank you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David mazzarese</cp:lastModifiedBy>
  <cp:revision>1928</cp:revision>
  <dcterms:created xsi:type="dcterms:W3CDTF">2016-03-01T06:13:35Z</dcterms:created>
  <dcterms:modified xsi:type="dcterms:W3CDTF">2017-12-11T20:39:30Z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(3)BDJQ5YzztQ69LTJXKNQA/Ssc/GaewWXCLoxj6SfY6dRHi8vHEgH5/jl9Z6dBpddHWQvqbExw
fqHp2qXGjkgYKs58nla4xPr3FSMLhXd3b5+gxS71Q7AhkbupTNwwYCWMd48HX9Omq/GJ2gPP
Ov5njN6jIbjrQkGnCy/Uhl9BQmo9bV9P133boK5CNxWLF/bDvmIkyOSCH90g/wMXhApZl5J5
cUCdjSWt2JZx2v/QtZ</vt:lpwstr>
  </property>
  <property fmtid="{D5CDD505-2E9C-101B-9397-08002B2CF9AE}" pid="8" name="_2015_ms_pID_7253431">
    <vt:lpwstr>RWeCA/o8sNkma4zc+IaEinASPbBSs4EITORdiKrL2liO6rpT3IIAjX
LR+9ugcjgbppD+jTDe+NXBuhHPbl2P+cZt8+ZBseH11j2fQAXc/N3cxSjVOCdQlV9Sok25Ml
JKMaJ32d5CmAZVvep40Tqn+Fnu2YUPMOOiscWzC3GVqJiR2SlUtPu1nCmHVuYvOqDWCQ9PFr
e8qlGLpCWF51GCpOLXBV7mPF98nKdswpnTVQ</vt:lpwstr>
  </property>
  <property fmtid="{D5CDD505-2E9C-101B-9397-08002B2CF9AE}" pid="9" name="_2015_ms_pID_7253432">
    <vt:lpwstr>BUHRa8ZlGwWd44qVriOOKPfAn2HIEU7xcnk/
lc1sWQ1OZzhv0h6BV+rUfbZmhz3Ccw==</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1512984479</vt:lpwstr>
  </property>
</Properties>
</file>