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294" y="-102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4" name="Shape 1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 shot</a:t>
            </a:r>
          </a:p>
          <a:p>
            <a:r>
              <a:t>OTT positioning</a:t>
            </a:r>
          </a:p>
          <a:p>
            <a:r>
              <a:t>Standard BigData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4" name="Shape 1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 shot</a:t>
            </a:r>
          </a:p>
          <a:p>
            <a:r>
              <a:t>OTT positioning</a:t>
            </a:r>
          </a:p>
          <a:p>
            <a:r>
              <a:t>Standard BigData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Text"/>
          <p:cNvSpPr txBox="1"/>
          <p:nvPr/>
        </p:nvSpPr>
        <p:spPr>
          <a:xfrm>
            <a:off x="6832600" y="1536699"/>
            <a:ext cx="228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96362" y="10386392"/>
            <a:ext cx="3476958" cy="277630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6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Discussion on RAN-centric BigData Collection and Utilization"/>
          <p:cNvSpPr txBox="1">
            <a:spLocks noGrp="1"/>
          </p:cNvSpPr>
          <p:nvPr>
            <p:ph type="ctrTitle"/>
          </p:nvPr>
        </p:nvSpPr>
        <p:spPr>
          <a:xfrm>
            <a:off x="1966864" y="4337720"/>
            <a:ext cx="21170352" cy="46482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67715">
              <a:defRPr sz="10416"/>
            </a:lvl1pPr>
          </a:lstStyle>
          <a:p>
            <a:r>
              <a:rPr lang="en-US" dirty="0" smtClean="0"/>
              <a:t>Motivation for SID proposal for RAN-centric </a:t>
            </a:r>
            <a:r>
              <a:rPr lang="en-US" dirty="0" err="1" smtClean="0"/>
              <a:t>BigData</a:t>
            </a:r>
            <a:r>
              <a:rPr lang="en-US" dirty="0" smtClean="0"/>
              <a:t> Collection and Utilization</a:t>
            </a:r>
            <a:endParaRPr dirty="0"/>
          </a:p>
        </p:txBody>
      </p:sp>
      <p:sp>
        <p:nvSpPr>
          <p:cNvPr id="122" name="CMCC"/>
          <p:cNvSpPr txBox="1">
            <a:spLocks noGrp="1"/>
          </p:cNvSpPr>
          <p:nvPr>
            <p:ph type="subTitle" sz="quarter" idx="1"/>
          </p:nvPr>
        </p:nvSpPr>
        <p:spPr>
          <a:xfrm>
            <a:off x="1301104" y="9518971"/>
            <a:ext cx="20828000" cy="1587501"/>
          </a:xfrm>
          <a:prstGeom prst="rect">
            <a:avLst/>
          </a:prstGeom>
        </p:spPr>
        <p:txBody>
          <a:bodyPr/>
          <a:lstStyle/>
          <a:p>
            <a:r>
              <a:rPr dirty="0"/>
              <a:t>CMCC</a:t>
            </a:r>
          </a:p>
        </p:txBody>
      </p:sp>
      <p:sp>
        <p:nvSpPr>
          <p:cNvPr id="123" name="3GPP TSG RAN meeting #YY…"/>
          <p:cNvSpPr txBox="1"/>
          <p:nvPr/>
        </p:nvSpPr>
        <p:spPr>
          <a:xfrm>
            <a:off x="515396" y="485226"/>
            <a:ext cx="11315598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000"/>
            </a:pPr>
            <a:r>
              <a:rPr dirty="0"/>
              <a:t>3GPP TSG RAN meeting </a:t>
            </a:r>
            <a:r>
              <a:rPr dirty="0" smtClean="0"/>
              <a:t>#</a:t>
            </a:r>
            <a:r>
              <a:rPr lang="en-US" dirty="0" smtClean="0"/>
              <a:t>78</a:t>
            </a:r>
            <a:endParaRPr dirty="0"/>
          </a:p>
          <a:p>
            <a:pPr algn="l">
              <a:defRPr sz="4000"/>
            </a:pPr>
            <a:r>
              <a:rPr lang="en-US" altLang="zh-CN" sz="4000" dirty="0" smtClean="0"/>
              <a:t>Lisbon, Portugal, 18th-21st December 2017</a:t>
            </a:r>
            <a:endParaRPr sz="4000" dirty="0"/>
          </a:p>
          <a:p>
            <a:pPr algn="l">
              <a:defRPr sz="4000"/>
            </a:pPr>
            <a:r>
              <a:rPr dirty="0"/>
              <a:t>Agenda item: </a:t>
            </a:r>
            <a:r>
              <a:rPr dirty="0" smtClean="0"/>
              <a:t>9.1</a:t>
            </a:r>
            <a:r>
              <a:rPr lang="en-US" dirty="0" smtClean="0"/>
              <a:t>.3</a:t>
            </a:r>
            <a:endParaRPr dirty="0"/>
          </a:p>
        </p:txBody>
      </p:sp>
      <p:sp>
        <p:nvSpPr>
          <p:cNvPr id="124" name="RP-17xxxx"/>
          <p:cNvSpPr txBox="1"/>
          <p:nvPr/>
        </p:nvSpPr>
        <p:spPr>
          <a:xfrm>
            <a:off x="20483909" y="675612"/>
            <a:ext cx="2915863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r>
              <a:rPr dirty="0" smtClean="0"/>
              <a:t>RP-17</a:t>
            </a:r>
            <a:r>
              <a:rPr lang="en-US" dirty="0" smtClean="0"/>
              <a:t>2376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roposal 1: Study the use cases and benefits of RAN centric BigData utilization, and identify necessary standard effort…"/>
          <p:cNvSpPr txBox="1">
            <a:spLocks noGrp="1"/>
          </p:cNvSpPr>
          <p:nvPr>
            <p:ph type="body" idx="1"/>
          </p:nvPr>
        </p:nvSpPr>
        <p:spPr>
          <a:xfrm>
            <a:off x="1762052" y="2857472"/>
            <a:ext cx="21005800" cy="957269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Study the use cases and benefits of RAN centric </a:t>
            </a:r>
            <a:r>
              <a:rPr lang="en-GB" altLang="zh-CN" sz="4700" dirty="0" err="1" smtClean="0"/>
              <a:t>BigData</a:t>
            </a:r>
            <a:r>
              <a:rPr lang="en-GB" altLang="zh-CN" sz="4700" dirty="0" smtClean="0"/>
              <a:t> utilization, e.g. identify the NR scenarios that are the most prone to failures due to sub-optimal network configuration, scenarios of load balancing, and identify necessary standard effort on data collection and utilization.</a:t>
            </a: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Definition: Identify necessary measurement quantities for collection and utilization, including:</a:t>
            </a:r>
            <a:endParaRPr lang="zh-CN" altLang="zh-CN" sz="4700" dirty="0" smtClean="0"/>
          </a:p>
          <a:p>
            <a:pPr lvl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RRM measurement quantities, RLF, access failure, etc from consenting </a:t>
            </a:r>
            <a:r>
              <a:rPr lang="en-GB" altLang="zh-CN" sz="4700" dirty="0" err="1" smtClean="0"/>
              <a:t>UEs</a:t>
            </a:r>
            <a:r>
              <a:rPr lang="en-GB" altLang="zh-CN" sz="4700" dirty="0" smtClean="0"/>
              <a:t>,</a:t>
            </a:r>
            <a:endParaRPr lang="zh-CN" altLang="zh-CN" sz="4700" dirty="0" smtClean="0"/>
          </a:p>
          <a:p>
            <a:pPr lvl="1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L2 measurement quantities from </a:t>
            </a:r>
            <a:r>
              <a:rPr lang="en-GB" altLang="zh-CN" sz="4700" dirty="0" err="1" smtClean="0"/>
              <a:t>gNB</a:t>
            </a:r>
            <a:r>
              <a:rPr lang="en-GB" altLang="zh-CN" sz="4700" dirty="0" smtClean="0"/>
              <a:t> side, signalling procedure, from </a:t>
            </a:r>
            <a:r>
              <a:rPr lang="en-GB" altLang="zh-CN" sz="4700" dirty="0" err="1" smtClean="0"/>
              <a:t>gNB</a:t>
            </a:r>
            <a:r>
              <a:rPr lang="en-GB" altLang="zh-CN" sz="4700" dirty="0" smtClean="0"/>
              <a:t> side.</a:t>
            </a: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Collection: Study the procedure for configuration and collection of UE measurements, L2 </a:t>
            </a:r>
            <a:r>
              <a:rPr lang="en-GB" altLang="zh-CN" sz="4700" dirty="0" err="1" smtClean="0"/>
              <a:t>gNB</a:t>
            </a:r>
            <a:r>
              <a:rPr lang="en-GB" altLang="zh-CN" sz="4700" dirty="0" smtClean="0"/>
              <a:t> measurements and signalling procedure for central analysis. </a:t>
            </a:r>
            <a:endParaRPr lang="zh-CN" altLang="zh-CN" sz="4700" dirty="0" smtClean="0"/>
          </a:p>
          <a:p>
            <a:pPr lvl="0" fontAlgn="auto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zh-CN" sz="4700" dirty="0" smtClean="0"/>
              <a:t>Utilization: Study necessary procedures and information exchange required for different use cases, e.g. SON, edge computing, as well as openness to the third party, etc. </a:t>
            </a:r>
            <a:endParaRPr sz="2800" dirty="0"/>
          </a:p>
        </p:txBody>
      </p:sp>
      <p:sp>
        <p:nvSpPr>
          <p:cNvPr id="5" name="LTE BigData Utilization - Positioning"/>
          <p:cNvSpPr txBox="1">
            <a:spLocks noGrp="1"/>
          </p:cNvSpPr>
          <p:nvPr>
            <p:ph type="title"/>
          </p:nvPr>
        </p:nvSpPr>
        <p:spPr>
          <a:xfrm>
            <a:off x="4507816" y="509753"/>
            <a:ext cx="15368368" cy="1614591"/>
          </a:xfrm>
          <a:prstGeom prst="rect">
            <a:avLst/>
          </a:prstGeom>
        </p:spPr>
        <p:txBody>
          <a:bodyPr>
            <a:normAutofit/>
          </a:bodyPr>
          <a:lstStyle>
            <a:lvl1pPr defTabSz="528319">
              <a:defRPr sz="7168"/>
            </a:lvl1pPr>
          </a:lstStyle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7200" b="1" dirty="0" smtClean="0"/>
              <a:t>SID objectives</a:t>
            </a:r>
            <a:endParaRPr lang="zh-CN" altLang="zh-CN" sz="7200" b="1" dirty="0" smtClean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hank You"/>
          <p:cNvSpPr txBox="1"/>
          <p:nvPr/>
        </p:nvSpPr>
        <p:spPr>
          <a:xfrm>
            <a:off x="7578394" y="5722473"/>
            <a:ext cx="9227212" cy="2271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4400">
                <a:solidFill>
                  <a:srgbClr val="00A1FF"/>
                </a:solidFill>
              </a:defRPr>
            </a:lvl1pPr>
          </a:lstStyle>
          <a:p>
            <a:r>
              <a:t>Thank You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098" y="377280"/>
            <a:ext cx="3476958" cy="27763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en BigData met LTE"/>
          <p:cNvSpPr txBox="1">
            <a:spLocks/>
          </p:cNvSpPr>
          <p:nvPr/>
        </p:nvSpPr>
        <p:spPr>
          <a:xfrm>
            <a:off x="1778000" y="5561856"/>
            <a:ext cx="20828000" cy="1920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0" marR="0" lvl="0" indent="0" algn="ctr" defTabSz="825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Helvetica Neue Medium"/>
              </a:rPr>
              <a:t>When </a:t>
            </a:r>
            <a:r>
              <a:rPr kumimoji="0" lang="en-US" sz="1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Helvetica Neue Medium"/>
              </a:rPr>
              <a:t>BigData</a:t>
            </a:r>
            <a:r>
              <a:rPr kumimoji="0" lang="en-US" sz="1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Helvetica Neue Medium"/>
              </a:rPr>
              <a:t> met LTE</a:t>
            </a:r>
            <a:endParaRPr kumimoji="0" lang="en-US" sz="1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LTE BigData Utilization - Coverage Enhance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36575">
              <a:defRPr sz="7279"/>
            </a:lvl1pPr>
          </a:lstStyle>
          <a:p>
            <a:r>
              <a:t>LTE BigData Utilization - Coverage Enhancement  </a:t>
            </a:r>
          </a:p>
        </p:txBody>
      </p:sp>
      <p:sp>
        <p:nvSpPr>
          <p:cNvPr id="129" name="MDT in Jiangxi Province"/>
          <p:cNvSpPr txBox="1"/>
          <p:nvPr/>
        </p:nvSpPr>
        <p:spPr>
          <a:xfrm>
            <a:off x="5377443" y="12182000"/>
            <a:ext cx="4495420" cy="560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MDT in Jiangxi Province</a:t>
            </a:r>
          </a:p>
        </p:txBody>
      </p:sp>
      <p:sp>
        <p:nvSpPr>
          <p:cNvPr id="130" name="MDT in Shanxi Province"/>
          <p:cNvSpPr txBox="1"/>
          <p:nvPr/>
        </p:nvSpPr>
        <p:spPr>
          <a:xfrm>
            <a:off x="14779204" y="12182000"/>
            <a:ext cx="4425697" cy="560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MDT in Shanxi Province</a:t>
            </a:r>
          </a:p>
        </p:txBody>
      </p:sp>
      <p:sp>
        <p:nvSpPr>
          <p:cNvPr id="131" name="MDT-based RAN BigData is used to identify and analyze coverage issues, e.g. poor coverage and over shooting"/>
          <p:cNvSpPr txBox="1"/>
          <p:nvPr/>
        </p:nvSpPr>
        <p:spPr>
          <a:xfrm>
            <a:off x="1689099" y="3172246"/>
            <a:ext cx="21005801" cy="1205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/>
            </a:lvl1pPr>
          </a:lstStyle>
          <a:p>
            <a:r>
              <a:t>MDT-based RAN BigData is used to identify and analyze coverage issues, e.g. poor coverage and over shooting</a:t>
            </a:r>
          </a:p>
        </p:txBody>
      </p:sp>
      <p:pic>
        <p:nvPicPr>
          <p:cNvPr id="132" name="Image" descr="Image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482826" y="4741397"/>
            <a:ext cx="17418348" cy="70773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LTE BigData Utilization - Problem Det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602615">
              <a:defRPr sz="8176"/>
            </a:lvl1pPr>
          </a:lstStyle>
          <a:p>
            <a:r>
              <a:t>LTE BigData Utilization - Problem Detection  </a:t>
            </a:r>
          </a:p>
        </p:txBody>
      </p:sp>
      <p:sp>
        <p:nvSpPr>
          <p:cNvPr id="137" name="RLF report in Sichuan Province"/>
          <p:cNvSpPr txBox="1"/>
          <p:nvPr/>
        </p:nvSpPr>
        <p:spPr>
          <a:xfrm>
            <a:off x="8692362" y="12926033"/>
            <a:ext cx="6999276" cy="647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/>
            </a:lvl1pPr>
          </a:lstStyle>
          <a:p>
            <a:r>
              <a:t>RLF report in Sichuan Province </a:t>
            </a:r>
          </a:p>
        </p:txBody>
      </p:sp>
      <p:sp>
        <p:nvSpPr>
          <p:cNvPr id="138" name="By using traditional drive test, 288 problems were identified in 3 months…"/>
          <p:cNvSpPr txBox="1"/>
          <p:nvPr/>
        </p:nvSpPr>
        <p:spPr>
          <a:xfrm>
            <a:off x="1006000" y="2564775"/>
            <a:ext cx="22864887" cy="232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600"/>
            </a:pPr>
            <a:r>
              <a:rPr dirty="0"/>
              <a:t>By using traditional drive test, 288 problems were identified in 3 months</a:t>
            </a:r>
          </a:p>
          <a:p>
            <a:pPr>
              <a:defRPr sz="3600"/>
            </a:pPr>
            <a:r>
              <a:rPr dirty="0"/>
              <a:t>By using RLF Report, only 4 days spent and massive RFL reports (1473 per day) collected through MDT</a:t>
            </a:r>
          </a:p>
          <a:p>
            <a:pPr>
              <a:defRPr sz="3600"/>
            </a:pPr>
            <a:r>
              <a:rPr dirty="0"/>
              <a:t>The consistency of the two methods is more than 88%, and obviously MDT is more efficient </a:t>
            </a:r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635348" y="5276692"/>
            <a:ext cx="7101018" cy="7422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" descr="Image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2956484" y="5225535"/>
            <a:ext cx="7085477" cy="7524887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3 Months V.S. 4 Days"/>
          <p:cNvSpPr txBox="1"/>
          <p:nvPr/>
        </p:nvSpPr>
        <p:spPr>
          <a:xfrm rot="20056514">
            <a:off x="10087774" y="6502680"/>
            <a:ext cx="4701338" cy="710639"/>
          </a:xfrm>
          <a:prstGeom prst="rect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3 Months V.S. 4 Days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LTE BigData Utilization - Positioning"/>
          <p:cNvSpPr txBox="1">
            <a:spLocks noGrp="1"/>
          </p:cNvSpPr>
          <p:nvPr>
            <p:ph type="title"/>
          </p:nvPr>
        </p:nvSpPr>
        <p:spPr>
          <a:xfrm>
            <a:off x="4507816" y="509753"/>
            <a:ext cx="15368368" cy="161459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28319">
              <a:defRPr sz="7168"/>
            </a:lvl1pPr>
          </a:lstStyle>
          <a:p>
            <a:r>
              <a:rPr dirty="0"/>
              <a:t>LTE </a:t>
            </a:r>
            <a:r>
              <a:rPr dirty="0" err="1"/>
              <a:t>BigData</a:t>
            </a:r>
            <a:r>
              <a:rPr dirty="0"/>
              <a:t> Utilization - Positioning</a:t>
            </a:r>
          </a:p>
        </p:txBody>
      </p:sp>
      <p:pic>
        <p:nvPicPr>
          <p:cNvPr id="144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4473609" y="3515291"/>
            <a:ext cx="9018942" cy="7440087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45" name="Table"/>
          <p:cNvGraphicFramePr/>
          <p:nvPr/>
        </p:nvGraphicFramePr>
        <p:xfrm>
          <a:off x="1621855" y="6616255"/>
          <a:ext cx="12294963" cy="483771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86164"/>
                <a:gridCol w="2369335"/>
                <a:gridCol w="2200126"/>
                <a:gridCol w="2187849"/>
                <a:gridCol w="2151489"/>
              </a:tblGrid>
              <a:tr h="1440959"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Neural Network Algorithms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1 with 4Gbit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1 with 7Gbit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2 with 7Gbit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Algorithm 3 with 7Gbit training data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</a:tr>
              <a:tr h="1440959"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CDF of positioning accuracy &lt;50m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69.15%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69.55%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69.93%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75.02%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  <a:solidFill>
                      <a:srgbClr val="F2F2F2"/>
                    </a:solidFill>
                  </a:tcPr>
                </a:tc>
              </a:tr>
              <a:tr h="1440959">
                <a:tc>
                  <a:txBody>
                    <a:bodyPr/>
                    <a:lstStyle/>
                    <a:p>
                      <a:pPr defTabSz="457200">
                        <a:lnSpc>
                          <a:spcPts val="5100"/>
                        </a:lnSpc>
                        <a:defRPr sz="1800"/>
                      </a:pPr>
                      <a:r>
                        <a:rPr sz="2133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CDF of positioning accuracy &lt;100m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86.12%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88.15%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88.04%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ts val="5700"/>
                        </a:lnSpc>
                        <a:defRPr sz="1800"/>
                      </a:pPr>
                      <a:r>
                        <a:rPr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89.58%</a:t>
                      </a:r>
                    </a:p>
                  </a:txBody>
                  <a:tcPr marT="12700" marB="0" anchor="ctr" horzOverflow="overflow">
                    <a:lnL w="12700">
                      <a:solidFill>
                        <a:srgbClr val="BFBFBF"/>
                      </a:solidFill>
                      <a:miter lim="400000"/>
                    </a:lnL>
                    <a:lnR w="12700">
                      <a:solidFill>
                        <a:srgbClr val="BFBFBF"/>
                      </a:solidFill>
                      <a:miter lim="400000"/>
                    </a:lnR>
                    <a:lnT w="12700">
                      <a:solidFill>
                        <a:srgbClr val="BFBFBF"/>
                      </a:solidFill>
                      <a:miter lim="400000"/>
                    </a:lnT>
                    <a:lnB w="12700">
                      <a:solidFill>
                        <a:srgbClr val="BFBFB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46" name="Shanghai, about 7 sq.km, with more than 160 base stations and 600 cells"/>
          <p:cNvSpPr txBox="1"/>
          <p:nvPr/>
        </p:nvSpPr>
        <p:spPr>
          <a:xfrm>
            <a:off x="5446013" y="11504685"/>
            <a:ext cx="13491973" cy="1030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Shanghai, about 7 sq.km, with more than 160 base stations and 600 cells </a:t>
            </a:r>
          </a:p>
        </p:txBody>
      </p:sp>
      <p:sp>
        <p:nvSpPr>
          <p:cNvPr id="147" name="Based on MR BigData, the CDF of positioning accuracy within 50m can achieve about 70%…"/>
          <p:cNvSpPr txBox="1"/>
          <p:nvPr/>
        </p:nvSpPr>
        <p:spPr>
          <a:xfrm>
            <a:off x="1615505" y="3929260"/>
            <a:ext cx="12307666" cy="2121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300"/>
            </a:pPr>
            <a:r>
              <a:t>Based on MR BigData, the CDF of positioning accuracy within 50m can achieve about 70%</a:t>
            </a:r>
          </a:p>
          <a:p>
            <a:pPr>
              <a:defRPr sz="3300"/>
            </a:pPr>
            <a:r>
              <a:t>The more BigData used, the higher accuracy achieved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LTE BigData Utilization - Positioning"/>
          <p:cNvSpPr txBox="1">
            <a:spLocks noGrp="1"/>
          </p:cNvSpPr>
          <p:nvPr>
            <p:ph type="title"/>
          </p:nvPr>
        </p:nvSpPr>
        <p:spPr>
          <a:xfrm>
            <a:off x="1174776" y="509753"/>
            <a:ext cx="22178464" cy="161459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28319">
              <a:defRPr sz="7168"/>
            </a:lvl1pPr>
          </a:lstStyle>
          <a:p>
            <a:r>
              <a:rPr dirty="0"/>
              <a:t>LTE </a:t>
            </a:r>
            <a:r>
              <a:rPr dirty="0" err="1"/>
              <a:t>BigData</a:t>
            </a:r>
            <a:r>
              <a:rPr dirty="0"/>
              <a:t> Utilization - </a:t>
            </a:r>
            <a:r>
              <a:rPr lang="en-US" altLang="zh-CN" sz="7200" dirty="0" smtClean="0"/>
              <a:t>Performance assessment for terminal models</a:t>
            </a:r>
            <a:endParaRPr lang="zh-CN" altLang="en-US" sz="7200" dirty="0"/>
          </a:p>
        </p:txBody>
      </p:sp>
      <p:pic>
        <p:nvPicPr>
          <p:cNvPr id="150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863086" y="2159000"/>
            <a:ext cx="14657828" cy="7050601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•KPI can be associated with terminal models, since terminal models can be differentiated on network side by IMEI…"/>
          <p:cNvSpPr txBox="1"/>
          <p:nvPr/>
        </p:nvSpPr>
        <p:spPr>
          <a:xfrm>
            <a:off x="3385405" y="9244257"/>
            <a:ext cx="17613190" cy="364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300"/>
            </a:pPr>
            <a:r>
              <a:rPr dirty="0"/>
              <a:t>•KPI can be associated with terminal models, since terminal models can be differentiated on network side by IMEI</a:t>
            </a:r>
          </a:p>
          <a:p>
            <a:pPr algn="l">
              <a:defRPr sz="3300"/>
            </a:pPr>
            <a:r>
              <a:rPr dirty="0"/>
              <a:t>•E.g., the sudden  KPI drop of a newly launched smart phone is significantly lower than its predecessors</a:t>
            </a:r>
          </a:p>
          <a:p>
            <a:pPr algn="l">
              <a:defRPr sz="3300"/>
            </a:pPr>
            <a:r>
              <a:rPr dirty="0"/>
              <a:t>•Quick identification of the reason is important for the terminal vendor, network vendors and the operator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Following advantages are observed and achieved from standard based BigData collection and utilization in LTE (i.e. MDT and SON):…"/>
          <p:cNvSpPr txBox="1">
            <a:spLocks noGrp="1"/>
          </p:cNvSpPr>
          <p:nvPr>
            <p:ph type="body" sz="half" idx="1"/>
          </p:nvPr>
        </p:nvSpPr>
        <p:spPr>
          <a:xfrm>
            <a:off x="1040357" y="3098800"/>
            <a:ext cx="12348167" cy="9296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08000" indent="-508000" defTabSz="660400">
              <a:spcBef>
                <a:spcPts val="4700"/>
              </a:spcBef>
              <a:defRPr sz="3840"/>
            </a:pPr>
            <a:r>
              <a:rPr dirty="0"/>
              <a:t>Following advantages are observed and achieved from standard based </a:t>
            </a:r>
            <a:r>
              <a:rPr dirty="0" err="1"/>
              <a:t>BigData</a:t>
            </a:r>
            <a:r>
              <a:rPr dirty="0"/>
              <a:t> collection and utilization in LTE (i.e. MDT and SON):</a:t>
            </a:r>
          </a:p>
          <a:p>
            <a:pPr marL="1016000" lvl="1" indent="-508000" defTabSz="660400">
              <a:spcBef>
                <a:spcPts val="4700"/>
              </a:spcBef>
              <a:defRPr sz="3840"/>
            </a:pPr>
            <a:r>
              <a:rPr dirty="0"/>
              <a:t>CAPEX &amp; OPEX of operators significantly reduced, e.g. more accurate base station deployment, much less human resource for drive tests</a:t>
            </a:r>
          </a:p>
          <a:p>
            <a:pPr marL="1016000" lvl="1" indent="-508000" defTabSz="660400">
              <a:spcBef>
                <a:spcPts val="4700"/>
              </a:spcBef>
              <a:defRPr sz="3840"/>
            </a:pPr>
            <a:r>
              <a:rPr dirty="0"/>
              <a:t>User experience enhanced, e.g. </a:t>
            </a:r>
            <a:r>
              <a:rPr dirty="0" err="1"/>
              <a:t>BigData</a:t>
            </a:r>
            <a:r>
              <a:rPr dirty="0"/>
              <a:t> based machine learning help proper RRM, Mobility Management and positioning</a:t>
            </a:r>
          </a:p>
          <a:p>
            <a:pPr marL="1016000" lvl="1" indent="-508000" defTabSz="660400">
              <a:spcBef>
                <a:spcPts val="4700"/>
              </a:spcBef>
              <a:defRPr sz="3840"/>
            </a:pPr>
            <a:r>
              <a:rPr dirty="0"/>
              <a:t>Network planning and optimization becomes more effective and efficient, e.g. coverage enhancement and problem identification</a:t>
            </a:r>
          </a:p>
        </p:txBody>
      </p:sp>
      <p:sp>
        <p:nvSpPr>
          <p:cNvPr id="154" name="Rectangle"/>
          <p:cNvSpPr/>
          <p:nvPr/>
        </p:nvSpPr>
        <p:spPr>
          <a:xfrm>
            <a:off x="13973181" y="-16588"/>
            <a:ext cx="10410954" cy="137491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5" name="page1image256.png" descr="page1image256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358226" y="2922766"/>
            <a:ext cx="3871980" cy="387198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9" name="Group"/>
          <p:cNvGrpSpPr/>
          <p:nvPr/>
        </p:nvGrpSpPr>
        <p:grpSpPr>
          <a:xfrm>
            <a:off x="15881350" y="6948420"/>
            <a:ext cx="5123034" cy="3871980"/>
            <a:chOff x="0" y="0"/>
            <a:chExt cx="5123033" cy="3871979"/>
          </a:xfrm>
        </p:grpSpPr>
        <p:pic>
          <p:nvPicPr>
            <p:cNvPr id="156" name="page1image592.png" descr="page1image592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1992815" y="1551587"/>
              <a:ext cx="1125251" cy="15026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7" name="page1image432.png" descr="page1image432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263370" y="1062348"/>
              <a:ext cx="859664" cy="21386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8" name="page1image272.png" descr="page1image272.png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0" y="0"/>
              <a:ext cx="4270360" cy="38719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0" name="Text"/>
          <p:cNvSpPr txBox="1"/>
          <p:nvPr/>
        </p:nvSpPr>
        <p:spPr>
          <a:xfrm>
            <a:off x="14535150" y="203199"/>
            <a:ext cx="2667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 </a:t>
            </a:r>
          </a:p>
        </p:txBody>
      </p:sp>
      <p:sp>
        <p:nvSpPr>
          <p:cNvPr id="161" name="BigData met LTE"/>
          <p:cNvSpPr txBox="1">
            <a:spLocks noGrp="1"/>
          </p:cNvSpPr>
          <p:nvPr>
            <p:ph type="title"/>
          </p:nvPr>
        </p:nvSpPr>
        <p:spPr>
          <a:xfrm>
            <a:off x="2063747" y="355600"/>
            <a:ext cx="10301388" cy="2286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59459">
              <a:defRPr sz="10304"/>
            </a:lvl1pPr>
          </a:lstStyle>
          <a:p>
            <a:r>
              <a:t>BigData met LTE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AN-centric BigData collection and utilization should be thoroughly  studied and investigated in N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5300">
              <a:defRPr sz="6720"/>
            </a:lvl1pPr>
          </a:lstStyle>
          <a:p>
            <a:r>
              <a:rPr dirty="0"/>
              <a:t>RAN-centric </a:t>
            </a:r>
            <a:r>
              <a:rPr dirty="0" err="1"/>
              <a:t>BigData</a:t>
            </a:r>
            <a:r>
              <a:rPr dirty="0"/>
              <a:t> collection and utilization should be thoroughly  studied and investigated in NR</a:t>
            </a:r>
          </a:p>
        </p:txBody>
      </p:sp>
      <p:sp>
        <p:nvSpPr>
          <p:cNvPr id="164" name="As in LTE, advantage of BigData collection and utilization still valid and attrac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As in LTE, advantage of BigData collection and utilization still valid and attractive</a:t>
            </a:r>
          </a:p>
          <a:p>
            <a:r>
              <a:t>Further enhancement and improvement will be achieved from lessons of LTE</a:t>
            </a:r>
          </a:p>
          <a:p>
            <a:r>
              <a:t>New RAN architecture (CU/DU), powerful storage and computing capability of new RAN provide new opportunity for BigData collection and utilization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otential Specification Impact"/>
          <p:cNvSpPr txBox="1">
            <a:spLocks noGrp="1"/>
          </p:cNvSpPr>
          <p:nvPr>
            <p:ph type="title"/>
          </p:nvPr>
        </p:nvSpPr>
        <p:spPr>
          <a:xfrm>
            <a:off x="407389" y="355600"/>
            <a:ext cx="13167698" cy="2286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94360">
              <a:defRPr sz="7200"/>
            </a:lvl1pPr>
          </a:lstStyle>
          <a:p>
            <a:r>
              <a:rPr dirty="0"/>
              <a:t> Potential Specification Impact </a:t>
            </a:r>
          </a:p>
        </p:txBody>
      </p:sp>
      <p:sp>
        <p:nvSpPr>
          <p:cNvPr id="167" name="Definition: what/where is BigData…"/>
          <p:cNvSpPr txBox="1">
            <a:spLocks noGrp="1"/>
          </p:cNvSpPr>
          <p:nvPr>
            <p:ph type="body" sz="half" idx="1"/>
          </p:nvPr>
        </p:nvSpPr>
        <p:spPr>
          <a:xfrm>
            <a:off x="1538763" y="2857534"/>
            <a:ext cx="10904950" cy="9296401"/>
          </a:xfrm>
          <a:prstGeom prst="rect">
            <a:avLst/>
          </a:prstGeom>
        </p:spPr>
        <p:txBody>
          <a:bodyPr/>
          <a:lstStyle/>
          <a:p>
            <a:pPr marL="374649" indent="-374649" defTabSz="487044">
              <a:spcBef>
                <a:spcPts val="3400"/>
              </a:spcBef>
              <a:defRPr sz="2832" b="1"/>
            </a:pPr>
            <a:r>
              <a:t>Definition: what/where is BigData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From consenting UEs: RRM measurement quantities, RLF, access failure,…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From gNBs: L2 measurement quantities, signaling procedure log</a:t>
            </a:r>
          </a:p>
          <a:p>
            <a:pPr marL="374649" indent="-374649" defTabSz="487044">
              <a:spcBef>
                <a:spcPts val="3400"/>
              </a:spcBef>
              <a:defRPr sz="2832" b="1"/>
            </a:pPr>
            <a:r>
              <a:t>Collection: how to obtain  BigData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Logical entity/function to configure and control collection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Procedure of data collection (like LTE MDT)</a:t>
            </a:r>
          </a:p>
          <a:p>
            <a:pPr marL="374649" indent="-374649" defTabSz="487044">
              <a:spcBef>
                <a:spcPts val="3400"/>
              </a:spcBef>
              <a:defRPr sz="2832" b="1"/>
            </a:pPr>
            <a:r>
              <a:t>Utilization: how to use BigData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SON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Open to third party,</a:t>
            </a:r>
          </a:p>
          <a:p>
            <a:pPr marL="749299" lvl="1" indent="-374649" defTabSz="487044">
              <a:spcBef>
                <a:spcPts val="3400"/>
              </a:spcBef>
              <a:defRPr sz="2832"/>
            </a:pPr>
            <a:r>
              <a:t>Edge computing</a:t>
            </a:r>
          </a:p>
        </p:txBody>
      </p:sp>
      <p:sp>
        <p:nvSpPr>
          <p:cNvPr id="168" name="Rectangle"/>
          <p:cNvSpPr/>
          <p:nvPr/>
        </p:nvSpPr>
        <p:spPr>
          <a:xfrm>
            <a:off x="13973181" y="-16588"/>
            <a:ext cx="10410954" cy="137491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172" name="Group"/>
          <p:cNvGrpSpPr/>
          <p:nvPr/>
        </p:nvGrpSpPr>
        <p:grpSpPr>
          <a:xfrm>
            <a:off x="15618840" y="3921292"/>
            <a:ext cx="7582957" cy="5873416"/>
            <a:chOff x="0" y="0"/>
            <a:chExt cx="7582956" cy="5873414"/>
          </a:xfrm>
        </p:grpSpPr>
        <p:pic>
          <p:nvPicPr>
            <p:cNvPr id="169" name="page1image592.png" descr="page1image592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5019646" y="3290457"/>
              <a:ext cx="1960450" cy="1840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0" name="page1image432.png" descr="page1image432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416785" y="2817691"/>
              <a:ext cx="3166172" cy="30557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1" name="page1image272.png" descr="page1image272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0" y="0"/>
              <a:ext cx="6939805" cy="49885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3" name="Text"/>
          <p:cNvSpPr txBox="1"/>
          <p:nvPr/>
        </p:nvSpPr>
        <p:spPr>
          <a:xfrm>
            <a:off x="14626090" y="33019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 b="0"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 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641</Words>
  <Application>Microsoft Office PowerPoint</Application>
  <PresentationFormat>自定义</PresentationFormat>
  <Paragraphs>76</Paragraphs>
  <Slides>11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White</vt:lpstr>
      <vt:lpstr>Motivation for SID proposal for RAN-centric BigData Collection and Utilization</vt:lpstr>
      <vt:lpstr>幻灯片 2</vt:lpstr>
      <vt:lpstr>LTE BigData Utilization - Coverage Enhancement  </vt:lpstr>
      <vt:lpstr>LTE BigData Utilization - Problem Detection  </vt:lpstr>
      <vt:lpstr>LTE BigData Utilization - Positioning</vt:lpstr>
      <vt:lpstr>LTE BigData Utilization - Performance assessment for terminal models</vt:lpstr>
      <vt:lpstr>BigData met LTE</vt:lpstr>
      <vt:lpstr>RAN-centric BigData collection and utilization should be thoroughly  studied and investigated in NR</vt:lpstr>
      <vt:lpstr> Potential Specification Impact </vt:lpstr>
      <vt:lpstr>SID objectives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RAN-centric BigData Collection and Utilization</dc:title>
  <dc:creator>Xie Fang</dc:creator>
  <cp:lastModifiedBy>LiuLiang</cp:lastModifiedBy>
  <cp:revision>14</cp:revision>
  <dcterms:modified xsi:type="dcterms:W3CDTF">2017-12-11T09:34:37Z</dcterms:modified>
</cp:coreProperties>
</file>