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1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00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0"/>
    <p:restoredTop sz="94699"/>
  </p:normalViewPr>
  <p:slideViewPr>
    <p:cSldViewPr>
      <p:cViewPr>
        <p:scale>
          <a:sx n="33" d="100"/>
          <a:sy n="33" d="100"/>
        </p:scale>
        <p:origin x="-2148" y="-894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21B44DB-93D9-4413-9809-D5C2D0D02A6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9491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4629533" y="6836836"/>
            <a:ext cx="3627968" cy="329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49172" tIns="124597" rIns="249172" bIns="124597" anchor="b" anchorCtr="1">
            <a:spAutoFit/>
          </a:bodyPr>
          <a:lstStyle/>
          <a:p>
            <a:pPr defTabSz="2493372">
              <a:defRPr/>
            </a:pPr>
            <a:r>
              <a:rPr lang="en-US" sz="24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24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24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2493372">
              <a:defRPr/>
            </a:pPr>
            <a:r>
              <a:rPr lang="en-US" altLang="zh-CN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21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21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2493372">
              <a:defRPr/>
            </a:pPr>
            <a:r>
              <a:rPr lang="en-US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21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2493372">
              <a:defRPr/>
            </a:pPr>
            <a:r>
              <a:rPr lang="en-US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2493372">
              <a:defRPr/>
            </a:pPr>
            <a:endParaRPr lang="en-US" altLang="zh-CN" sz="24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2493372">
              <a:defRPr/>
            </a:pPr>
            <a:r>
              <a:rPr lang="en-US" altLang="zh-CN" sz="24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24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2493372">
              <a:defRPr/>
            </a:pPr>
            <a:r>
              <a:rPr lang="en-US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21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2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2493372">
              <a:defRPr/>
            </a:pPr>
            <a:r>
              <a:rPr lang="en-US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2493372">
              <a:defRPr/>
            </a:pPr>
            <a:r>
              <a:rPr lang="en-US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21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21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24972436" y="10270068"/>
            <a:ext cx="3712632" cy="2637368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250" cy="253999"/>
              <a:chOff x="9286278" y="1725515"/>
              <a:chExt cx="935250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44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19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19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576"/>
              <a:ext cx="1198835" cy="253999"/>
              <a:chOff x="9286278" y="2098576"/>
              <a:chExt cx="1198835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44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19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19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144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19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19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46568"/>
            <a:ext cx="24384000" cy="103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11391902" y="13106401"/>
            <a:ext cx="2455525" cy="45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1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635000" y="12932836"/>
            <a:ext cx="1117600" cy="97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43834" tIns="121917" rIns="243834" bIns="121917" anchor="ctr"/>
          <a:lstStyle/>
          <a:p>
            <a:pPr>
              <a:defRPr/>
            </a:pPr>
            <a:fld id="{C0E72943-9F54-4067-A950-84A709784270}" type="slidenum">
              <a:rPr lang="en-US" sz="21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21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896364" y="3386870"/>
            <a:ext cx="22703368" cy="8925013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4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37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896366" y="1096351"/>
            <a:ext cx="22703365" cy="192993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onsideration on R15 NR Work plan"/>
          <p:cNvSpPr txBox="1">
            <a:spLocks noGrp="1"/>
          </p:cNvSpPr>
          <p:nvPr>
            <p:ph type="ctrTitle"/>
          </p:nvPr>
        </p:nvSpPr>
        <p:spPr>
          <a:xfrm>
            <a:off x="1778000" y="3786167"/>
            <a:ext cx="20828000" cy="3160734"/>
          </a:xfrm>
          <a:prstGeom prst="rect">
            <a:avLst/>
          </a:prstGeom>
        </p:spPr>
        <p:txBody>
          <a:bodyPr>
            <a:normAutofit/>
          </a:bodyPr>
          <a:lstStyle>
            <a:lvl1pPr defTabSz="718184">
              <a:defRPr sz="9744"/>
            </a:lvl1pPr>
          </a:lstStyle>
          <a:p>
            <a:r>
              <a:rPr sz="8800" dirty="0" smtClean="0"/>
              <a:t>Consideration</a:t>
            </a:r>
            <a:r>
              <a:rPr lang="en-US" sz="8800" dirty="0" smtClean="0"/>
              <a:t>s</a:t>
            </a:r>
            <a:r>
              <a:rPr sz="8800" dirty="0" smtClean="0"/>
              <a:t> </a:t>
            </a:r>
            <a:r>
              <a:rPr sz="8800" dirty="0"/>
              <a:t>on R15 NR </a:t>
            </a:r>
            <a:r>
              <a:rPr lang="en-US" sz="8800" dirty="0" smtClean="0"/>
              <a:t>w</a:t>
            </a:r>
            <a:r>
              <a:rPr sz="8800" dirty="0" smtClean="0"/>
              <a:t>ork plan</a:t>
            </a:r>
            <a:r>
              <a:rPr lang="en-US" sz="8800" dirty="0" smtClean="0"/>
              <a:t> before R15 timeline</a:t>
            </a:r>
            <a:endParaRPr sz="8800" dirty="0"/>
          </a:p>
        </p:txBody>
      </p:sp>
      <p:sp>
        <p:nvSpPr>
          <p:cNvPr id="120" name="CMCC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CMCC</a:t>
            </a: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214314" y="214266"/>
            <a:ext cx="7548530" cy="1928826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000" marR="0" lvl="0" indent="-635000" algn="l" defTabSz="8255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微软雅黑" pitchFamily="34" charset="-122"/>
                <a:cs typeface="Helvetica Neue"/>
                <a:sym typeface="Helvetica Neue"/>
              </a:rPr>
              <a:t>3GPP TSG RAN #78,</a:t>
            </a:r>
            <a:r>
              <a:rPr kumimoji="0" lang="en-US" altLang="zh-CN" sz="32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微软雅黑" pitchFamily="34" charset="-122"/>
                <a:cs typeface="Helvetica Neue"/>
                <a:sym typeface="Helvetica Neue"/>
              </a:rPr>
              <a:t> </a:t>
            </a:r>
          </a:p>
          <a:p>
            <a:pPr marL="635000" marR="0" lvl="0" indent="-635000" algn="l" defTabSz="8255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微软雅黑" pitchFamily="34" charset="-122"/>
                <a:cs typeface="Helvetica Neue"/>
                <a:sym typeface="Helvetica Neue"/>
              </a:rPr>
              <a:t>Lisbon, Portugal, Dec. 18-21, 2017</a:t>
            </a:r>
          </a:p>
          <a:p>
            <a:pPr marL="635000" marR="0" lvl="0" indent="-635000" algn="l" defTabSz="8255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tabLst/>
              <a:defRPr/>
            </a:pPr>
            <a:r>
              <a:rPr lang="en-US" altLang="zh-CN" sz="3200" b="0" dirty="0" smtClean="0">
                <a:ea typeface="微软雅黑" pitchFamily="34" charset="-122"/>
              </a:rPr>
              <a:t>Agenda Item: 9.2.1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微软雅黑" pitchFamily="34" charset="-122"/>
              <a:cs typeface="Helvetica Neue"/>
              <a:sym typeface="Helvetica Neue"/>
            </a:endParaRPr>
          </a:p>
          <a:p>
            <a:pPr marL="635000" marR="0" lvl="0" indent="-635000" algn="l" defTabSz="8255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tabLst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微软雅黑" pitchFamily="34" charset="-122"/>
              <a:cs typeface="Helvetica Neue"/>
              <a:sym typeface="Helvetica Neue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20907436" y="282532"/>
            <a:ext cx="3071834" cy="8604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000" lvl="0" indent="-635000" algn="l" hangingPunct="1">
              <a:spcBef>
                <a:spcPct val="0"/>
              </a:spcBef>
              <a:buSzPct val="125000"/>
              <a:defRPr/>
            </a:pPr>
            <a:r>
              <a:rPr lang="mr-IN" sz="3200" b="0" dirty="0"/>
              <a:t>RP-172375</a:t>
            </a: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微软雅黑" pitchFamily="34" charset="-122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Keep 3GPP RAN’s promise to the whole indust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lvl1pPr defTabSz="536575">
              <a:defRPr sz="7279"/>
            </a:lvl1pPr>
          </a:lstStyle>
          <a:p>
            <a:r>
              <a:rPr sz="7200" dirty="0"/>
              <a:t>Keep 3GPP </a:t>
            </a:r>
            <a:r>
              <a:rPr sz="7200" dirty="0" smtClean="0"/>
              <a:t>RAN</a:t>
            </a:r>
            <a:r>
              <a:rPr lang="zh-CN" altLang="en-US" sz="7200" dirty="0" smtClean="0"/>
              <a:t>’</a:t>
            </a:r>
            <a:r>
              <a:rPr lang="en-US" altLang="zh-CN" sz="7200" dirty="0" smtClean="0"/>
              <a:t>s</a:t>
            </a:r>
            <a:r>
              <a:rPr sz="7200" dirty="0" smtClean="0"/>
              <a:t> </a:t>
            </a:r>
            <a:r>
              <a:rPr sz="7200" dirty="0"/>
              <a:t>promise to the whole industry</a:t>
            </a:r>
          </a:p>
        </p:txBody>
      </p:sp>
      <p:sp>
        <p:nvSpPr>
          <p:cNvPr id="123" name="Already done: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Already done:</a:t>
            </a:r>
          </a:p>
          <a:p>
            <a:pPr lvl="1"/>
            <a:r>
              <a:rPr dirty="0"/>
              <a:t>NSA is </a:t>
            </a:r>
            <a:r>
              <a:rPr lang="en-US" dirty="0" smtClean="0"/>
              <a:t>frozen</a:t>
            </a:r>
            <a:r>
              <a:rPr dirty="0" smtClean="0"/>
              <a:t> </a:t>
            </a:r>
            <a:r>
              <a:rPr dirty="0"/>
              <a:t>on time</a:t>
            </a:r>
          </a:p>
          <a:p>
            <a:r>
              <a:rPr dirty="0"/>
              <a:t>The next </a:t>
            </a:r>
            <a:r>
              <a:rPr lang="en-US" dirty="0" smtClean="0"/>
              <a:t>top priority before R15 timeline is to guarantee s</a:t>
            </a:r>
            <a:r>
              <a:rPr dirty="0" smtClean="0"/>
              <a:t>tandalone NR </a:t>
            </a:r>
            <a:r>
              <a:rPr lang="en-US" dirty="0" smtClean="0"/>
              <a:t>(option 2) </a:t>
            </a:r>
            <a:r>
              <a:rPr lang="en-US" altLang="zh-CN" dirty="0" smtClean="0"/>
              <a:t>shall</a:t>
            </a:r>
            <a:r>
              <a:rPr dirty="0" smtClean="0"/>
              <a:t> </a:t>
            </a:r>
            <a:r>
              <a:rPr dirty="0"/>
              <a:t>be </a:t>
            </a:r>
            <a:r>
              <a:rPr lang="en-US" dirty="0" smtClean="0"/>
              <a:t>frozen</a:t>
            </a:r>
            <a:r>
              <a:rPr dirty="0" smtClean="0"/>
              <a:t> </a:t>
            </a:r>
            <a:r>
              <a:rPr dirty="0"/>
              <a:t>in </a:t>
            </a:r>
            <a:r>
              <a:rPr dirty="0" smtClean="0"/>
              <a:t>Q</a:t>
            </a:r>
            <a:r>
              <a:rPr lang="en-US" dirty="0" smtClean="0"/>
              <a:t>2</a:t>
            </a:r>
            <a:r>
              <a:rPr dirty="0" smtClean="0"/>
              <a:t>, 2018</a:t>
            </a:r>
            <a:endParaRPr lang="en-US" dirty="0" smtClean="0"/>
          </a:p>
          <a:p>
            <a:pPr lvl="1"/>
            <a:r>
              <a:rPr lang="en-US" dirty="0" smtClean="0"/>
              <a:t>Other 5G-Core connection based architectures (option 4, 7x ) should be on track on the basis of option 2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8800" dirty="0" smtClean="0"/>
              <a:t>Observations of the load in NR session</a:t>
            </a:r>
            <a:endParaRPr lang="zh-CN" altLang="en-US" sz="8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89100" y="2294402"/>
            <a:ext cx="21005800" cy="1049295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RAN1: </a:t>
            </a:r>
            <a:r>
              <a:rPr lang="en-US" altLang="zh-CN" dirty="0" smtClean="0"/>
              <a:t>Almost </a:t>
            </a:r>
            <a:r>
              <a:rPr lang="en-US" altLang="zh-CN" dirty="0" smtClean="0"/>
              <a:t>all critical parts done for both NSA&amp;SA </a:t>
            </a:r>
          </a:p>
          <a:p>
            <a:r>
              <a:rPr lang="en-US" altLang="zh-CN" dirty="0" smtClean="0"/>
              <a:t>RAN2: </a:t>
            </a:r>
            <a:r>
              <a:rPr lang="en-US" altLang="zh-CN" dirty="0" smtClean="0"/>
              <a:t>Most </a:t>
            </a:r>
            <a:r>
              <a:rPr lang="en-US" altLang="zh-CN" dirty="0" smtClean="0"/>
              <a:t>of UP functions </a:t>
            </a:r>
            <a:r>
              <a:rPr lang="en-US" altLang="zh-CN" dirty="0" smtClean="0"/>
              <a:t>are specified while the </a:t>
            </a:r>
            <a:r>
              <a:rPr lang="en-US" altLang="zh-CN" dirty="0" smtClean="0"/>
              <a:t>SA-specific CP </a:t>
            </a:r>
            <a:r>
              <a:rPr lang="en-US" altLang="zh-CN" dirty="0" smtClean="0"/>
              <a:t>works</a:t>
            </a:r>
            <a:r>
              <a:rPr lang="en-US" altLang="zh-CN" dirty="0" smtClean="0"/>
              <a:t> </a:t>
            </a:r>
            <a:r>
              <a:rPr lang="en-US" altLang="zh-CN" dirty="0" smtClean="0"/>
              <a:t>are suspended, which squeezes much work of CP (e.g., SI, paging, mobility, states, etc) to </a:t>
            </a:r>
            <a:r>
              <a:rPr lang="en-US" altLang="zh-CN" smtClean="0"/>
              <a:t>the </a:t>
            </a:r>
            <a:r>
              <a:rPr lang="en-US" altLang="zh-CN" smtClean="0"/>
              <a:t>left </a:t>
            </a:r>
            <a:r>
              <a:rPr lang="en-US" altLang="zh-CN" dirty="0" smtClean="0"/>
              <a:t>2 quarters</a:t>
            </a:r>
          </a:p>
          <a:p>
            <a:r>
              <a:rPr lang="en-US" altLang="zh-CN" dirty="0" smtClean="0"/>
              <a:t>RAN3</a:t>
            </a:r>
            <a:r>
              <a:rPr lang="en-US" altLang="zh-CN" dirty="0"/>
              <a:t>: NSA related specifications are finished, 60% of SA parts has been done</a:t>
            </a:r>
            <a:endParaRPr lang="en-US" altLang="zh-CN" dirty="0" smtClean="0"/>
          </a:p>
          <a:p>
            <a:r>
              <a:rPr lang="en-US" altLang="zh-CN" dirty="0" smtClean="0"/>
              <a:t>RAN4: </a:t>
            </a:r>
            <a:r>
              <a:rPr lang="en-US" altLang="zh-CN" dirty="0" smtClean="0"/>
              <a:t>No </a:t>
            </a:r>
            <a:r>
              <a:rPr lang="en-US" altLang="zh-CN" dirty="0" smtClean="0"/>
              <a:t>difference between NSA&amp;SA, no feature priority issues</a:t>
            </a:r>
          </a:p>
          <a:p>
            <a:r>
              <a:rPr lang="en-US" dirty="0" smtClean="0"/>
              <a:t>Proposals in RP-172070 for Rel-15 Study Items are endorsed in RAN#77</a:t>
            </a:r>
          </a:p>
          <a:p>
            <a:pPr lvl="1"/>
            <a:r>
              <a:rPr lang="en-US" dirty="0" smtClean="0"/>
              <a:t>Most companies </a:t>
            </a:r>
            <a:r>
              <a:rPr lang="en-US" dirty="0" smtClean="0"/>
              <a:t>expressed </a:t>
            </a:r>
            <a:r>
              <a:rPr lang="en-US" dirty="0" smtClean="0"/>
              <a:t>views on necessity of revisiting the TUs and reviewing the situation</a:t>
            </a:r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roposed work pla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Proposed work plan</a:t>
            </a:r>
          </a:p>
        </p:txBody>
      </p:sp>
      <p:sp>
        <p:nvSpPr>
          <p:cNvPr id="126" name="Guaranteed TU allocation for standalone-specific topics in each working group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E</a:t>
            </a:r>
            <a:r>
              <a:rPr dirty="0" smtClean="0"/>
              <a:t>nhancement/</a:t>
            </a:r>
            <a:r>
              <a:rPr lang="en-US" dirty="0" smtClean="0"/>
              <a:t>I</a:t>
            </a:r>
            <a:r>
              <a:rPr dirty="0" smtClean="0"/>
              <a:t>mprovement </a:t>
            </a:r>
            <a:r>
              <a:rPr dirty="0"/>
              <a:t>and </a:t>
            </a:r>
            <a:r>
              <a:rPr dirty="0" smtClean="0"/>
              <a:t>non</a:t>
            </a:r>
            <a:r>
              <a:rPr lang="en-US" dirty="0" smtClean="0"/>
              <a:t>-</a:t>
            </a:r>
            <a:r>
              <a:rPr dirty="0" smtClean="0"/>
              <a:t>critical </a:t>
            </a:r>
            <a:r>
              <a:rPr dirty="0"/>
              <a:t>change for NSA-unique topics should be </a:t>
            </a:r>
            <a:r>
              <a:rPr lang="en-US" dirty="0" smtClean="0"/>
              <a:t>suspended</a:t>
            </a:r>
            <a:r>
              <a:rPr dirty="0" smtClean="0"/>
              <a:t> </a:t>
            </a:r>
            <a:r>
              <a:rPr lang="en-US" dirty="0" smtClean="0"/>
              <a:t>till </a:t>
            </a:r>
            <a:r>
              <a:rPr dirty="0" smtClean="0"/>
              <a:t>Q</a:t>
            </a:r>
            <a:r>
              <a:rPr lang="en-US" dirty="0" smtClean="0"/>
              <a:t>3</a:t>
            </a:r>
            <a:r>
              <a:rPr dirty="0" smtClean="0"/>
              <a:t> </a:t>
            </a:r>
            <a:r>
              <a:rPr dirty="0"/>
              <a:t>2018 in each working </a:t>
            </a:r>
            <a:r>
              <a:rPr dirty="0" smtClean="0"/>
              <a:t>group</a:t>
            </a:r>
            <a:endParaRPr lang="en-US" dirty="0" smtClean="0"/>
          </a:p>
          <a:p>
            <a:r>
              <a:rPr lang="en-US" dirty="0" smtClean="0"/>
              <a:t>TUs required in RAN2 by Rel-15 Study Items listed in RP-172070 should be suspended at least one quarter till RAN#79.</a:t>
            </a:r>
          </a:p>
          <a:p>
            <a:endParaRPr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96366" y="785770"/>
            <a:ext cx="22703365" cy="1632646"/>
          </a:xfrm>
        </p:spPr>
        <p:txBody>
          <a:bodyPr/>
          <a:lstStyle/>
          <a:p>
            <a:r>
              <a:rPr lang="en-US" altLang="zh-CN" sz="5400" dirty="0">
                <a:ea typeface="微软雅黑" pitchFamily="34" charset="-122"/>
              </a:rPr>
              <a:t>Detailed TU allocations in </a:t>
            </a:r>
            <a:r>
              <a:rPr lang="en-US" altLang="zh-CN" sz="5400" dirty="0" smtClean="0">
                <a:ea typeface="微软雅黑" pitchFamily="34" charset="-122"/>
              </a:rPr>
              <a:t>RAN2</a:t>
            </a:r>
            <a:br>
              <a:rPr lang="en-US" altLang="zh-CN" sz="5400" dirty="0" smtClean="0">
                <a:ea typeface="微软雅黑" pitchFamily="34" charset="-122"/>
              </a:rPr>
            </a:br>
            <a:r>
              <a:rPr lang="en-US" altLang="zh-CN" sz="5400" dirty="0" smtClean="0">
                <a:ea typeface="微软雅黑" pitchFamily="34" charset="-122"/>
              </a:rPr>
              <a:t>(Referred from RP-172070, for information)</a:t>
            </a:r>
            <a:endParaRPr lang="zh-CN" altLang="en-US" sz="5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080703"/>
              </p:ext>
            </p:extLst>
          </p:nvPr>
        </p:nvGraphicFramePr>
        <p:xfrm>
          <a:off x="1177149" y="3111061"/>
          <a:ext cx="20558234" cy="47413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641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855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912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5431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9125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438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33328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381760">
                <a:tc>
                  <a:txBody>
                    <a:bodyPr/>
                    <a:lstStyle/>
                    <a:p>
                      <a:r>
                        <a:rPr lang="en-US" sz="3700" dirty="0"/>
                        <a:t>SI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/>
                        <a:t>Oct 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/>
                        <a:t>Nov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/>
                        <a:t>Jan (AH)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/>
                        <a:t>Feb 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/>
                        <a:t>April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/>
                        <a:t>May</a:t>
                      </a:r>
                    </a:p>
                  </a:txBody>
                  <a:tcPr marL="243840" marR="243840" marT="121920" marB="12192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8890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700" dirty="0" smtClean="0"/>
                        <a:t>Unlicensed spectrum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endParaRPr lang="en-US" sz="3700" dirty="0"/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endParaRPr lang="en-US" sz="370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endParaRPr lang="en-US" sz="3700" dirty="0">
                        <a:solidFill>
                          <a:srgbClr val="FF0000"/>
                        </a:solidFill>
                      </a:endParaRP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 smtClean="0"/>
                        <a:t>1</a:t>
                      </a:r>
                      <a:endParaRPr lang="en-US" sz="3700" dirty="0"/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 smtClean="0"/>
                        <a:t>1</a:t>
                      </a:r>
                      <a:endParaRPr lang="en-US" sz="3700" dirty="0"/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 smtClean="0"/>
                        <a:t>1</a:t>
                      </a:r>
                      <a:endParaRPr lang="en-US" sz="3700" dirty="0"/>
                    </a:p>
                  </a:txBody>
                  <a:tcPr marL="243840" marR="243840" marT="121920" marB="121920"/>
                </a:tc>
              </a:tr>
              <a:tr h="1381760">
                <a:tc>
                  <a:txBody>
                    <a:bodyPr/>
                    <a:lstStyle/>
                    <a:p>
                      <a:r>
                        <a:rPr lang="en-US" sz="3700" dirty="0"/>
                        <a:t>Integrated</a:t>
                      </a:r>
                      <a:r>
                        <a:rPr lang="en-US" sz="3700" baseline="0" dirty="0"/>
                        <a:t> access &amp; backhaul</a:t>
                      </a:r>
                      <a:endParaRPr lang="en-US" sz="3700" dirty="0"/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endParaRPr lang="en-US" sz="3700" dirty="0"/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strike="sngStrike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/>
                        <a:t>1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/>
                        <a:t>1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/>
                        <a:t>1</a:t>
                      </a:r>
                    </a:p>
                  </a:txBody>
                  <a:tcPr marL="243840" marR="243840" marT="121920" marB="12192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88907">
                <a:tc>
                  <a:txBody>
                    <a:bodyPr/>
                    <a:lstStyle/>
                    <a:p>
                      <a:r>
                        <a:rPr lang="en-US" sz="3700" dirty="0"/>
                        <a:t>NR self evaluation</a:t>
                      </a: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endParaRPr lang="en-US" sz="3700" strike="sngStrike" baseline="0" dirty="0">
                        <a:solidFill>
                          <a:srgbClr val="FF0000"/>
                        </a:solidFill>
                      </a:endParaRP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endParaRPr lang="en-US" sz="3700" strike="sngStrike" baseline="0" dirty="0">
                        <a:solidFill>
                          <a:srgbClr val="FF0000"/>
                        </a:solidFill>
                      </a:endParaRPr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endParaRPr lang="en-US" sz="3700" dirty="0"/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 smtClean="0"/>
                        <a:t>[0.5]</a:t>
                      </a:r>
                      <a:endParaRPr lang="en-US" sz="3700" dirty="0"/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 smtClean="0"/>
                        <a:t>[0.5]</a:t>
                      </a:r>
                      <a:endParaRPr lang="en-US" sz="3700" dirty="0"/>
                    </a:p>
                  </a:txBody>
                  <a:tcPr marL="243840" marR="243840" marT="121920" marB="121920"/>
                </a:tc>
                <a:tc>
                  <a:txBody>
                    <a:bodyPr/>
                    <a:lstStyle/>
                    <a:p>
                      <a:r>
                        <a:rPr lang="en-US" sz="3700" dirty="0" smtClean="0"/>
                        <a:t>[0.5]</a:t>
                      </a:r>
                      <a:endParaRPr lang="en-US" sz="3700" dirty="0"/>
                    </a:p>
                  </a:txBody>
                  <a:tcPr marL="243840" marR="243840" marT="121920" marB="12192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902166" y="10778999"/>
            <a:ext cx="18407591" cy="815602"/>
          </a:xfrm>
          <a:prstGeom prst="rect">
            <a:avLst/>
          </a:prstGeom>
        </p:spPr>
        <p:txBody>
          <a:bodyPr wrap="none" lIns="243834" tIns="121917" rIns="243834" bIns="121917">
            <a:spAutoFit/>
          </a:bodyPr>
          <a:lstStyle/>
          <a:p>
            <a:r>
              <a:rPr lang="en-US" sz="3700" i="1" dirty="0" smtClean="0"/>
              <a:t>Note: red numbers are the modified and black numbers are the unchanged</a:t>
            </a:r>
            <a:endParaRPr lang="en-US" sz="3700" i="1" dirty="0"/>
          </a:p>
        </p:txBody>
      </p:sp>
    </p:spTree>
    <p:extLst>
      <p:ext uri="{BB962C8B-B14F-4D97-AF65-F5344CB8AC3E}">
        <p14:creationId xmlns:p14="http://schemas.microsoft.com/office/powerpoint/2010/main" xmlns="" val="227435578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307</Words>
  <Application>Microsoft Macintosh PowerPoint</Application>
  <PresentationFormat>自定义</PresentationFormat>
  <Paragraphs>45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White</vt:lpstr>
      <vt:lpstr>Considerations on R15 NR work plan before R15 timeline</vt:lpstr>
      <vt:lpstr>Keep 3GPP RAN’s promise to the whole industry</vt:lpstr>
      <vt:lpstr>Observations of the load in NR session</vt:lpstr>
      <vt:lpstr>Proposed work plan</vt:lpstr>
      <vt:lpstr>Detailed TU allocations in RAN2 (Referred from RP-172070, for information)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 on R15 NR work plan before R15 timeline</dc:title>
  <cp:lastModifiedBy>ONECM</cp:lastModifiedBy>
  <cp:revision>12</cp:revision>
  <dcterms:modified xsi:type="dcterms:W3CDTF">2017-12-11T07:42:32Z</dcterms:modified>
</cp:coreProperties>
</file>