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0" r:id="rId2"/>
    <p:sldId id="355" r:id="rId3"/>
    <p:sldId id="357" r:id="rId4"/>
    <p:sldId id="358" r:id="rId5"/>
    <p:sldId id="362" r:id="rId6"/>
    <p:sldId id="367" r:id="rId7"/>
    <p:sldId id="359" r:id="rId8"/>
    <p:sldId id="360" r:id="rId9"/>
    <p:sldId id="365" r:id="rId10"/>
    <p:sldId id="366" r:id="rId11"/>
    <p:sldId id="363" r:id="rId12"/>
    <p:sldId id="364" r:id="rId13"/>
    <p:sldId id="361" r:id="rId14"/>
    <p:sldId id="262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386B"/>
    <a:srgbClr val="004597"/>
    <a:srgbClr val="222222"/>
    <a:srgbClr val="1915FF"/>
    <a:srgbClr val="FA0E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 autoAdjust="0"/>
    <p:restoredTop sz="88433" autoAdjust="0"/>
  </p:normalViewPr>
  <p:slideViewPr>
    <p:cSldViewPr>
      <p:cViewPr>
        <p:scale>
          <a:sx n="90" d="100"/>
          <a:sy n="90" d="100"/>
        </p:scale>
        <p:origin x="-312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74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093FB27-2E97-4719-B390-42BAFD132C06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8580529-D3A4-49ED-8C25-353C33A774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19B763-0845-4777-B906-5080A39E014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843B48-85ED-4BEA-A175-C1C47DCF60D0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rgbClr val="FA0E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方正综艺简体" pitchFamily="65" charset="-122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9262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 baseline="0">
                <a:solidFill>
                  <a:srgbClr val="222222"/>
                </a:solidFill>
                <a:latin typeface="Calibri" pitchFamily="34" charset="0"/>
                <a:ea typeface="黑体" pitchFamily="2" charset="-122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C2A76-9E02-4648-82BC-DF5CEDE30FF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9BEDCAE-DB35-4E99-81FE-00FD19C627C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3FCA-32A2-4F04-AF4C-8C1B1F8F832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E7A7A-5DDC-4386-AE3D-83AF090269C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62135-5AFF-4A5B-AE97-2BEAA96BF8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46FB9-B696-49D3-ADD8-9A4E6CAD5B1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C0D9A-8F27-4CDF-97CB-06E83081C0E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B1EA0-E76F-4B0F-8F03-F2BA6E6EB6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13D67-0ADA-42D4-BB6B-AB4054A86C6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188913"/>
            <a:ext cx="82296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16913" y="6308725"/>
            <a:ext cx="595312" cy="433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10386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9646CF42-C801-4458-9DC6-291E023CC1F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 pitchFamily="34" charset="0"/>
          <a:ea typeface="黑体" pitchFamily="2" charset="-122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4363" y="2276475"/>
            <a:ext cx="8061325" cy="147002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altLang="zh-CN" dirty="0" smtClean="0">
                <a:solidFill>
                  <a:srgbClr val="1063A2"/>
                </a:solidFill>
                <a:ea typeface="黑体" pitchFamily="49" charset="-122"/>
              </a:rPr>
              <a:t>UE Power Saving and Wakeup Mechanism</a:t>
            </a:r>
            <a:endParaRPr lang="zh-CN" altLang="en-US" dirty="0" smtClean="0">
              <a:solidFill>
                <a:srgbClr val="1063A2"/>
              </a:solidFill>
              <a:ea typeface="黑体" pitchFamily="49" charset="-122"/>
            </a:endParaRPr>
          </a:p>
        </p:txBody>
      </p:sp>
      <p:sp>
        <p:nvSpPr>
          <p:cNvPr id="5123" name="标题 1"/>
          <p:cNvSpPr txBox="1">
            <a:spLocks/>
          </p:cNvSpPr>
          <p:nvPr/>
        </p:nvSpPr>
        <p:spPr bwMode="auto">
          <a:xfrm>
            <a:off x="2555875" y="4149725"/>
            <a:ext cx="424815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 b="1" dirty="0">
                <a:solidFill>
                  <a:srgbClr val="1063A2"/>
                </a:solidFill>
                <a:ea typeface="黑体" pitchFamily="49" charset="-122"/>
                <a:cs typeface="Arial" pitchFamily="34" charset="0"/>
              </a:rPr>
              <a:t>CATT</a:t>
            </a:r>
            <a:endParaRPr lang="zh-CN" altLang="en-US" sz="3200" b="1" dirty="0">
              <a:solidFill>
                <a:srgbClr val="1063A2"/>
              </a:solidFill>
              <a:ea typeface="黑体" pitchFamily="49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52320" y="908720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RP-172373</a:t>
            </a:r>
            <a:endParaRPr lang="zh-CN" altLang="en-US" dirty="0"/>
          </a:p>
        </p:txBody>
      </p:sp>
      <p:sp>
        <p:nvSpPr>
          <p:cNvPr id="6" name="Rectangle 4"/>
          <p:cNvSpPr/>
          <p:nvPr/>
        </p:nvSpPr>
        <p:spPr>
          <a:xfrm>
            <a:off x="107504" y="836712"/>
            <a:ext cx="4860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altLang="zh-CN" dirty="0" smtClean="0">
                <a:ea typeface="微软雅黑" pitchFamily="34" charset="-122"/>
              </a:rPr>
              <a:t>3GPP TSG RAN Meeting #</a:t>
            </a:r>
            <a:r>
              <a:rPr lang="en-US" altLang="zh-CN" dirty="0" smtClean="0">
                <a:ea typeface="微软雅黑" pitchFamily="34" charset="-122"/>
              </a:rPr>
              <a:t>78</a:t>
            </a:r>
            <a:endParaRPr lang="en-US" altLang="zh-CN" dirty="0" smtClean="0">
              <a:ea typeface="微软雅黑" pitchFamily="34" charset="-122"/>
            </a:endParaRPr>
          </a:p>
          <a:p>
            <a:pPr algn="ctr">
              <a:buNone/>
            </a:pPr>
            <a:r>
              <a:rPr lang="pt-BR" altLang="zh-CN" dirty="0" smtClean="0">
                <a:ea typeface="微软雅黑" pitchFamily="34" charset="-122"/>
              </a:rPr>
              <a:t>Lisbon</a:t>
            </a:r>
            <a:r>
              <a:rPr lang="pt-BR" altLang="zh-CN" dirty="0" smtClean="0">
                <a:ea typeface="微软雅黑" pitchFamily="34" charset="-122"/>
              </a:rPr>
              <a:t>, Portugo, December 18-21, </a:t>
            </a:r>
            <a:r>
              <a:rPr lang="pt-BR" altLang="zh-CN" dirty="0" smtClean="0">
                <a:ea typeface="微软雅黑" pitchFamily="34" charset="-122"/>
              </a:rPr>
              <a:t>2017</a:t>
            </a:r>
            <a:endParaRPr lang="en-US" altLang="zh-CN" dirty="0" smtClean="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Wakeup Signals Type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08912" cy="1800200"/>
          </a:xfrm>
        </p:spPr>
        <p:txBody>
          <a:bodyPr/>
          <a:lstStyle/>
          <a:p>
            <a:r>
              <a:rPr lang="en-US" dirty="0" smtClean="0"/>
              <a:t>Single tone beacon – no additional information</a:t>
            </a:r>
          </a:p>
          <a:p>
            <a:r>
              <a:rPr lang="en-US" dirty="0" smtClean="0"/>
              <a:t>Multi-tone beacon – information extracted from the comb of beacons</a:t>
            </a:r>
          </a:p>
          <a:p>
            <a:pPr lvl="1"/>
            <a:r>
              <a:rPr lang="en-US" dirty="0" smtClean="0"/>
              <a:t>Multi-tone transmission in time or frequency (comb of color tones)</a:t>
            </a:r>
          </a:p>
          <a:p>
            <a:r>
              <a:rPr lang="en-US" dirty="0" smtClean="0"/>
              <a:t>ON/OFF keying – single tone signal with modulated signals with embedded information, e.g., UE ID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10</a:t>
            </a:fld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948264" y="4797152"/>
            <a:ext cx="10807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ON-OFF keying</a:t>
            </a:r>
            <a:endParaRPr lang="en-US" sz="1000" dirty="0"/>
          </a:p>
        </p:txBody>
      </p:sp>
      <p:sp>
        <p:nvSpPr>
          <p:cNvPr id="32" name="TextBox 31"/>
          <p:cNvSpPr txBox="1"/>
          <p:nvPr/>
        </p:nvSpPr>
        <p:spPr>
          <a:xfrm>
            <a:off x="6804248" y="3861048"/>
            <a:ext cx="1197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Multi-tone beacon</a:t>
            </a:r>
            <a:endParaRPr lang="en-US" sz="1000" dirty="0"/>
          </a:p>
        </p:txBody>
      </p:sp>
      <p:grpSp>
        <p:nvGrpSpPr>
          <p:cNvPr id="140" name="组合 139"/>
          <p:cNvGrpSpPr/>
          <p:nvPr/>
        </p:nvGrpSpPr>
        <p:grpSpPr>
          <a:xfrm>
            <a:off x="1619672" y="4941168"/>
            <a:ext cx="4752528" cy="1725920"/>
            <a:chOff x="1475656" y="4365104"/>
            <a:chExt cx="4752528" cy="1725920"/>
          </a:xfrm>
        </p:grpSpPr>
        <p:grpSp>
          <p:nvGrpSpPr>
            <p:cNvPr id="5" name="Group 45"/>
            <p:cNvGrpSpPr>
              <a:grpSpLocks/>
            </p:cNvGrpSpPr>
            <p:nvPr/>
          </p:nvGrpSpPr>
          <p:grpSpPr bwMode="auto">
            <a:xfrm>
              <a:off x="3563888" y="4437112"/>
              <a:ext cx="900604" cy="647939"/>
              <a:chOff x="1001" y="3700"/>
              <a:chExt cx="228" cy="224"/>
            </a:xfrm>
          </p:grpSpPr>
          <p:pic>
            <p:nvPicPr>
              <p:cNvPr id="6" name="Picture 46" descr="tower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08" y="3700"/>
                <a:ext cx="221" cy="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" name="Freeform 47"/>
              <p:cNvSpPr>
                <a:spLocks/>
              </p:cNvSpPr>
              <p:nvPr/>
            </p:nvSpPr>
            <p:spPr bwMode="auto">
              <a:xfrm>
                <a:off x="1001" y="3702"/>
                <a:ext cx="111" cy="126"/>
              </a:xfrm>
              <a:custGeom>
                <a:avLst/>
                <a:gdLst>
                  <a:gd name="T0" fmla="*/ 79 w 151"/>
                  <a:gd name="T1" fmla="*/ 45 h 165"/>
                  <a:gd name="T2" fmla="*/ 82 w 151"/>
                  <a:gd name="T3" fmla="*/ 37 h 165"/>
                  <a:gd name="T4" fmla="*/ 22 w 151"/>
                  <a:gd name="T5" fmla="*/ 0 h 165"/>
                  <a:gd name="T6" fmla="*/ 6 w 151"/>
                  <a:gd name="T7" fmla="*/ 18 h 165"/>
                  <a:gd name="T8" fmla="*/ 0 w 151"/>
                  <a:gd name="T9" fmla="*/ 42 h 165"/>
                  <a:gd name="T10" fmla="*/ 8 w 151"/>
                  <a:gd name="T11" fmla="*/ 76 h 165"/>
                  <a:gd name="T12" fmla="*/ 19 w 151"/>
                  <a:gd name="T13" fmla="*/ 96 h 165"/>
                  <a:gd name="T14" fmla="*/ 76 w 151"/>
                  <a:gd name="T15" fmla="*/ 60 h 165"/>
                  <a:gd name="T16" fmla="*/ 79 w 151"/>
                  <a:gd name="T17" fmla="*/ 45 h 1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1"/>
                  <a:gd name="T28" fmla="*/ 0 h 165"/>
                  <a:gd name="T29" fmla="*/ 151 w 151"/>
                  <a:gd name="T30" fmla="*/ 165 h 1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1" h="165">
                    <a:moveTo>
                      <a:pt x="147" y="77"/>
                    </a:moveTo>
                    <a:lnTo>
                      <a:pt x="151" y="63"/>
                    </a:lnTo>
                    <a:lnTo>
                      <a:pt x="41" y="0"/>
                    </a:lnTo>
                    <a:lnTo>
                      <a:pt x="11" y="30"/>
                    </a:lnTo>
                    <a:lnTo>
                      <a:pt x="0" y="72"/>
                    </a:lnTo>
                    <a:lnTo>
                      <a:pt x="15" y="130"/>
                    </a:lnTo>
                    <a:lnTo>
                      <a:pt x="35" y="165"/>
                    </a:lnTo>
                    <a:lnTo>
                      <a:pt x="142" y="103"/>
                    </a:lnTo>
                    <a:lnTo>
                      <a:pt x="147" y="77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54864" tIns="27432" rIns="54864" bIns="27432" anchorCtr="1"/>
              <a:lstStyle/>
              <a:p>
                <a:endParaRPr lang="en-US"/>
              </a:p>
            </p:txBody>
          </p:sp>
        </p:grpSp>
        <p:grpSp>
          <p:nvGrpSpPr>
            <p:cNvPr id="8" name="Group 35"/>
            <p:cNvGrpSpPr>
              <a:grpSpLocks/>
            </p:cNvGrpSpPr>
            <p:nvPr/>
          </p:nvGrpSpPr>
          <p:grpSpPr bwMode="auto">
            <a:xfrm>
              <a:off x="2483768" y="5013176"/>
              <a:ext cx="648072" cy="575931"/>
              <a:chOff x="1001" y="3700"/>
              <a:chExt cx="228" cy="224"/>
            </a:xfrm>
          </p:grpSpPr>
          <p:pic>
            <p:nvPicPr>
              <p:cNvPr id="9" name="Picture 36" descr="tower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08" y="3700"/>
                <a:ext cx="221" cy="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Freeform 37"/>
              <p:cNvSpPr>
                <a:spLocks/>
              </p:cNvSpPr>
              <p:nvPr/>
            </p:nvSpPr>
            <p:spPr bwMode="auto">
              <a:xfrm>
                <a:off x="1001" y="3702"/>
                <a:ext cx="111" cy="126"/>
              </a:xfrm>
              <a:custGeom>
                <a:avLst/>
                <a:gdLst>
                  <a:gd name="T0" fmla="*/ 79 w 151"/>
                  <a:gd name="T1" fmla="*/ 45 h 165"/>
                  <a:gd name="T2" fmla="*/ 82 w 151"/>
                  <a:gd name="T3" fmla="*/ 37 h 165"/>
                  <a:gd name="T4" fmla="*/ 22 w 151"/>
                  <a:gd name="T5" fmla="*/ 0 h 165"/>
                  <a:gd name="T6" fmla="*/ 6 w 151"/>
                  <a:gd name="T7" fmla="*/ 18 h 165"/>
                  <a:gd name="T8" fmla="*/ 0 w 151"/>
                  <a:gd name="T9" fmla="*/ 42 h 165"/>
                  <a:gd name="T10" fmla="*/ 8 w 151"/>
                  <a:gd name="T11" fmla="*/ 76 h 165"/>
                  <a:gd name="T12" fmla="*/ 19 w 151"/>
                  <a:gd name="T13" fmla="*/ 96 h 165"/>
                  <a:gd name="T14" fmla="*/ 76 w 151"/>
                  <a:gd name="T15" fmla="*/ 60 h 165"/>
                  <a:gd name="T16" fmla="*/ 79 w 151"/>
                  <a:gd name="T17" fmla="*/ 45 h 1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1"/>
                  <a:gd name="T28" fmla="*/ 0 h 165"/>
                  <a:gd name="T29" fmla="*/ 151 w 151"/>
                  <a:gd name="T30" fmla="*/ 165 h 1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1" h="165">
                    <a:moveTo>
                      <a:pt x="147" y="77"/>
                    </a:moveTo>
                    <a:lnTo>
                      <a:pt x="151" y="63"/>
                    </a:lnTo>
                    <a:lnTo>
                      <a:pt x="41" y="0"/>
                    </a:lnTo>
                    <a:lnTo>
                      <a:pt x="11" y="30"/>
                    </a:lnTo>
                    <a:lnTo>
                      <a:pt x="0" y="72"/>
                    </a:lnTo>
                    <a:lnTo>
                      <a:pt x="15" y="130"/>
                    </a:lnTo>
                    <a:lnTo>
                      <a:pt x="35" y="165"/>
                    </a:lnTo>
                    <a:lnTo>
                      <a:pt x="142" y="103"/>
                    </a:lnTo>
                    <a:lnTo>
                      <a:pt x="147" y="77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54864" tIns="27432" rIns="54864" bIns="27432" anchorCtr="1"/>
              <a:lstStyle/>
              <a:p>
                <a:endParaRPr lang="en-US"/>
              </a:p>
            </p:txBody>
          </p:sp>
        </p:grpSp>
        <p:pic>
          <p:nvPicPr>
            <p:cNvPr id="21" name="Picture 7" descr="C:\Users\fcc\AppData\Local\Microsoft\Windows\Temporary Internet Files\Content.IE5\2F33NAMK\apple-157031_640[1]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35896" y="5301208"/>
              <a:ext cx="360039" cy="271717"/>
            </a:xfrm>
            <a:prstGeom prst="rect">
              <a:avLst/>
            </a:prstGeom>
            <a:noFill/>
          </p:spPr>
        </p:pic>
        <p:grpSp>
          <p:nvGrpSpPr>
            <p:cNvPr id="22" name="Group 45"/>
            <p:cNvGrpSpPr>
              <a:grpSpLocks/>
            </p:cNvGrpSpPr>
            <p:nvPr/>
          </p:nvGrpSpPr>
          <p:grpSpPr bwMode="auto">
            <a:xfrm>
              <a:off x="4427984" y="5085184"/>
              <a:ext cx="900604" cy="647939"/>
              <a:chOff x="1001" y="3700"/>
              <a:chExt cx="228" cy="224"/>
            </a:xfrm>
          </p:grpSpPr>
          <p:pic>
            <p:nvPicPr>
              <p:cNvPr id="23" name="Picture 46" descr="tower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008" y="3700"/>
                <a:ext cx="221" cy="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" name="Freeform 47"/>
              <p:cNvSpPr>
                <a:spLocks/>
              </p:cNvSpPr>
              <p:nvPr/>
            </p:nvSpPr>
            <p:spPr bwMode="auto">
              <a:xfrm>
                <a:off x="1001" y="3702"/>
                <a:ext cx="111" cy="126"/>
              </a:xfrm>
              <a:custGeom>
                <a:avLst/>
                <a:gdLst>
                  <a:gd name="T0" fmla="*/ 79 w 151"/>
                  <a:gd name="T1" fmla="*/ 45 h 165"/>
                  <a:gd name="T2" fmla="*/ 82 w 151"/>
                  <a:gd name="T3" fmla="*/ 37 h 165"/>
                  <a:gd name="T4" fmla="*/ 22 w 151"/>
                  <a:gd name="T5" fmla="*/ 0 h 165"/>
                  <a:gd name="T6" fmla="*/ 6 w 151"/>
                  <a:gd name="T7" fmla="*/ 18 h 165"/>
                  <a:gd name="T8" fmla="*/ 0 w 151"/>
                  <a:gd name="T9" fmla="*/ 42 h 165"/>
                  <a:gd name="T10" fmla="*/ 8 w 151"/>
                  <a:gd name="T11" fmla="*/ 76 h 165"/>
                  <a:gd name="T12" fmla="*/ 19 w 151"/>
                  <a:gd name="T13" fmla="*/ 96 h 165"/>
                  <a:gd name="T14" fmla="*/ 76 w 151"/>
                  <a:gd name="T15" fmla="*/ 60 h 165"/>
                  <a:gd name="T16" fmla="*/ 79 w 151"/>
                  <a:gd name="T17" fmla="*/ 45 h 1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1"/>
                  <a:gd name="T28" fmla="*/ 0 h 165"/>
                  <a:gd name="T29" fmla="*/ 151 w 151"/>
                  <a:gd name="T30" fmla="*/ 165 h 1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1" h="165">
                    <a:moveTo>
                      <a:pt x="147" y="77"/>
                    </a:moveTo>
                    <a:lnTo>
                      <a:pt x="151" y="63"/>
                    </a:lnTo>
                    <a:lnTo>
                      <a:pt x="41" y="0"/>
                    </a:lnTo>
                    <a:lnTo>
                      <a:pt x="11" y="30"/>
                    </a:lnTo>
                    <a:lnTo>
                      <a:pt x="0" y="72"/>
                    </a:lnTo>
                    <a:lnTo>
                      <a:pt x="15" y="130"/>
                    </a:lnTo>
                    <a:lnTo>
                      <a:pt x="35" y="165"/>
                    </a:lnTo>
                    <a:lnTo>
                      <a:pt x="142" y="103"/>
                    </a:lnTo>
                    <a:lnTo>
                      <a:pt x="147" y="77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54864" tIns="27432" rIns="54864" bIns="27432" anchorCtr="1"/>
              <a:lstStyle/>
              <a:p>
                <a:endParaRPr lang="en-US"/>
              </a:p>
            </p:txBody>
          </p:sp>
        </p:grpSp>
        <p:sp>
          <p:nvSpPr>
            <p:cNvPr id="25" name="Oval 90"/>
            <p:cNvSpPr>
              <a:spLocks noChangeArrowheads="1"/>
            </p:cNvSpPr>
            <p:nvPr/>
          </p:nvSpPr>
          <p:spPr bwMode="auto">
            <a:xfrm>
              <a:off x="3635896" y="5085184"/>
              <a:ext cx="2592288" cy="1005840"/>
            </a:xfrm>
            <a:prstGeom prst="ellipse">
              <a:avLst/>
            </a:prstGeom>
            <a:solidFill>
              <a:srgbClr val="FFC000">
                <a:alpha val="24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27" name="Oval 90"/>
            <p:cNvSpPr>
              <a:spLocks noChangeArrowheads="1"/>
            </p:cNvSpPr>
            <p:nvPr/>
          </p:nvSpPr>
          <p:spPr bwMode="auto">
            <a:xfrm>
              <a:off x="2771800" y="4365104"/>
              <a:ext cx="2592288" cy="1005840"/>
            </a:xfrm>
            <a:prstGeom prst="ellipse">
              <a:avLst/>
            </a:prstGeom>
            <a:solidFill>
              <a:srgbClr val="FFC000">
                <a:alpha val="24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28" name="Oval 90"/>
            <p:cNvSpPr>
              <a:spLocks noChangeArrowheads="1"/>
            </p:cNvSpPr>
            <p:nvPr/>
          </p:nvSpPr>
          <p:spPr bwMode="auto">
            <a:xfrm>
              <a:off x="1475656" y="4941168"/>
              <a:ext cx="2592288" cy="1005840"/>
            </a:xfrm>
            <a:prstGeom prst="ellipse">
              <a:avLst/>
            </a:prstGeom>
            <a:solidFill>
              <a:srgbClr val="FFC000">
                <a:alpha val="24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3851920" y="4725144"/>
              <a:ext cx="155538" cy="559302"/>
            </a:xfrm>
            <a:custGeom>
              <a:avLst/>
              <a:gdLst>
                <a:gd name="connsiteX0" fmla="*/ 58767 w 60609"/>
                <a:gd name="connsiteY0" fmla="*/ 0 h 847296"/>
                <a:gd name="connsiteX1" fmla="*/ 26869 w 60609"/>
                <a:gd name="connsiteY1" fmla="*/ 361507 h 847296"/>
                <a:gd name="connsiteX2" fmla="*/ 16236 w 60609"/>
                <a:gd name="connsiteY2" fmla="*/ 478465 h 847296"/>
                <a:gd name="connsiteX3" fmla="*/ 37502 w 60609"/>
                <a:gd name="connsiteY3" fmla="*/ 414669 h 847296"/>
                <a:gd name="connsiteX4" fmla="*/ 58767 w 60609"/>
                <a:gd name="connsiteY4" fmla="*/ 446567 h 847296"/>
                <a:gd name="connsiteX5" fmla="*/ 48134 w 60609"/>
                <a:gd name="connsiteY5" fmla="*/ 478465 h 847296"/>
                <a:gd name="connsiteX6" fmla="*/ 37502 w 60609"/>
                <a:gd name="connsiteY6" fmla="*/ 520995 h 847296"/>
                <a:gd name="connsiteX7" fmla="*/ 26869 w 60609"/>
                <a:gd name="connsiteY7" fmla="*/ 616688 h 847296"/>
                <a:gd name="connsiteX8" fmla="*/ 16236 w 60609"/>
                <a:gd name="connsiteY8" fmla="*/ 733646 h 847296"/>
                <a:gd name="connsiteX9" fmla="*/ 5604 w 60609"/>
                <a:gd name="connsiteY9" fmla="*/ 818707 h 847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609" h="847296">
                  <a:moveTo>
                    <a:pt x="58767" y="0"/>
                  </a:moveTo>
                  <a:cubicBezTo>
                    <a:pt x="41268" y="227473"/>
                    <a:pt x="54345" y="68428"/>
                    <a:pt x="26869" y="361507"/>
                  </a:cubicBezTo>
                  <a:cubicBezTo>
                    <a:pt x="23215" y="400483"/>
                    <a:pt x="3856" y="515603"/>
                    <a:pt x="16236" y="478465"/>
                  </a:cubicBezTo>
                  <a:lnTo>
                    <a:pt x="37502" y="414669"/>
                  </a:lnTo>
                  <a:cubicBezTo>
                    <a:pt x="44590" y="425302"/>
                    <a:pt x="56666" y="433962"/>
                    <a:pt x="58767" y="446567"/>
                  </a:cubicBezTo>
                  <a:cubicBezTo>
                    <a:pt x="60609" y="457622"/>
                    <a:pt x="51213" y="467688"/>
                    <a:pt x="48134" y="478465"/>
                  </a:cubicBezTo>
                  <a:cubicBezTo>
                    <a:pt x="44120" y="492516"/>
                    <a:pt x="41046" y="506818"/>
                    <a:pt x="37502" y="520995"/>
                  </a:cubicBezTo>
                  <a:cubicBezTo>
                    <a:pt x="33958" y="552893"/>
                    <a:pt x="30063" y="584753"/>
                    <a:pt x="26869" y="616688"/>
                  </a:cubicBezTo>
                  <a:cubicBezTo>
                    <a:pt x="22974" y="655640"/>
                    <a:pt x="21772" y="694893"/>
                    <a:pt x="16236" y="733646"/>
                  </a:cubicBezTo>
                  <a:cubicBezTo>
                    <a:pt x="0" y="847296"/>
                    <a:pt x="5604" y="651657"/>
                    <a:pt x="5604" y="818707"/>
                  </a:cubicBezTo>
                </a:path>
              </a:pathLst>
            </a:custGeom>
            <a:solidFill>
              <a:srgbClr val="FF0000"/>
            </a:solidFill>
            <a:ln w="44450" cmpd="sng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3995936" y="5229200"/>
              <a:ext cx="864096" cy="221449"/>
            </a:xfrm>
            <a:custGeom>
              <a:avLst/>
              <a:gdLst>
                <a:gd name="connsiteX0" fmla="*/ 552893 w 552893"/>
                <a:gd name="connsiteY0" fmla="*/ 0 h 272154"/>
                <a:gd name="connsiteX1" fmla="*/ 520995 w 552893"/>
                <a:gd name="connsiteY1" fmla="*/ 10632 h 272154"/>
                <a:gd name="connsiteX2" fmla="*/ 446568 w 552893"/>
                <a:gd name="connsiteY2" fmla="*/ 53162 h 272154"/>
                <a:gd name="connsiteX3" fmla="*/ 414670 w 552893"/>
                <a:gd name="connsiteY3" fmla="*/ 74428 h 272154"/>
                <a:gd name="connsiteX4" fmla="*/ 382772 w 552893"/>
                <a:gd name="connsiteY4" fmla="*/ 85060 h 272154"/>
                <a:gd name="connsiteX5" fmla="*/ 329609 w 552893"/>
                <a:gd name="connsiteY5" fmla="*/ 106325 h 272154"/>
                <a:gd name="connsiteX6" fmla="*/ 297712 w 552893"/>
                <a:gd name="connsiteY6" fmla="*/ 127590 h 272154"/>
                <a:gd name="connsiteX7" fmla="*/ 255182 w 552893"/>
                <a:gd name="connsiteY7" fmla="*/ 138223 h 272154"/>
                <a:gd name="connsiteX8" fmla="*/ 223284 w 552893"/>
                <a:gd name="connsiteY8" fmla="*/ 148856 h 272154"/>
                <a:gd name="connsiteX9" fmla="*/ 180754 w 552893"/>
                <a:gd name="connsiteY9" fmla="*/ 159488 h 272154"/>
                <a:gd name="connsiteX10" fmla="*/ 106326 w 552893"/>
                <a:gd name="connsiteY10" fmla="*/ 180753 h 272154"/>
                <a:gd name="connsiteX11" fmla="*/ 233916 w 552893"/>
                <a:gd name="connsiteY11" fmla="*/ 191386 h 272154"/>
                <a:gd name="connsiteX12" fmla="*/ 276447 w 552893"/>
                <a:gd name="connsiteY12" fmla="*/ 202018 h 272154"/>
                <a:gd name="connsiteX13" fmla="*/ 233916 w 552893"/>
                <a:gd name="connsiteY13" fmla="*/ 212651 h 272154"/>
                <a:gd name="connsiteX14" fmla="*/ 202019 w 552893"/>
                <a:gd name="connsiteY14" fmla="*/ 223283 h 272154"/>
                <a:gd name="connsiteX15" fmla="*/ 85061 w 552893"/>
                <a:gd name="connsiteY15" fmla="*/ 244549 h 272154"/>
                <a:gd name="connsiteX16" fmla="*/ 0 w 552893"/>
                <a:gd name="connsiteY16" fmla="*/ 265814 h 27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52893" h="272154">
                  <a:moveTo>
                    <a:pt x="552893" y="0"/>
                  </a:moveTo>
                  <a:cubicBezTo>
                    <a:pt x="542260" y="3544"/>
                    <a:pt x="530726" y="5071"/>
                    <a:pt x="520995" y="10632"/>
                  </a:cubicBezTo>
                  <a:cubicBezTo>
                    <a:pt x="430875" y="62129"/>
                    <a:pt x="519704" y="28784"/>
                    <a:pt x="446568" y="53162"/>
                  </a:cubicBezTo>
                  <a:cubicBezTo>
                    <a:pt x="435935" y="60251"/>
                    <a:pt x="426100" y="68713"/>
                    <a:pt x="414670" y="74428"/>
                  </a:cubicBezTo>
                  <a:cubicBezTo>
                    <a:pt x="404645" y="79440"/>
                    <a:pt x="393266" y="81125"/>
                    <a:pt x="382772" y="85060"/>
                  </a:cubicBezTo>
                  <a:cubicBezTo>
                    <a:pt x="364901" y="91761"/>
                    <a:pt x="346680" y="97789"/>
                    <a:pt x="329609" y="106325"/>
                  </a:cubicBezTo>
                  <a:cubicBezTo>
                    <a:pt x="318180" y="112040"/>
                    <a:pt x="309457" y="122556"/>
                    <a:pt x="297712" y="127590"/>
                  </a:cubicBezTo>
                  <a:cubicBezTo>
                    <a:pt x="284281" y="133346"/>
                    <a:pt x="269233" y="134208"/>
                    <a:pt x="255182" y="138223"/>
                  </a:cubicBezTo>
                  <a:cubicBezTo>
                    <a:pt x="244405" y="141302"/>
                    <a:pt x="234061" y="145777"/>
                    <a:pt x="223284" y="148856"/>
                  </a:cubicBezTo>
                  <a:cubicBezTo>
                    <a:pt x="209233" y="152870"/>
                    <a:pt x="194805" y="155474"/>
                    <a:pt x="180754" y="159488"/>
                  </a:cubicBezTo>
                  <a:cubicBezTo>
                    <a:pt x="73979" y="189995"/>
                    <a:pt x="239280" y="147516"/>
                    <a:pt x="106326" y="180753"/>
                  </a:cubicBezTo>
                  <a:cubicBezTo>
                    <a:pt x="148856" y="184297"/>
                    <a:pt x="191568" y="186093"/>
                    <a:pt x="233916" y="191386"/>
                  </a:cubicBezTo>
                  <a:cubicBezTo>
                    <a:pt x="248416" y="193199"/>
                    <a:pt x="276447" y="187405"/>
                    <a:pt x="276447" y="202018"/>
                  </a:cubicBezTo>
                  <a:cubicBezTo>
                    <a:pt x="276447" y="216631"/>
                    <a:pt x="247967" y="208636"/>
                    <a:pt x="233916" y="212651"/>
                  </a:cubicBezTo>
                  <a:cubicBezTo>
                    <a:pt x="223140" y="215730"/>
                    <a:pt x="213009" y="221085"/>
                    <a:pt x="202019" y="223283"/>
                  </a:cubicBezTo>
                  <a:cubicBezTo>
                    <a:pt x="165976" y="230492"/>
                    <a:pt x="121087" y="231039"/>
                    <a:pt x="85061" y="244549"/>
                  </a:cubicBezTo>
                  <a:cubicBezTo>
                    <a:pt x="11448" y="272154"/>
                    <a:pt x="74839" y="265814"/>
                    <a:pt x="0" y="265814"/>
                  </a:cubicBezTo>
                </a:path>
              </a:pathLst>
            </a:custGeom>
            <a:ln w="34925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任意多边形 122"/>
            <p:cNvSpPr/>
            <p:nvPr/>
          </p:nvSpPr>
          <p:spPr>
            <a:xfrm flipH="1">
              <a:off x="2915816" y="5157192"/>
              <a:ext cx="792088" cy="288032"/>
            </a:xfrm>
            <a:custGeom>
              <a:avLst/>
              <a:gdLst>
                <a:gd name="connsiteX0" fmla="*/ 552893 w 552893"/>
                <a:gd name="connsiteY0" fmla="*/ 0 h 272154"/>
                <a:gd name="connsiteX1" fmla="*/ 520995 w 552893"/>
                <a:gd name="connsiteY1" fmla="*/ 10632 h 272154"/>
                <a:gd name="connsiteX2" fmla="*/ 446568 w 552893"/>
                <a:gd name="connsiteY2" fmla="*/ 53162 h 272154"/>
                <a:gd name="connsiteX3" fmla="*/ 414670 w 552893"/>
                <a:gd name="connsiteY3" fmla="*/ 74428 h 272154"/>
                <a:gd name="connsiteX4" fmla="*/ 382772 w 552893"/>
                <a:gd name="connsiteY4" fmla="*/ 85060 h 272154"/>
                <a:gd name="connsiteX5" fmla="*/ 329609 w 552893"/>
                <a:gd name="connsiteY5" fmla="*/ 106325 h 272154"/>
                <a:gd name="connsiteX6" fmla="*/ 297712 w 552893"/>
                <a:gd name="connsiteY6" fmla="*/ 127590 h 272154"/>
                <a:gd name="connsiteX7" fmla="*/ 255182 w 552893"/>
                <a:gd name="connsiteY7" fmla="*/ 138223 h 272154"/>
                <a:gd name="connsiteX8" fmla="*/ 223284 w 552893"/>
                <a:gd name="connsiteY8" fmla="*/ 148856 h 272154"/>
                <a:gd name="connsiteX9" fmla="*/ 180754 w 552893"/>
                <a:gd name="connsiteY9" fmla="*/ 159488 h 272154"/>
                <a:gd name="connsiteX10" fmla="*/ 106326 w 552893"/>
                <a:gd name="connsiteY10" fmla="*/ 180753 h 272154"/>
                <a:gd name="connsiteX11" fmla="*/ 233916 w 552893"/>
                <a:gd name="connsiteY11" fmla="*/ 191386 h 272154"/>
                <a:gd name="connsiteX12" fmla="*/ 276447 w 552893"/>
                <a:gd name="connsiteY12" fmla="*/ 202018 h 272154"/>
                <a:gd name="connsiteX13" fmla="*/ 233916 w 552893"/>
                <a:gd name="connsiteY13" fmla="*/ 212651 h 272154"/>
                <a:gd name="connsiteX14" fmla="*/ 202019 w 552893"/>
                <a:gd name="connsiteY14" fmla="*/ 223283 h 272154"/>
                <a:gd name="connsiteX15" fmla="*/ 85061 w 552893"/>
                <a:gd name="connsiteY15" fmla="*/ 244549 h 272154"/>
                <a:gd name="connsiteX16" fmla="*/ 0 w 552893"/>
                <a:gd name="connsiteY16" fmla="*/ 265814 h 27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52893" h="272154">
                  <a:moveTo>
                    <a:pt x="552893" y="0"/>
                  </a:moveTo>
                  <a:cubicBezTo>
                    <a:pt x="542260" y="3544"/>
                    <a:pt x="530726" y="5071"/>
                    <a:pt x="520995" y="10632"/>
                  </a:cubicBezTo>
                  <a:cubicBezTo>
                    <a:pt x="430875" y="62129"/>
                    <a:pt x="519704" y="28784"/>
                    <a:pt x="446568" y="53162"/>
                  </a:cubicBezTo>
                  <a:cubicBezTo>
                    <a:pt x="435935" y="60251"/>
                    <a:pt x="426100" y="68713"/>
                    <a:pt x="414670" y="74428"/>
                  </a:cubicBezTo>
                  <a:cubicBezTo>
                    <a:pt x="404645" y="79440"/>
                    <a:pt x="393266" y="81125"/>
                    <a:pt x="382772" y="85060"/>
                  </a:cubicBezTo>
                  <a:cubicBezTo>
                    <a:pt x="364901" y="91761"/>
                    <a:pt x="346680" y="97789"/>
                    <a:pt x="329609" y="106325"/>
                  </a:cubicBezTo>
                  <a:cubicBezTo>
                    <a:pt x="318180" y="112040"/>
                    <a:pt x="309457" y="122556"/>
                    <a:pt x="297712" y="127590"/>
                  </a:cubicBezTo>
                  <a:cubicBezTo>
                    <a:pt x="284281" y="133346"/>
                    <a:pt x="269233" y="134208"/>
                    <a:pt x="255182" y="138223"/>
                  </a:cubicBezTo>
                  <a:cubicBezTo>
                    <a:pt x="244405" y="141302"/>
                    <a:pt x="234061" y="145777"/>
                    <a:pt x="223284" y="148856"/>
                  </a:cubicBezTo>
                  <a:cubicBezTo>
                    <a:pt x="209233" y="152870"/>
                    <a:pt x="194805" y="155474"/>
                    <a:pt x="180754" y="159488"/>
                  </a:cubicBezTo>
                  <a:cubicBezTo>
                    <a:pt x="73979" y="189995"/>
                    <a:pt x="239280" y="147516"/>
                    <a:pt x="106326" y="180753"/>
                  </a:cubicBezTo>
                  <a:cubicBezTo>
                    <a:pt x="148856" y="184297"/>
                    <a:pt x="191568" y="186093"/>
                    <a:pt x="233916" y="191386"/>
                  </a:cubicBezTo>
                  <a:cubicBezTo>
                    <a:pt x="248416" y="193199"/>
                    <a:pt x="276447" y="187405"/>
                    <a:pt x="276447" y="202018"/>
                  </a:cubicBezTo>
                  <a:cubicBezTo>
                    <a:pt x="276447" y="216631"/>
                    <a:pt x="247967" y="208636"/>
                    <a:pt x="233916" y="212651"/>
                  </a:cubicBezTo>
                  <a:cubicBezTo>
                    <a:pt x="223140" y="215730"/>
                    <a:pt x="213009" y="221085"/>
                    <a:pt x="202019" y="223283"/>
                  </a:cubicBezTo>
                  <a:cubicBezTo>
                    <a:pt x="165976" y="230492"/>
                    <a:pt x="121087" y="231039"/>
                    <a:pt x="85061" y="244549"/>
                  </a:cubicBezTo>
                  <a:cubicBezTo>
                    <a:pt x="11448" y="272154"/>
                    <a:pt x="74839" y="265814"/>
                    <a:pt x="0" y="265814"/>
                  </a:cubicBezTo>
                </a:path>
              </a:pathLst>
            </a:custGeom>
            <a:ln w="34925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899592" y="4797152"/>
            <a:ext cx="5489943" cy="360040"/>
            <a:chOff x="899592" y="3356992"/>
            <a:chExt cx="5489943" cy="360040"/>
          </a:xfrm>
        </p:grpSpPr>
        <p:cxnSp>
          <p:nvCxnSpPr>
            <p:cNvPr id="41" name="肘形连接符 40"/>
            <p:cNvCxnSpPr/>
            <p:nvPr/>
          </p:nvCxnSpPr>
          <p:spPr>
            <a:xfrm>
              <a:off x="899592" y="3356992"/>
              <a:ext cx="333370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肘形连接符 46"/>
            <p:cNvCxnSpPr/>
            <p:nvPr/>
          </p:nvCxnSpPr>
          <p:spPr>
            <a:xfrm rot="10800000" flipV="1">
              <a:off x="1232962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肘形连接符 49"/>
            <p:cNvCxnSpPr/>
            <p:nvPr/>
          </p:nvCxnSpPr>
          <p:spPr>
            <a:xfrm rot="10800000" flipV="1">
              <a:off x="1432985" y="3356992"/>
              <a:ext cx="633404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肘形连接符 52"/>
            <p:cNvCxnSpPr/>
            <p:nvPr/>
          </p:nvCxnSpPr>
          <p:spPr>
            <a:xfrm>
              <a:off x="1366311" y="3356992"/>
              <a:ext cx="300033" cy="360040"/>
            </a:xfrm>
            <a:prstGeom prst="bentConnector3">
              <a:avLst>
                <a:gd name="adj1" fmla="val 2375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肘形连接符 57"/>
            <p:cNvCxnSpPr/>
            <p:nvPr/>
          </p:nvCxnSpPr>
          <p:spPr>
            <a:xfrm>
              <a:off x="1999714" y="3356992"/>
              <a:ext cx="233359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肘形连接符 58"/>
            <p:cNvCxnSpPr/>
            <p:nvPr/>
          </p:nvCxnSpPr>
          <p:spPr>
            <a:xfrm rot="10800000" flipV="1">
              <a:off x="2199736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肘形连接符 65"/>
            <p:cNvCxnSpPr/>
            <p:nvPr/>
          </p:nvCxnSpPr>
          <p:spPr>
            <a:xfrm>
              <a:off x="2333085" y="3356992"/>
              <a:ext cx="233359" cy="360040"/>
            </a:xfrm>
            <a:prstGeom prst="bentConnector3">
              <a:avLst>
                <a:gd name="adj1" fmla="val 28906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肘形连接符 74"/>
            <p:cNvCxnSpPr/>
            <p:nvPr/>
          </p:nvCxnSpPr>
          <p:spPr>
            <a:xfrm rot="10800000" flipV="1">
              <a:off x="2499770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肘形连接符 77"/>
            <p:cNvCxnSpPr/>
            <p:nvPr/>
          </p:nvCxnSpPr>
          <p:spPr>
            <a:xfrm>
              <a:off x="2699792" y="3356992"/>
              <a:ext cx="333370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肘形连接符 78"/>
            <p:cNvCxnSpPr/>
            <p:nvPr/>
          </p:nvCxnSpPr>
          <p:spPr>
            <a:xfrm rot="10800000" flipV="1">
              <a:off x="3033162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肘形连接符 79"/>
            <p:cNvCxnSpPr/>
            <p:nvPr/>
          </p:nvCxnSpPr>
          <p:spPr>
            <a:xfrm rot="10800000" flipV="1">
              <a:off x="3233186" y="3356992"/>
              <a:ext cx="474719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肘形连接符 80"/>
            <p:cNvCxnSpPr/>
            <p:nvPr/>
          </p:nvCxnSpPr>
          <p:spPr>
            <a:xfrm>
              <a:off x="3166511" y="3356992"/>
              <a:ext cx="300033" cy="360040"/>
            </a:xfrm>
            <a:prstGeom prst="bentConnector3">
              <a:avLst>
                <a:gd name="adj1" fmla="val 2375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肘形连接符 81"/>
            <p:cNvCxnSpPr/>
            <p:nvPr/>
          </p:nvCxnSpPr>
          <p:spPr>
            <a:xfrm>
              <a:off x="3635896" y="3356992"/>
              <a:ext cx="233359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肘形连接符 82"/>
            <p:cNvCxnSpPr/>
            <p:nvPr/>
          </p:nvCxnSpPr>
          <p:spPr>
            <a:xfrm rot="10800000" flipV="1">
              <a:off x="3999936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肘形连接符 83"/>
            <p:cNvCxnSpPr/>
            <p:nvPr/>
          </p:nvCxnSpPr>
          <p:spPr>
            <a:xfrm>
              <a:off x="3923928" y="3356992"/>
              <a:ext cx="233359" cy="360040"/>
            </a:xfrm>
            <a:prstGeom prst="bentConnector3">
              <a:avLst>
                <a:gd name="adj1" fmla="val 28906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肘形连接符 84"/>
            <p:cNvCxnSpPr/>
            <p:nvPr/>
          </p:nvCxnSpPr>
          <p:spPr>
            <a:xfrm rot="10800000" flipV="1">
              <a:off x="3779912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肘形连接符 86"/>
            <p:cNvCxnSpPr/>
            <p:nvPr/>
          </p:nvCxnSpPr>
          <p:spPr>
            <a:xfrm>
              <a:off x="4119950" y="3356992"/>
              <a:ext cx="333370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肘形连接符 87"/>
            <p:cNvCxnSpPr/>
            <p:nvPr/>
          </p:nvCxnSpPr>
          <p:spPr>
            <a:xfrm rot="10800000" flipV="1">
              <a:off x="4453320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肘形连接符 88"/>
            <p:cNvCxnSpPr/>
            <p:nvPr/>
          </p:nvCxnSpPr>
          <p:spPr>
            <a:xfrm rot="10800000" flipV="1">
              <a:off x="5580112" y="3356992"/>
              <a:ext cx="633404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肘形连接符 89"/>
            <p:cNvCxnSpPr/>
            <p:nvPr/>
          </p:nvCxnSpPr>
          <p:spPr>
            <a:xfrm>
              <a:off x="4586669" y="3356992"/>
              <a:ext cx="300033" cy="360040"/>
            </a:xfrm>
            <a:prstGeom prst="bentConnector3">
              <a:avLst>
                <a:gd name="adj1" fmla="val 2375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肘形连接符 90"/>
            <p:cNvCxnSpPr/>
            <p:nvPr/>
          </p:nvCxnSpPr>
          <p:spPr>
            <a:xfrm>
              <a:off x="5004048" y="3356992"/>
              <a:ext cx="233359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肘形连接符 91"/>
            <p:cNvCxnSpPr/>
            <p:nvPr/>
          </p:nvCxnSpPr>
          <p:spPr>
            <a:xfrm rot="10800000" flipV="1">
              <a:off x="4788024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肘形连接符 92"/>
            <p:cNvCxnSpPr/>
            <p:nvPr/>
          </p:nvCxnSpPr>
          <p:spPr>
            <a:xfrm>
              <a:off x="5436096" y="3356992"/>
              <a:ext cx="233359" cy="360040"/>
            </a:xfrm>
            <a:prstGeom prst="bentConnector3">
              <a:avLst>
                <a:gd name="adj1" fmla="val 28906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肘形连接符 93"/>
            <p:cNvCxnSpPr/>
            <p:nvPr/>
          </p:nvCxnSpPr>
          <p:spPr>
            <a:xfrm rot="10800000" flipV="1">
              <a:off x="5220072" y="3356992"/>
              <a:ext cx="200022" cy="36004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肘形连接符 95"/>
            <p:cNvCxnSpPr/>
            <p:nvPr/>
          </p:nvCxnSpPr>
          <p:spPr>
            <a:xfrm>
              <a:off x="6156176" y="3356992"/>
              <a:ext cx="233359" cy="360040"/>
            </a:xfrm>
            <a:prstGeom prst="bentConnector3">
              <a:avLst>
                <a:gd name="adj1" fmla="val 28906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>
              <a:off x="899592" y="3356992"/>
              <a:ext cx="0" cy="360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组合 138"/>
          <p:cNvGrpSpPr/>
          <p:nvPr/>
        </p:nvGrpSpPr>
        <p:grpSpPr>
          <a:xfrm>
            <a:off x="899592" y="3068960"/>
            <a:ext cx="5472608" cy="360040"/>
            <a:chOff x="899592" y="2780928"/>
            <a:chExt cx="5472608" cy="360040"/>
          </a:xfrm>
        </p:grpSpPr>
        <p:cxnSp>
          <p:nvCxnSpPr>
            <p:cNvPr id="128" name="直接连接符 127"/>
            <p:cNvCxnSpPr/>
            <p:nvPr/>
          </p:nvCxnSpPr>
          <p:spPr>
            <a:xfrm flipV="1">
              <a:off x="899592" y="2780928"/>
              <a:ext cx="0" cy="360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899592" y="2780928"/>
              <a:ext cx="532859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6228184" y="2780928"/>
              <a:ext cx="0" cy="360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6228184" y="3140968"/>
              <a:ext cx="1440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TextBox 137"/>
          <p:cNvSpPr txBox="1"/>
          <p:nvPr/>
        </p:nvSpPr>
        <p:spPr>
          <a:xfrm>
            <a:off x="6732240" y="3068960"/>
            <a:ext cx="13163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Single Tone beacon</a:t>
            </a:r>
            <a:endParaRPr lang="en-US" sz="1000" dirty="0"/>
          </a:p>
        </p:txBody>
      </p:sp>
      <p:grpSp>
        <p:nvGrpSpPr>
          <p:cNvPr id="183" name="组合 182"/>
          <p:cNvGrpSpPr/>
          <p:nvPr/>
        </p:nvGrpSpPr>
        <p:grpSpPr>
          <a:xfrm>
            <a:off x="899592" y="3573016"/>
            <a:ext cx="5400600" cy="1008112"/>
            <a:chOff x="899592" y="3861048"/>
            <a:chExt cx="5400600" cy="1008112"/>
          </a:xfrm>
        </p:grpSpPr>
        <p:grpSp>
          <p:nvGrpSpPr>
            <p:cNvPr id="152" name="组合 151"/>
            <p:cNvGrpSpPr/>
            <p:nvPr/>
          </p:nvGrpSpPr>
          <p:grpSpPr>
            <a:xfrm>
              <a:off x="899592" y="3861048"/>
              <a:ext cx="5400600" cy="144016"/>
              <a:chOff x="899592" y="3861048"/>
              <a:chExt cx="5400600" cy="144016"/>
            </a:xfrm>
          </p:grpSpPr>
          <p:cxnSp>
            <p:nvCxnSpPr>
              <p:cNvPr id="142" name="直接连接符 141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" name="组合 152"/>
            <p:cNvGrpSpPr/>
            <p:nvPr/>
          </p:nvGrpSpPr>
          <p:grpSpPr>
            <a:xfrm>
              <a:off x="899592" y="4581128"/>
              <a:ext cx="5400600" cy="144016"/>
              <a:chOff x="899592" y="3861048"/>
              <a:chExt cx="5400600" cy="144016"/>
            </a:xfrm>
          </p:grpSpPr>
          <p:cxnSp>
            <p:nvCxnSpPr>
              <p:cNvPr id="154" name="直接连接符 153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8" name="组合 157"/>
            <p:cNvGrpSpPr/>
            <p:nvPr/>
          </p:nvGrpSpPr>
          <p:grpSpPr>
            <a:xfrm>
              <a:off x="899592" y="4149080"/>
              <a:ext cx="5400600" cy="144016"/>
              <a:chOff x="899592" y="3861048"/>
              <a:chExt cx="5400600" cy="144016"/>
            </a:xfrm>
          </p:grpSpPr>
          <p:cxnSp>
            <p:nvCxnSpPr>
              <p:cNvPr id="159" name="直接连接符 158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3" name="组合 162"/>
            <p:cNvGrpSpPr/>
            <p:nvPr/>
          </p:nvGrpSpPr>
          <p:grpSpPr>
            <a:xfrm>
              <a:off x="899592" y="4437112"/>
              <a:ext cx="5400600" cy="144016"/>
              <a:chOff x="899592" y="3861048"/>
              <a:chExt cx="5400600" cy="144016"/>
            </a:xfrm>
          </p:grpSpPr>
          <p:cxnSp>
            <p:nvCxnSpPr>
              <p:cNvPr id="164" name="直接连接符 163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8" name="组合 167"/>
            <p:cNvGrpSpPr/>
            <p:nvPr/>
          </p:nvGrpSpPr>
          <p:grpSpPr>
            <a:xfrm>
              <a:off x="899592" y="4005064"/>
              <a:ext cx="5400600" cy="144016"/>
              <a:chOff x="899592" y="3861048"/>
              <a:chExt cx="5400600" cy="144016"/>
            </a:xfrm>
          </p:grpSpPr>
          <p:cxnSp>
            <p:nvCxnSpPr>
              <p:cNvPr id="169" name="直接连接符 168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组合 172"/>
            <p:cNvGrpSpPr/>
            <p:nvPr/>
          </p:nvGrpSpPr>
          <p:grpSpPr>
            <a:xfrm>
              <a:off x="899592" y="4725144"/>
              <a:ext cx="5400600" cy="144016"/>
              <a:chOff x="899592" y="3861048"/>
              <a:chExt cx="5400600" cy="144016"/>
            </a:xfrm>
          </p:grpSpPr>
          <p:cxnSp>
            <p:nvCxnSpPr>
              <p:cNvPr id="174" name="直接连接符 173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组合 177"/>
            <p:cNvGrpSpPr/>
            <p:nvPr/>
          </p:nvGrpSpPr>
          <p:grpSpPr>
            <a:xfrm>
              <a:off x="899592" y="4293096"/>
              <a:ext cx="5400600" cy="144016"/>
              <a:chOff x="899592" y="3861048"/>
              <a:chExt cx="5400600" cy="144016"/>
            </a:xfrm>
          </p:grpSpPr>
          <p:cxnSp>
            <p:nvCxnSpPr>
              <p:cNvPr id="179" name="直接连接符 178"/>
              <p:cNvCxnSpPr/>
              <p:nvPr/>
            </p:nvCxnSpPr>
            <p:spPr>
              <a:xfrm flipV="1">
                <a:off x="899592" y="3861048"/>
                <a:ext cx="0" cy="144016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/>
              <p:cNvCxnSpPr/>
              <p:nvPr/>
            </p:nvCxnSpPr>
            <p:spPr>
              <a:xfrm>
                <a:off x="899592" y="3861048"/>
                <a:ext cx="5328592" cy="0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/>
              <p:nvPr/>
            </p:nvCxnSpPr>
            <p:spPr>
              <a:xfrm flipV="1">
                <a:off x="6228184" y="3861048"/>
                <a:ext cx="0" cy="144016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/>
              <p:nvPr/>
            </p:nvCxnSpPr>
            <p:spPr>
              <a:xfrm>
                <a:off x="6228184" y="4005064"/>
                <a:ext cx="72008" cy="0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Wakeup Strategy Along with Wakeup Signals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57750"/>
          </a:xfrm>
        </p:spPr>
        <p:txBody>
          <a:bodyPr/>
          <a:lstStyle/>
          <a:p>
            <a:r>
              <a:rPr lang="en-US" dirty="0" smtClean="0"/>
              <a:t>Wakeup strategy with given wakeup signal design</a:t>
            </a:r>
          </a:p>
          <a:p>
            <a:pPr lvl="1"/>
            <a:r>
              <a:rPr lang="en-US" dirty="0" smtClean="0"/>
              <a:t>UE-specific wakeup – large number of distinct wakeup signals</a:t>
            </a:r>
          </a:p>
          <a:p>
            <a:pPr lvl="2"/>
            <a:r>
              <a:rPr lang="en-US" dirty="0" smtClean="0"/>
              <a:t>Wakeup signals alone could single out a specific UE for data arrival</a:t>
            </a:r>
          </a:p>
          <a:p>
            <a:pPr lvl="1"/>
            <a:r>
              <a:rPr lang="en-US" dirty="0" smtClean="0"/>
              <a:t>Group wakeup – small number of wakeup signals</a:t>
            </a:r>
          </a:p>
          <a:p>
            <a:pPr lvl="2"/>
            <a:r>
              <a:rPr lang="en-US" dirty="0" smtClean="0"/>
              <a:t>Wakeup signals along with paging indication to identify</a:t>
            </a:r>
          </a:p>
          <a:p>
            <a:r>
              <a:rPr lang="en-US" dirty="0" smtClean="0"/>
              <a:t>Wakeup signals broadcasting strategy</a:t>
            </a:r>
          </a:p>
          <a:p>
            <a:pPr lvl="1"/>
            <a:r>
              <a:rPr lang="en-US" dirty="0" smtClean="0"/>
              <a:t>Single cell wakeup signals broadcasting</a:t>
            </a:r>
          </a:p>
          <a:p>
            <a:pPr lvl="2"/>
            <a:r>
              <a:rPr lang="en-US" dirty="0" smtClean="0"/>
              <a:t>UE tracking – UE register on new camping cell after long DRX</a:t>
            </a:r>
          </a:p>
          <a:p>
            <a:pPr lvl="3"/>
            <a:r>
              <a:rPr lang="en-US" dirty="0" smtClean="0"/>
              <a:t>Drawback: DRX cycle could be not too long to lose track of UE</a:t>
            </a:r>
          </a:p>
          <a:p>
            <a:pPr lvl="1"/>
            <a:r>
              <a:rPr lang="en-US" dirty="0" smtClean="0"/>
              <a:t>Group of cells wakeup signals  broadcasting</a:t>
            </a:r>
          </a:p>
          <a:p>
            <a:pPr lvl="2"/>
            <a:r>
              <a:rPr lang="en-US" dirty="0" smtClean="0"/>
              <a:t>UE tracking within a group of cells – UE update the location when moving to new group of cells</a:t>
            </a:r>
          </a:p>
          <a:p>
            <a:pPr lvl="1"/>
            <a:r>
              <a:rPr lang="en-US" dirty="0" smtClean="0"/>
              <a:t>Implicit broadcasting – similar to paging without UE updated location</a:t>
            </a:r>
          </a:p>
          <a:p>
            <a:pPr lvl="2"/>
            <a:r>
              <a:rPr lang="en-US" dirty="0" smtClean="0"/>
              <a:t>Broadcast on the registration area. </a:t>
            </a:r>
          </a:p>
          <a:p>
            <a:pPr lvl="2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11</a:t>
            </a:fld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Higher Layer Procedures in Support of UE Wakeup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DRX enhancement with UE wakeup signals</a:t>
            </a:r>
          </a:p>
          <a:p>
            <a:pPr lvl="1"/>
            <a:r>
              <a:rPr lang="en-US" dirty="0" smtClean="0"/>
              <a:t>DRX cycle design for single cell or group of cells wakeup strategy</a:t>
            </a:r>
          </a:p>
          <a:p>
            <a:pPr lvl="2"/>
            <a:r>
              <a:rPr lang="en-US" dirty="0" smtClean="0"/>
              <a:t>Identify UE tracking strategy</a:t>
            </a:r>
          </a:p>
          <a:p>
            <a:pPr lvl="1"/>
            <a:r>
              <a:rPr lang="en-US" dirty="0" smtClean="0"/>
              <a:t>DRX cycle design for implicit broadcast strategy</a:t>
            </a:r>
          </a:p>
          <a:p>
            <a:pPr lvl="2"/>
            <a:r>
              <a:rPr lang="en-US" dirty="0" smtClean="0"/>
              <a:t>Extended UE sleeping cycle and UE registration area design</a:t>
            </a:r>
          </a:p>
          <a:p>
            <a:pPr lvl="3"/>
            <a:r>
              <a:rPr lang="en-US" dirty="0" smtClean="0"/>
              <a:t>UE mobility as the dependent variable</a:t>
            </a:r>
          </a:p>
          <a:p>
            <a:r>
              <a:rPr lang="en-US" dirty="0" smtClean="0"/>
              <a:t>Paging enhancement with UE wakeup signals</a:t>
            </a:r>
          </a:p>
          <a:p>
            <a:pPr lvl="1"/>
            <a:r>
              <a:rPr lang="en-US" dirty="0" smtClean="0"/>
              <a:t>Paging  mechanism along with reception of group wakeup signals</a:t>
            </a:r>
          </a:p>
          <a:p>
            <a:pPr lvl="2"/>
            <a:r>
              <a:rPr lang="en-US" dirty="0" smtClean="0"/>
              <a:t>Enhanced paging procedure with wakeup signals</a:t>
            </a:r>
          </a:p>
          <a:p>
            <a:pPr lvl="2"/>
            <a:r>
              <a:rPr lang="en-US" dirty="0" smtClean="0"/>
              <a:t>Need for Paging  acknowledgement design</a:t>
            </a:r>
          </a:p>
          <a:p>
            <a:pPr lvl="3"/>
            <a:r>
              <a:rPr lang="en-US" dirty="0" smtClean="0"/>
              <a:t>Paging acknowledgement design</a:t>
            </a:r>
          </a:p>
          <a:p>
            <a:pPr lvl="1"/>
            <a:r>
              <a:rPr lang="en-US" dirty="0" smtClean="0"/>
              <a:t>Paging strategy –</a:t>
            </a:r>
          </a:p>
          <a:p>
            <a:pPr lvl="2"/>
            <a:r>
              <a:rPr lang="en-US" dirty="0" smtClean="0"/>
              <a:t>Working with wakeup strategy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12</a:t>
            </a:fld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On-demand access provides an mechanism for UE power saving</a:t>
            </a:r>
          </a:p>
          <a:p>
            <a:pPr lvl="1"/>
            <a:r>
              <a:rPr lang="en-US" dirty="0" smtClean="0"/>
              <a:t>UE wakeup mechanism to wake up UE right after data arrival</a:t>
            </a:r>
          </a:p>
          <a:p>
            <a:pPr lvl="2"/>
            <a:r>
              <a:rPr lang="en-US" dirty="0" smtClean="0"/>
              <a:t>Minimizing UE periodic wakeup to check for paging or data arrival</a:t>
            </a:r>
          </a:p>
          <a:p>
            <a:pPr lvl="2"/>
            <a:r>
              <a:rPr lang="en-US" dirty="0" smtClean="0"/>
              <a:t>Reducing PDCCH monitoring</a:t>
            </a:r>
          </a:p>
          <a:p>
            <a:pPr lvl="2"/>
            <a:r>
              <a:rPr lang="en-US" dirty="0" smtClean="0"/>
              <a:t>Optimizing DRX </a:t>
            </a:r>
          </a:p>
          <a:p>
            <a:pPr lvl="1"/>
            <a:r>
              <a:rPr lang="en-US" dirty="0" smtClean="0"/>
              <a:t>Study of UE wakeup mechanism</a:t>
            </a:r>
          </a:p>
          <a:p>
            <a:pPr lvl="2"/>
            <a:r>
              <a:rPr lang="en-US" dirty="0" smtClean="0"/>
              <a:t>Wakeup signal and waveform design</a:t>
            </a:r>
          </a:p>
          <a:p>
            <a:pPr lvl="2"/>
            <a:r>
              <a:rPr lang="en-US" dirty="0" smtClean="0"/>
              <a:t>Channel design and operation </a:t>
            </a:r>
          </a:p>
          <a:p>
            <a:pPr lvl="2"/>
            <a:r>
              <a:rPr lang="en-US" dirty="0" smtClean="0"/>
              <a:t> Enhancement </a:t>
            </a:r>
            <a:r>
              <a:rPr lang="en-US" smtClean="0"/>
              <a:t>of paging and DRX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13</a:t>
            </a:fld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System Design - UE Power Saving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857750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UE power saving had been considered in the beginning of NR system design</a:t>
            </a:r>
          </a:p>
          <a:p>
            <a:pPr lvl="1"/>
            <a:r>
              <a:rPr lang="en-US" dirty="0" smtClean="0">
                <a:latin typeface="+mn-lt"/>
              </a:rPr>
              <a:t>System design considers UE power consumption</a:t>
            </a:r>
          </a:p>
          <a:p>
            <a:r>
              <a:rPr lang="en-US" dirty="0" smtClean="0">
                <a:latin typeface="+mn-lt"/>
              </a:rPr>
              <a:t>Most UE power consumptions are on the system monitoring  for potential data arrival</a:t>
            </a:r>
          </a:p>
          <a:p>
            <a:pPr lvl="1"/>
            <a:r>
              <a:rPr lang="en-US" dirty="0" smtClean="0">
                <a:latin typeface="+mn-lt"/>
              </a:rPr>
              <a:t>IDLE mode UEs:  UE will wake up periodically to decoding paging indication and retrieve paging information based on configured DRX cycle</a:t>
            </a:r>
          </a:p>
          <a:p>
            <a:pPr lvl="1"/>
            <a:r>
              <a:rPr lang="en-US" dirty="0" smtClean="0">
                <a:latin typeface="+mn-lt"/>
              </a:rPr>
              <a:t>CONNECTED mode UEs - active state PDCCH decoding dominate power consumption in LTE[Ref: R1-166368 </a:t>
            </a:r>
            <a:r>
              <a:rPr lang="en-US" dirty="0" smtClean="0"/>
              <a:t>UE Power Consideration based on Days-of-Use, Qualcomm]</a:t>
            </a:r>
          </a:p>
          <a:p>
            <a:pPr lvl="2"/>
            <a:r>
              <a:rPr lang="en-US" dirty="0" smtClean="0">
                <a:latin typeface="+mn-lt"/>
              </a:rPr>
              <a:t> UE decodes PDCCH every subframe with most of time no grant for its transmission</a:t>
            </a:r>
          </a:p>
          <a:p>
            <a:pPr lvl="2"/>
            <a:r>
              <a:rPr lang="en-US" dirty="0" smtClean="0">
                <a:latin typeface="+mn-lt"/>
              </a:rPr>
              <a:t>High speed network access and robust data arrival have the results of no one is scheduled for services in large fraction of time.  </a:t>
            </a:r>
          </a:p>
          <a:p>
            <a:pPr lvl="2"/>
            <a:r>
              <a:rPr lang="en-US" dirty="0" smtClean="0">
                <a:latin typeface="+mn-lt"/>
              </a:rPr>
              <a:t>Time of usage – quiet time in the night.</a:t>
            </a:r>
          </a:p>
          <a:p>
            <a:pPr lvl="3"/>
            <a:endParaRPr lang="en-US" dirty="0" smtClean="0">
              <a:latin typeface="+mn-lt"/>
            </a:endParaRPr>
          </a:p>
          <a:p>
            <a:pPr>
              <a:buNone/>
            </a:pPr>
            <a:endParaRPr lang="en-US" dirty="0">
              <a:latin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Power Saving features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18457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NR-PDCCH monitoring – </a:t>
            </a:r>
          </a:p>
          <a:p>
            <a:pPr lvl="1"/>
            <a:r>
              <a:rPr lang="en-US" dirty="0" smtClean="0"/>
              <a:t>UE-specific DL control information monitoring occasions at least in time domain can be configured</a:t>
            </a:r>
          </a:p>
          <a:p>
            <a:pPr lvl="2"/>
            <a:r>
              <a:rPr lang="en-US" dirty="0" smtClean="0"/>
              <a:t>Network could configure longer duration for NR-PDCCH monitoring to reduce the power consumption on monitoring</a:t>
            </a:r>
          </a:p>
          <a:p>
            <a:pPr lvl="3"/>
            <a:r>
              <a:rPr lang="en-US" dirty="0" smtClean="0"/>
              <a:t>Tradeoff in access delay when traffic arrives</a:t>
            </a:r>
          </a:p>
          <a:p>
            <a:r>
              <a:rPr lang="en-US" dirty="0" smtClean="0"/>
              <a:t>During NR study , UE power saving  study on </a:t>
            </a:r>
            <a:r>
              <a:rPr lang="en-GB" dirty="0" smtClean="0"/>
              <a:t>UE DL reception energy consumption with focus on </a:t>
            </a:r>
            <a:r>
              <a:rPr lang="en-GB" dirty="0" err="1" smtClean="0"/>
              <a:t>DoU</a:t>
            </a:r>
            <a:endParaRPr lang="en-US" dirty="0" smtClean="0"/>
          </a:p>
          <a:p>
            <a:pPr lvl="1"/>
            <a:r>
              <a:rPr lang="en-GB" dirty="0" smtClean="0"/>
              <a:t>UE decoding power consumption in the physical layer DL control blind decoding in lack of grant</a:t>
            </a:r>
            <a:endParaRPr lang="en-US" dirty="0" smtClean="0"/>
          </a:p>
          <a:p>
            <a:pPr lvl="1"/>
            <a:r>
              <a:rPr lang="en-GB" dirty="0" smtClean="0"/>
              <a:t>UE decoding power consumption in the slot with the data</a:t>
            </a:r>
            <a:endParaRPr lang="en-US" dirty="0" smtClean="0"/>
          </a:p>
          <a:p>
            <a:pPr lvl="1"/>
            <a:r>
              <a:rPr lang="en-GB" dirty="0" smtClean="0"/>
              <a:t>UE decoding power consumption in the data reception process</a:t>
            </a:r>
            <a:endParaRPr lang="en-US" dirty="0" smtClean="0"/>
          </a:p>
          <a:p>
            <a:pPr lvl="1"/>
            <a:r>
              <a:rPr lang="en-GB" dirty="0" smtClean="0"/>
              <a:t>UE decoding power consumption in the measurement</a:t>
            </a:r>
            <a:endParaRPr lang="en-US" dirty="0" smtClean="0"/>
          </a:p>
          <a:p>
            <a:pPr lvl="1"/>
            <a:r>
              <a:rPr lang="en-GB" dirty="0" smtClean="0"/>
              <a:t>UE decoding power consumption in the Search Space</a:t>
            </a:r>
            <a:endParaRPr lang="en-US" dirty="0" smtClean="0"/>
          </a:p>
          <a:p>
            <a:pPr lvl="1"/>
            <a:r>
              <a:rPr lang="en-GB" dirty="0" smtClean="0"/>
              <a:t>UE power reduction techniques also should be studied</a:t>
            </a:r>
          </a:p>
          <a:p>
            <a:r>
              <a:rPr lang="en-GB" dirty="0" smtClean="0"/>
              <a:t>Enhance DRX – support multiple service with different service requirements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Power Saving with On-demand Access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80920" cy="288066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On-demand Access – UE remains in sleeping mode unless it is triggered </a:t>
            </a:r>
          </a:p>
          <a:p>
            <a:pPr lvl="1"/>
            <a:r>
              <a:rPr lang="en-US" dirty="0" smtClean="0"/>
              <a:t>UL data arrival from higher layer:  UE will wake up and request for UL transmission</a:t>
            </a:r>
          </a:p>
          <a:p>
            <a:pPr lvl="1"/>
            <a:r>
              <a:rPr lang="en-US" dirty="0" smtClean="0"/>
              <a:t>Wakeup by network – Network wakes up UE on demand</a:t>
            </a:r>
          </a:p>
          <a:p>
            <a:pPr lvl="2"/>
            <a:r>
              <a:rPr lang="en-US" dirty="0" smtClean="0"/>
              <a:t>Arrival of DL data</a:t>
            </a:r>
          </a:p>
          <a:p>
            <a:pPr lvl="2"/>
            <a:r>
              <a:rPr lang="en-US" dirty="0" smtClean="0"/>
              <a:t>System information change</a:t>
            </a:r>
          </a:p>
          <a:p>
            <a:r>
              <a:rPr lang="en-US" dirty="0" smtClean="0"/>
              <a:t>Power saving – </a:t>
            </a:r>
          </a:p>
          <a:p>
            <a:pPr lvl="1"/>
            <a:r>
              <a:rPr lang="en-US" dirty="0" smtClean="0"/>
              <a:t>UE wakes up only being triggered by wakeup signals with extended sleeping mode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4</a:t>
            </a:fld>
            <a:endParaRPr lang="zh-CN" altLang="en-US" dirty="0"/>
          </a:p>
        </p:txBody>
      </p:sp>
      <p:grpSp>
        <p:nvGrpSpPr>
          <p:cNvPr id="60" name="组合 59"/>
          <p:cNvGrpSpPr/>
          <p:nvPr/>
        </p:nvGrpSpPr>
        <p:grpSpPr>
          <a:xfrm>
            <a:off x="755576" y="4221088"/>
            <a:ext cx="7704856" cy="2200310"/>
            <a:chOff x="755576" y="3717032"/>
            <a:chExt cx="7953642" cy="2632358"/>
          </a:xfrm>
        </p:grpSpPr>
        <p:cxnSp>
          <p:nvCxnSpPr>
            <p:cNvPr id="8" name="直接箭头连接符 7"/>
            <p:cNvCxnSpPr/>
            <p:nvPr/>
          </p:nvCxnSpPr>
          <p:spPr>
            <a:xfrm>
              <a:off x="755576" y="5661248"/>
              <a:ext cx="784887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971600" y="4365104"/>
              <a:ext cx="936104" cy="24622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DL data </a:t>
              </a:r>
              <a:endParaRPr lang="en-US" sz="1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460432" y="5733256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</a:t>
              </a:r>
              <a:endParaRPr lang="en-US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907704" y="4005064"/>
              <a:ext cx="0" cy="16561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>
              <a:off x="2339752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979712" y="3861048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Wakeup signals</a:t>
              </a:r>
            </a:p>
            <a:p>
              <a:r>
                <a:rPr lang="en-US" sz="1000" dirty="0" smtClean="0"/>
                <a:t>Sent by gNB </a:t>
              </a:r>
              <a:endParaRPr lang="en-US" sz="1000" dirty="0"/>
            </a:p>
          </p:txBody>
        </p:sp>
        <p:sp>
          <p:nvSpPr>
            <p:cNvPr id="24" name="梯形 23"/>
            <p:cNvSpPr/>
            <p:nvPr/>
          </p:nvSpPr>
          <p:spPr>
            <a:xfrm>
              <a:off x="2915816" y="4869160"/>
              <a:ext cx="2880320" cy="792088"/>
            </a:xfrm>
            <a:prstGeom prst="trapezoi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411760" y="5949280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UE waking up</a:t>
              </a:r>
            </a:p>
          </p:txBody>
        </p:sp>
        <p:cxnSp>
          <p:nvCxnSpPr>
            <p:cNvPr id="28" name="直接箭头连接符 27"/>
            <p:cNvCxnSpPr/>
            <p:nvPr/>
          </p:nvCxnSpPr>
          <p:spPr>
            <a:xfrm flipV="1">
              <a:off x="2915816" y="5661248"/>
              <a:ext cx="0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>
              <a:off x="3275856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2911236" y="4061621"/>
              <a:ext cx="7200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Paging</a:t>
              </a:r>
            </a:p>
          </p:txBody>
        </p:sp>
        <p:cxnSp>
          <p:nvCxnSpPr>
            <p:cNvPr id="34" name="直接箭头连接符 33"/>
            <p:cNvCxnSpPr/>
            <p:nvPr/>
          </p:nvCxnSpPr>
          <p:spPr>
            <a:xfrm>
              <a:off x="3707904" y="3861048"/>
              <a:ext cx="0" cy="18002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4067944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 flipV="1">
              <a:off x="5796136" y="5661248"/>
              <a:ext cx="0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347864" y="3717032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PDCCH decoding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779912" y="4077072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PDSCH decoding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716016" y="3789040"/>
              <a:ext cx="8640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Complete data reception</a:t>
              </a:r>
            </a:p>
          </p:txBody>
        </p:sp>
        <p:cxnSp>
          <p:nvCxnSpPr>
            <p:cNvPr id="41" name="直接箭头连接符 40"/>
            <p:cNvCxnSpPr/>
            <p:nvPr/>
          </p:nvCxnSpPr>
          <p:spPr>
            <a:xfrm>
              <a:off x="5148064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5292080" y="5949280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UE backs to sleep</a:t>
              </a:r>
            </a:p>
          </p:txBody>
        </p:sp>
        <p:cxnSp>
          <p:nvCxnSpPr>
            <p:cNvPr id="45" name="直接箭头连接符 44"/>
            <p:cNvCxnSpPr/>
            <p:nvPr/>
          </p:nvCxnSpPr>
          <p:spPr>
            <a:xfrm>
              <a:off x="755576" y="5805264"/>
              <a:ext cx="216024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899592" y="5877272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UE sleeping</a:t>
              </a:r>
            </a:p>
          </p:txBody>
        </p:sp>
        <p:cxnSp>
          <p:nvCxnSpPr>
            <p:cNvPr id="58" name="直接箭头连接符 57"/>
            <p:cNvCxnSpPr/>
            <p:nvPr/>
          </p:nvCxnSpPr>
          <p:spPr>
            <a:xfrm>
              <a:off x="5796136" y="5805264"/>
              <a:ext cx="216024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6444208" y="5877272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UE sleeping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Wakeup </a:t>
            </a:r>
            <a:r>
              <a:rPr lang="en-US" dirty="0" smtClean="0"/>
              <a:t>Mechanism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UE Wakeup </a:t>
            </a:r>
            <a:r>
              <a:rPr lang="en-US" dirty="0" smtClean="0"/>
              <a:t>mechanism –</a:t>
            </a:r>
          </a:p>
          <a:p>
            <a:pPr lvl="1"/>
            <a:r>
              <a:rPr lang="en-US" dirty="0" smtClean="0"/>
              <a:t>Wakeup signal is sent on-demand </a:t>
            </a:r>
          </a:p>
          <a:p>
            <a:pPr lvl="2"/>
            <a:r>
              <a:rPr lang="en-US" dirty="0" smtClean="0"/>
              <a:t>Wakeup signals are sent when DL data arrives</a:t>
            </a:r>
          </a:p>
          <a:p>
            <a:pPr lvl="3"/>
            <a:r>
              <a:rPr lang="en-US" dirty="0" smtClean="0"/>
              <a:t>Low power or passive circuit </a:t>
            </a:r>
          </a:p>
          <a:p>
            <a:pPr lvl="2"/>
            <a:r>
              <a:rPr lang="en-US" dirty="0" smtClean="0"/>
              <a:t>DRX cycle is used to keep the UE within registration area</a:t>
            </a:r>
          </a:p>
          <a:p>
            <a:pPr lvl="3"/>
            <a:r>
              <a:rPr lang="en-US" dirty="0" smtClean="0"/>
              <a:t>DRX cycle could be extended to minutes to allow UE long sleep.</a:t>
            </a:r>
          </a:p>
          <a:p>
            <a:pPr lvl="1"/>
            <a:r>
              <a:rPr lang="en-US" dirty="0" smtClean="0"/>
              <a:t>Wakeup signal is sent along with DRX cycle </a:t>
            </a:r>
          </a:p>
          <a:p>
            <a:pPr lvl="2"/>
            <a:r>
              <a:rPr lang="en-US" dirty="0" smtClean="0"/>
              <a:t>L</a:t>
            </a:r>
            <a:r>
              <a:rPr lang="en-US" dirty="0" smtClean="0"/>
              <a:t>ow-complexity wakeup signals, such as sequence-based signals, </a:t>
            </a:r>
            <a:r>
              <a:rPr lang="en-US" dirty="0" smtClean="0"/>
              <a:t>are sent before the ON period of DRX cycle </a:t>
            </a:r>
            <a:endParaRPr lang="en-US" dirty="0" smtClean="0"/>
          </a:p>
          <a:p>
            <a:pPr lvl="3"/>
            <a:r>
              <a:rPr lang="en-US" dirty="0" smtClean="0"/>
              <a:t>UE perform detection of wakeup signals through peak detection of  correlation function</a:t>
            </a:r>
            <a:endParaRPr lang="en-US" dirty="0" smtClean="0"/>
          </a:p>
          <a:p>
            <a:pPr lvl="3"/>
            <a:r>
              <a:rPr lang="en-US" dirty="0" smtClean="0"/>
              <a:t>UE will wake </a:t>
            </a:r>
            <a:r>
              <a:rPr lang="en-US" dirty="0" smtClean="0"/>
              <a:t>up if wakeup signals is detected</a:t>
            </a:r>
            <a:endParaRPr lang="en-US" dirty="0" smtClean="0"/>
          </a:p>
          <a:p>
            <a:pPr lvl="3"/>
            <a:r>
              <a:rPr lang="en-US" dirty="0" smtClean="0"/>
              <a:t>UE continues sleeping through ON period of DRX cycle if not receiving wakeup signals.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5</a:t>
            </a:fld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 Sleep for CONNECTED Mode UEs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857750"/>
          </a:xfrm>
        </p:spPr>
        <p:txBody>
          <a:bodyPr/>
          <a:lstStyle/>
          <a:p>
            <a:r>
              <a:rPr lang="en-US" dirty="0" smtClean="0"/>
              <a:t>Less than 10% of UE PDCCH decoding with positive CRC</a:t>
            </a:r>
          </a:p>
          <a:p>
            <a:pPr lvl="1"/>
            <a:r>
              <a:rPr lang="en-US" dirty="0" smtClean="0"/>
              <a:t>90% power consumption on large number of blind decoding could be saved through UE micro sleep</a:t>
            </a:r>
          </a:p>
          <a:p>
            <a:r>
              <a:rPr lang="en-US" dirty="0" smtClean="0"/>
              <a:t>Micro-sleep </a:t>
            </a:r>
            <a:r>
              <a:rPr lang="en-US" dirty="0" smtClean="0"/>
              <a:t>for CONNECTED mode UE in active reception –</a:t>
            </a:r>
          </a:p>
          <a:p>
            <a:pPr lvl="1"/>
            <a:r>
              <a:rPr lang="en-US" dirty="0" smtClean="0"/>
              <a:t>UE </a:t>
            </a:r>
            <a:r>
              <a:rPr lang="en-US" dirty="0" smtClean="0"/>
              <a:t>goes to micro sleep once finishing DL data reception</a:t>
            </a:r>
          </a:p>
          <a:p>
            <a:pPr lvl="2"/>
            <a:r>
              <a:rPr lang="en-US" dirty="0" smtClean="0"/>
              <a:t> Control mechanism to indicate the end of DL data transmission</a:t>
            </a:r>
          </a:p>
          <a:p>
            <a:pPr lvl="2"/>
            <a:r>
              <a:rPr lang="en-US" dirty="0" smtClean="0"/>
              <a:t>No PDCCH decoding</a:t>
            </a:r>
          </a:p>
          <a:p>
            <a:pPr lvl="1"/>
            <a:r>
              <a:rPr lang="en-US" dirty="0" smtClean="0"/>
              <a:t>Wakeup signal is sent to indicate DL scheduling grant for UEs.</a:t>
            </a:r>
          </a:p>
          <a:p>
            <a:pPr lvl="2"/>
            <a:r>
              <a:rPr lang="en-US" dirty="0" smtClean="0"/>
              <a:t>Wakeup signals are sent when new DL data </a:t>
            </a:r>
            <a:r>
              <a:rPr lang="en-US" dirty="0" smtClean="0"/>
              <a:t>arrives before scheduling</a:t>
            </a:r>
            <a:endParaRPr lang="en-US" dirty="0" smtClean="0"/>
          </a:p>
          <a:p>
            <a:pPr lvl="3"/>
            <a:r>
              <a:rPr lang="en-US" dirty="0" smtClean="0"/>
              <a:t>Low complexity wakeup signals are sent before PDCCH decoding</a:t>
            </a:r>
          </a:p>
          <a:p>
            <a:pPr lvl="2"/>
            <a:r>
              <a:rPr lang="en-US" dirty="0" smtClean="0"/>
              <a:t>UE </a:t>
            </a:r>
            <a:r>
              <a:rPr lang="en-US" dirty="0" smtClean="0"/>
              <a:t>would decode PDCCH when </a:t>
            </a:r>
            <a:r>
              <a:rPr lang="en-US" dirty="0" smtClean="0"/>
              <a:t>it receives </a:t>
            </a:r>
            <a:r>
              <a:rPr lang="en-US" dirty="0" smtClean="0"/>
              <a:t>Wakeup signals</a:t>
            </a:r>
          </a:p>
          <a:p>
            <a:pPr lvl="3"/>
            <a:r>
              <a:rPr lang="en-US" dirty="0" smtClean="0"/>
              <a:t>Minimize the number of blind decoding </a:t>
            </a:r>
            <a:endParaRPr lang="en-US" dirty="0" smtClean="0"/>
          </a:p>
          <a:p>
            <a:pPr lvl="1"/>
            <a:r>
              <a:rPr lang="en-US" dirty="0" smtClean="0"/>
              <a:t>UE performs channel tracking and CSI/RRM measurements in the background	</a:t>
            </a:r>
          </a:p>
          <a:p>
            <a:pPr lvl="2"/>
            <a:r>
              <a:rPr lang="en-US" dirty="0" smtClean="0"/>
              <a:t>UE implementation choice to meet the performance requirements during micro </a:t>
            </a:r>
            <a:r>
              <a:rPr lang="en-US" dirty="0" smtClean="0"/>
              <a:t>sleep</a:t>
            </a:r>
          </a:p>
          <a:p>
            <a:pPr lvl="2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6</a:t>
            </a:fld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Wakeup </a:t>
            </a:r>
            <a:r>
              <a:rPr lang="en-US" dirty="0" smtClean="0"/>
              <a:t>Signals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2952328"/>
          </a:xfrm>
        </p:spPr>
        <p:txBody>
          <a:bodyPr/>
          <a:lstStyle/>
          <a:p>
            <a:r>
              <a:rPr lang="en-US" dirty="0" smtClean="0"/>
              <a:t>Wakeup signal receiver – a front-end device with low or no power consumption</a:t>
            </a:r>
          </a:p>
          <a:p>
            <a:pPr lvl="1"/>
            <a:r>
              <a:rPr lang="en-US" dirty="0" smtClean="0"/>
              <a:t>Low power circuit  </a:t>
            </a:r>
          </a:p>
          <a:p>
            <a:pPr lvl="1"/>
            <a:r>
              <a:rPr lang="en-US" dirty="0" smtClean="0"/>
              <a:t>Passive circuit: similar to RFID or ETC (Electrical Toll Collection) receiver</a:t>
            </a:r>
          </a:p>
          <a:p>
            <a:pPr lvl="2"/>
            <a:r>
              <a:rPr lang="en-US" dirty="0" smtClean="0"/>
              <a:t>Backscattering technology </a:t>
            </a:r>
            <a:r>
              <a:rPr lang="en-US" dirty="0" smtClean="0"/>
              <a:t>at the </a:t>
            </a:r>
            <a:r>
              <a:rPr lang="en-US" dirty="0" err="1" smtClean="0"/>
              <a:t>reciever</a:t>
            </a:r>
            <a:r>
              <a:rPr lang="en-US" dirty="0" smtClean="0"/>
              <a:t> </a:t>
            </a:r>
            <a:r>
              <a:rPr lang="en-US" dirty="0" smtClean="0"/>
              <a:t>– </a:t>
            </a:r>
            <a:endParaRPr lang="en-US" dirty="0" smtClean="0"/>
          </a:p>
          <a:p>
            <a:pPr lvl="3"/>
            <a:r>
              <a:rPr lang="en-US" dirty="0" smtClean="0"/>
              <a:t>Highly reactive RF front end to stimulate the electromagnetic wave of the received signals from the gNB.  The </a:t>
            </a:r>
          </a:p>
          <a:p>
            <a:pPr lvl="3"/>
            <a:r>
              <a:rPr lang="en-US" dirty="0" smtClean="0"/>
              <a:t>RF power is converted into DC power to power the control logic of wakeup trigger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7</a:t>
            </a:fld>
            <a:endParaRPr lang="zh-CN" altLang="en-US" dirty="0"/>
          </a:p>
        </p:txBody>
      </p:sp>
      <p:pic>
        <p:nvPicPr>
          <p:cNvPr id="5" name="图片 4" descr="http://www.ni.com/cms/images/devzone/tut/dhall_RFID_figure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149080"/>
            <a:ext cx="4104456" cy="2286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Wakeup System Design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Wakeup system design - wakeup signals  and physical channel</a:t>
            </a:r>
          </a:p>
          <a:p>
            <a:pPr lvl="1"/>
            <a:r>
              <a:rPr lang="en-US" dirty="0" smtClean="0"/>
              <a:t>Wakeup signals - narrow band signals and waveform with high transmitted power</a:t>
            </a:r>
          </a:p>
          <a:p>
            <a:pPr lvl="1"/>
            <a:r>
              <a:rPr lang="en-US" dirty="0" smtClean="0"/>
              <a:t>Physical channel structure </a:t>
            </a:r>
          </a:p>
          <a:p>
            <a:pPr lvl="2"/>
            <a:r>
              <a:rPr lang="en-US" dirty="0" err="1" smtClean="0"/>
              <a:t>Inband</a:t>
            </a:r>
            <a:r>
              <a:rPr lang="en-US" dirty="0" smtClean="0"/>
              <a:t> wakeup channel – NR system have a specific physical channel (s) to transmit the wakeup signals </a:t>
            </a:r>
          </a:p>
          <a:p>
            <a:pPr lvl="3"/>
            <a:r>
              <a:rPr lang="en-US" dirty="0" smtClean="0"/>
              <a:t>Waveform does not need to be compatible with NR waveform – similar to NR-PSS/SSS with embedded physical channel </a:t>
            </a:r>
          </a:p>
          <a:p>
            <a:pPr lvl="2"/>
            <a:r>
              <a:rPr lang="en-US" dirty="0" smtClean="0"/>
              <a:t>Out-of-band physical channel – Wakeup physical channel is not part  of data carrier</a:t>
            </a:r>
          </a:p>
          <a:p>
            <a:pPr lvl="3"/>
            <a:r>
              <a:rPr lang="en-US" dirty="0" smtClean="0"/>
              <a:t>Could be designed universally for all systems, such as NR, LTE, NB </a:t>
            </a:r>
            <a:r>
              <a:rPr lang="en-US" dirty="0" err="1" smtClean="0"/>
              <a:t>IoT</a:t>
            </a:r>
            <a:r>
              <a:rPr lang="en-US" dirty="0" smtClean="0"/>
              <a:t>, </a:t>
            </a:r>
            <a:r>
              <a:rPr lang="en-US" dirty="0" err="1" smtClean="0"/>
              <a:t>eMTC</a:t>
            </a:r>
            <a:r>
              <a:rPr lang="en-US" dirty="0" smtClean="0"/>
              <a:t>, …</a:t>
            </a:r>
          </a:p>
          <a:p>
            <a:pPr lvl="4"/>
            <a:r>
              <a:rPr lang="en-US" dirty="0" smtClean="0"/>
              <a:t>Flexibility in multi-mode UE wakeup.  </a:t>
            </a:r>
          </a:p>
          <a:p>
            <a:pPr lvl="3"/>
            <a:r>
              <a:rPr lang="en-US" dirty="0" smtClean="0"/>
              <a:t>Using lower frequency band for wakeup signal for </a:t>
            </a:r>
            <a:r>
              <a:rPr lang="en-US" dirty="0" err="1" smtClean="0"/>
              <a:t>mmWave</a:t>
            </a:r>
            <a:r>
              <a:rPr lang="en-US" dirty="0" smtClean="0"/>
              <a:t>  data carrier for improved coverage</a:t>
            </a:r>
          </a:p>
          <a:p>
            <a:pPr lvl="3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8</a:t>
            </a:fld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Wakeup Signals Design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291264" cy="5256931"/>
          </a:xfrm>
        </p:spPr>
        <p:txBody>
          <a:bodyPr/>
          <a:lstStyle/>
          <a:p>
            <a:r>
              <a:rPr lang="en-US" dirty="0" smtClean="0"/>
              <a:t>Wakeup Signal Performance </a:t>
            </a:r>
          </a:p>
          <a:p>
            <a:pPr lvl="1"/>
            <a:r>
              <a:rPr lang="en-US" dirty="0" smtClean="0"/>
              <a:t>Receiver sensitivity – identify the required energy received to trigger wake up mechanism at UE receiver</a:t>
            </a:r>
          </a:p>
          <a:p>
            <a:pPr lvl="2"/>
            <a:r>
              <a:rPr lang="en-US" dirty="0" smtClean="0"/>
              <a:t>Passive circuit – compute the energy accumulation of back scattering technology</a:t>
            </a:r>
          </a:p>
          <a:p>
            <a:pPr lvl="2"/>
            <a:r>
              <a:rPr lang="en-US" dirty="0" smtClean="0"/>
              <a:t>Low power circuit – compute the energy required for  the wakeup signal detection  and power consumption in the detection</a:t>
            </a:r>
          </a:p>
          <a:p>
            <a:pPr lvl="1"/>
            <a:r>
              <a:rPr lang="en-US" dirty="0" smtClean="0"/>
              <a:t>Link budget – identify the coverage area based on a given </a:t>
            </a:r>
            <a:r>
              <a:rPr lang="en-US" dirty="0" err="1" smtClean="0"/>
              <a:t>Tx</a:t>
            </a:r>
            <a:r>
              <a:rPr lang="en-US" dirty="0" smtClean="0"/>
              <a:t> power and receiver sensitivity</a:t>
            </a:r>
          </a:p>
          <a:p>
            <a:pPr lvl="2"/>
            <a:r>
              <a:rPr lang="en-US" dirty="0" err="1" smtClean="0"/>
              <a:t>Tx</a:t>
            </a:r>
            <a:r>
              <a:rPr lang="en-US" dirty="0" smtClean="0"/>
              <a:t> power and PSD would be used for wakeup signal design</a:t>
            </a:r>
          </a:p>
          <a:p>
            <a:pPr lvl="2"/>
            <a:r>
              <a:rPr lang="en-US" dirty="0" smtClean="0"/>
              <a:t>Wakeup signals </a:t>
            </a:r>
          </a:p>
          <a:p>
            <a:pPr lvl="3"/>
            <a:r>
              <a:rPr lang="en-US" dirty="0" smtClean="0"/>
              <a:t>UE-specific wakeup signals : distinct signals for each UE</a:t>
            </a:r>
          </a:p>
          <a:p>
            <a:pPr lvl="3"/>
            <a:r>
              <a:rPr lang="en-US" dirty="0" smtClean="0"/>
              <a:t>Group wakeup signals: </a:t>
            </a:r>
          </a:p>
          <a:p>
            <a:pPr lvl="2"/>
            <a:r>
              <a:rPr lang="en-US" dirty="0" smtClean="0"/>
              <a:t>Wakeup strategy – similar to paging strategy, with UE registration </a:t>
            </a:r>
          </a:p>
          <a:p>
            <a:pPr lvl="3"/>
            <a:r>
              <a:rPr lang="en-US" dirty="0" smtClean="0"/>
              <a:t>Wakeup signals broadcasting area</a:t>
            </a:r>
          </a:p>
          <a:p>
            <a:pPr lvl="3"/>
            <a:r>
              <a:rPr lang="en-US" dirty="0" smtClean="0"/>
              <a:t>Blanket broadcast or sequential broadcast</a:t>
            </a:r>
          </a:p>
          <a:p>
            <a:pPr lvl="1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9</a:t>
            </a:fld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11571</TotalTime>
  <Words>1268</Words>
  <Application>Microsoft Office PowerPoint</Application>
  <PresentationFormat>全屏显示(4:3)</PresentationFormat>
  <Paragraphs>166</Paragraphs>
  <Slides>14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UE Power Saving and Wakeup Mechanism</vt:lpstr>
      <vt:lpstr>NR System Design - UE Power Saving</vt:lpstr>
      <vt:lpstr>NR Power Saving features</vt:lpstr>
      <vt:lpstr>UE Power Saving with On-demand Access</vt:lpstr>
      <vt:lpstr>UE Wakeup Mechanism</vt:lpstr>
      <vt:lpstr>Micro Sleep for CONNECTED Mode UEs</vt:lpstr>
      <vt:lpstr>UE Wakeup Signals </vt:lpstr>
      <vt:lpstr>UE Wakeup System Design</vt:lpstr>
      <vt:lpstr>Wakeup Signals Design</vt:lpstr>
      <vt:lpstr>Wakeup Signals Type</vt:lpstr>
      <vt:lpstr>Wakeup Strategy Along with Wakeup Signals</vt:lpstr>
      <vt:lpstr>Higher Layer Procedures in Support of UE Wakeup </vt:lpstr>
      <vt:lpstr>Conclusion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Fang-Chen cheng</cp:lastModifiedBy>
  <cp:revision>1188</cp:revision>
  <dcterms:created xsi:type="dcterms:W3CDTF">2014-01-09T07:41:21Z</dcterms:created>
  <dcterms:modified xsi:type="dcterms:W3CDTF">2017-12-11T02:37:00Z</dcterms:modified>
</cp:coreProperties>
</file>