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3" r:id="rId2"/>
  </p:sldMasterIdLst>
  <p:notesMasterIdLst>
    <p:notesMasterId r:id="rId15"/>
  </p:notesMasterIdLst>
  <p:handoutMasterIdLst>
    <p:handoutMasterId r:id="rId16"/>
  </p:handoutMasterIdLst>
  <p:sldIdLst>
    <p:sldId id="272" r:id="rId3"/>
    <p:sldId id="304" r:id="rId4"/>
    <p:sldId id="305" r:id="rId5"/>
    <p:sldId id="306" r:id="rId6"/>
    <p:sldId id="307" r:id="rId7"/>
    <p:sldId id="314" r:id="rId8"/>
    <p:sldId id="308" r:id="rId9"/>
    <p:sldId id="309" r:id="rId10"/>
    <p:sldId id="310" r:id="rId11"/>
    <p:sldId id="311" r:id="rId12"/>
    <p:sldId id="313" r:id="rId13"/>
    <p:sldId id="274" r:id="rId14"/>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1236"/>
    <a:srgbClr val="240967"/>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1" autoAdjust="0"/>
    <p:restoredTop sz="92153" autoAdjust="0"/>
  </p:normalViewPr>
  <p:slideViewPr>
    <p:cSldViewPr>
      <p:cViewPr>
        <p:scale>
          <a:sx n="75" d="100"/>
          <a:sy n="75" d="100"/>
        </p:scale>
        <p:origin x="-1308" y="-78"/>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12/11/2017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2017/12/11</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2DE638B-4EF2-4FBC-A9EE-4308B02633BA}" type="slidenum">
              <a:rPr lang="zh-CN" altLang="en-US" smtClean="0">
                <a:solidFill>
                  <a:prstClr val="black"/>
                </a:solidFill>
              </a:rPr>
              <a:pPr>
                <a:defRPr/>
              </a:pPr>
              <a:t>1</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445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95ECD53-54EB-4903-BFBC-E9593EFAFA7C}" type="slidenum">
              <a:rPr lang="zh-CN" altLang="en-US" smtClean="0">
                <a:solidFill>
                  <a:prstClr val="black"/>
                </a:solidFill>
              </a:rPr>
              <a:pPr>
                <a:defRPr/>
              </a:pPr>
              <a:t>12</a:t>
            </a:fld>
            <a:endParaRPr lang="zh-CN" alt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normAutofit/>
          </a:bodyPr>
          <a:lstStyle>
            <a:lvl1pPr>
              <a:defRPr sz="4000" b="1">
                <a:solidFill>
                  <a:srgbClr val="FA0E12"/>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692624"/>
            <a:ext cx="6400800" cy="1752600"/>
          </a:xfrm>
        </p:spPr>
        <p:txBody>
          <a:bodyPr>
            <a:normAutofit/>
          </a:bodyPr>
          <a:lstStyle>
            <a:lvl1pPr marL="0" indent="0" algn="ctr">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灯片编号占位符 5"/>
          <p:cNvSpPr>
            <a:spLocks noGrp="1"/>
          </p:cNvSpPr>
          <p:nvPr>
            <p:ph type="sldNum" sz="quarter" idx="10"/>
          </p:nvPr>
        </p:nvSpPr>
        <p:spPr/>
        <p:txBody>
          <a:bodyPr/>
          <a:lstStyle>
            <a:lvl1pPr>
              <a:defRPr sz="1400">
                <a:latin typeface="Arial" pitchFamily="34" charset="0"/>
                <a:cs typeface="Arial" pitchFamily="34" charset="0"/>
              </a:defRPr>
            </a:lvl1pPr>
          </a:lstStyle>
          <a:p>
            <a:pPr>
              <a:defRPr/>
            </a:pPr>
            <a:fld id="{C2A2429A-3693-4BBD-9ED6-295096074116}" type="slidenum">
              <a:rPr lang="zh-CN" altLang="en-US"/>
              <a:pPr>
                <a:defRPr/>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灯片编号占位符 5"/>
          <p:cNvSpPr>
            <a:spLocks noGrp="1"/>
          </p:cNvSpPr>
          <p:nvPr>
            <p:ph type="sldNum" sz="quarter" idx="10"/>
          </p:nvPr>
        </p:nvSpPr>
        <p:spPr/>
        <p:txBody>
          <a:bodyPr/>
          <a:lstStyle>
            <a:lvl1pPr>
              <a:defRPr/>
            </a:lvl1pPr>
          </a:lstStyle>
          <a:p>
            <a:pPr>
              <a:defRPr/>
            </a:pPr>
            <a:fld id="{E78B94FB-598B-4D3B-84E2-42BFE33D4880}" type="slidenum">
              <a:rPr lang="zh-CN" altLang="en-US"/>
              <a:pPr>
                <a:defRPr/>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A1F8003D-697D-45F4-9941-3002C7BA6E77}" type="slidenum">
              <a:rPr lang="zh-CN" altLang="en-US"/>
              <a:pPr>
                <a:defRPr/>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1ADC4D51-F3FA-439A-A3B9-DEABFD64A1CC}" type="slidenum">
              <a:rPr lang="zh-CN" altLang="en-US"/>
              <a:pPr>
                <a:defRPr/>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5"/>
          <p:cNvSpPr>
            <a:spLocks noGrp="1"/>
          </p:cNvSpPr>
          <p:nvPr>
            <p:ph type="sldNum" sz="quarter" idx="10"/>
          </p:nvPr>
        </p:nvSpPr>
        <p:spPr/>
        <p:txBody>
          <a:bodyPr/>
          <a:lstStyle>
            <a:lvl1pPr>
              <a:defRPr/>
            </a:lvl1pPr>
          </a:lstStyle>
          <a:p>
            <a:pPr>
              <a:defRPr/>
            </a:pPr>
            <a:fld id="{13E27910-B3DD-4784-A3A9-C660A683814B}" type="slidenum">
              <a:rPr lang="zh-CN" altLang="en-US"/>
              <a:pPr>
                <a:defRPr/>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5C376C14-C837-40F3-98B2-5E920C2FA4E8}" type="slidenum">
              <a:rPr lang="zh-CN" altLang="en-US"/>
              <a:pPr>
                <a:defRPr/>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235E45B7-6143-4B70-BC26-5EDD871EFFCE}" type="slidenum">
              <a:rPr lang="zh-CN" altLang="en-US"/>
              <a:pPr>
                <a:defRPr/>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C246621E-0D2C-4896-A960-DD6AF4BD2C05}"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620433F6-CA22-46AB-BA7D-09D7FCFB5245}"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188913"/>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1"/>
          </p:nvPr>
        </p:nvSpPr>
        <p:spPr bwMode="auto">
          <a:xfrm>
            <a:off x="457200" y="1268413"/>
            <a:ext cx="82296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灯片编号占位符 5"/>
          <p:cNvSpPr>
            <a:spLocks noGrp="1"/>
          </p:cNvSpPr>
          <p:nvPr>
            <p:ph type="sldNum" sz="quarter" idx="4"/>
          </p:nvPr>
        </p:nvSpPr>
        <p:spPr>
          <a:xfrm>
            <a:off x="8532813" y="6356350"/>
            <a:ext cx="369887" cy="365125"/>
          </a:xfrm>
          <a:prstGeom prst="rect">
            <a:avLst/>
          </a:prstGeom>
        </p:spPr>
        <p:txBody>
          <a:bodyPr vert="horz" lIns="91440" tIns="45720" rIns="91440" bIns="45720" rtlCol="0" anchor="ctr"/>
          <a:lstStyle>
            <a:lvl1pPr algn="r" fontAlgn="auto">
              <a:spcBef>
                <a:spcPts val="0"/>
              </a:spcBef>
              <a:spcAft>
                <a:spcPts val="0"/>
              </a:spcAft>
              <a:defRPr sz="1200">
                <a:solidFill>
                  <a:srgbClr val="10386B"/>
                </a:solidFill>
                <a:latin typeface="Arial" pitchFamily="34" charset="0"/>
                <a:ea typeface="+mn-ea"/>
                <a:cs typeface="Arial" pitchFamily="34" charset="0"/>
              </a:defRPr>
            </a:lvl1pPr>
          </a:lstStyle>
          <a:p>
            <a:pPr>
              <a:defRPr/>
            </a:pPr>
            <a:fld id="{7788AD53-2D0F-4970-A016-3BF0DDFE702E}"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hf hdr="0" ftr="0" dt="0"/>
  <p:txStyles>
    <p:titleStyle>
      <a:lvl1pPr algn="ctr" rtl="0" eaLnBrk="0" fontAlgn="base" hangingPunct="0">
        <a:spcBef>
          <a:spcPct val="0"/>
        </a:spcBef>
        <a:spcAft>
          <a:spcPct val="0"/>
        </a:spcAft>
        <a:defRPr sz="2800" kern="1200">
          <a:solidFill>
            <a:schemeClr val="tx1"/>
          </a:solidFill>
          <a:latin typeface="黑体" pitchFamily="2" charset="-122"/>
          <a:ea typeface="黑体" pitchFamily="2" charset="-122"/>
          <a:cs typeface="+mj-cs"/>
        </a:defRPr>
      </a:lvl1pPr>
      <a:lvl2pPr algn="ctr" rtl="0" eaLnBrk="0" fontAlgn="base" hangingPunct="0">
        <a:spcBef>
          <a:spcPct val="0"/>
        </a:spcBef>
        <a:spcAft>
          <a:spcPct val="0"/>
        </a:spcAft>
        <a:defRPr sz="2800">
          <a:solidFill>
            <a:schemeClr val="tx1"/>
          </a:solidFill>
          <a:latin typeface="黑体" pitchFamily="2" charset="-122"/>
          <a:ea typeface="黑体" pitchFamily="2" charset="-122"/>
        </a:defRPr>
      </a:lvl2pPr>
      <a:lvl3pPr algn="ctr" rtl="0" eaLnBrk="0" fontAlgn="base" hangingPunct="0">
        <a:spcBef>
          <a:spcPct val="0"/>
        </a:spcBef>
        <a:spcAft>
          <a:spcPct val="0"/>
        </a:spcAft>
        <a:defRPr sz="2800">
          <a:solidFill>
            <a:schemeClr val="tx1"/>
          </a:solidFill>
          <a:latin typeface="黑体" pitchFamily="2" charset="-122"/>
          <a:ea typeface="黑体" pitchFamily="2" charset="-122"/>
        </a:defRPr>
      </a:lvl3pPr>
      <a:lvl4pPr algn="ctr" rtl="0" eaLnBrk="0" fontAlgn="base" hangingPunct="0">
        <a:spcBef>
          <a:spcPct val="0"/>
        </a:spcBef>
        <a:spcAft>
          <a:spcPct val="0"/>
        </a:spcAft>
        <a:defRPr sz="2800">
          <a:solidFill>
            <a:schemeClr val="tx1"/>
          </a:solidFill>
          <a:latin typeface="黑体" pitchFamily="2" charset="-122"/>
          <a:ea typeface="黑体" pitchFamily="2" charset="-122"/>
        </a:defRPr>
      </a:lvl4pPr>
      <a:lvl5pPr algn="ctr" rtl="0" eaLnBrk="0" fontAlgn="base" hangingPunct="0">
        <a:spcBef>
          <a:spcPct val="0"/>
        </a:spcBef>
        <a:spcAft>
          <a:spcPct val="0"/>
        </a:spcAft>
        <a:defRPr sz="2800">
          <a:solidFill>
            <a:schemeClr val="tx1"/>
          </a:solidFill>
          <a:latin typeface="黑体" pitchFamily="2" charset="-122"/>
          <a:ea typeface="黑体" pitchFamily="2" charset="-122"/>
        </a:defRPr>
      </a:lvl5pPr>
      <a:lvl6pPr marL="457200" algn="ctr" rtl="0" fontAlgn="base">
        <a:spcBef>
          <a:spcPct val="0"/>
        </a:spcBef>
        <a:spcAft>
          <a:spcPct val="0"/>
        </a:spcAft>
        <a:defRPr sz="2800">
          <a:solidFill>
            <a:schemeClr val="tx1"/>
          </a:solidFill>
          <a:latin typeface="黑体" pitchFamily="2" charset="-122"/>
          <a:ea typeface="黑体" pitchFamily="2" charset="-122"/>
        </a:defRPr>
      </a:lvl6pPr>
      <a:lvl7pPr marL="914400" algn="ctr" rtl="0" fontAlgn="base">
        <a:spcBef>
          <a:spcPct val="0"/>
        </a:spcBef>
        <a:spcAft>
          <a:spcPct val="0"/>
        </a:spcAft>
        <a:defRPr sz="2800">
          <a:solidFill>
            <a:schemeClr val="tx1"/>
          </a:solidFill>
          <a:latin typeface="黑体" pitchFamily="2" charset="-122"/>
          <a:ea typeface="黑体" pitchFamily="2" charset="-122"/>
        </a:defRPr>
      </a:lvl7pPr>
      <a:lvl8pPr marL="1371600" algn="ctr" rtl="0" fontAlgn="base">
        <a:spcBef>
          <a:spcPct val="0"/>
        </a:spcBef>
        <a:spcAft>
          <a:spcPct val="0"/>
        </a:spcAft>
        <a:defRPr sz="2800">
          <a:solidFill>
            <a:schemeClr val="tx1"/>
          </a:solidFill>
          <a:latin typeface="黑体" pitchFamily="2" charset="-122"/>
          <a:ea typeface="黑体" pitchFamily="2" charset="-122"/>
        </a:defRPr>
      </a:lvl8pPr>
      <a:lvl9pPr marL="1828800" algn="ctr" rtl="0" fontAlgn="base">
        <a:spcBef>
          <a:spcPct val="0"/>
        </a:spcBef>
        <a:spcAft>
          <a:spcPct val="0"/>
        </a:spcAft>
        <a:defRPr sz="2800">
          <a:solidFill>
            <a:schemeClr val="tx1"/>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0" y="2130425"/>
            <a:ext cx="9144000" cy="1470025"/>
          </a:xfrm>
        </p:spPr>
        <p:txBody>
          <a:bodyPr rtlCol="0">
            <a:normAutofit/>
          </a:bodyPr>
          <a:lstStyle/>
          <a:p>
            <a:pPr eaLnBrk="1" fontAlgn="auto" hangingPunct="1">
              <a:spcAft>
                <a:spcPts val="0"/>
              </a:spcAft>
              <a:defRPr/>
            </a:pPr>
            <a:r>
              <a:rPr lang="en-US" altLang="zh-CN" b="0" dirty="0" smtClean="0">
                <a:solidFill>
                  <a:srgbClr val="FF0000"/>
                </a:solidFill>
                <a:effectLst/>
                <a:latin typeface="Times New Roman" pitchFamily="18" charset="0"/>
                <a:cs typeface="Times New Roman" pitchFamily="18" charset="0"/>
              </a:rPr>
              <a:t>Motivation for new Study Item on </a:t>
            </a:r>
            <a:br>
              <a:rPr lang="en-US" altLang="zh-CN" b="0" dirty="0" smtClean="0">
                <a:solidFill>
                  <a:srgbClr val="FF0000"/>
                </a:solidFill>
                <a:effectLst/>
                <a:latin typeface="Times New Roman" pitchFamily="18" charset="0"/>
                <a:cs typeface="Times New Roman" pitchFamily="18" charset="0"/>
              </a:rPr>
            </a:br>
            <a:r>
              <a:rPr lang="en-US" altLang="zh-CN" b="0" dirty="0" smtClean="0">
                <a:solidFill>
                  <a:srgbClr val="FF0000"/>
                </a:solidFill>
                <a:effectLst/>
                <a:latin typeface="Times New Roman" pitchFamily="18" charset="0"/>
                <a:cs typeface="Times New Roman" pitchFamily="18" charset="0"/>
              </a:rPr>
              <a:t>NR </a:t>
            </a:r>
            <a:r>
              <a:rPr lang="en-US" altLang="zh-CN" b="0" dirty="0" smtClean="0">
                <a:solidFill>
                  <a:srgbClr val="FF0000"/>
                </a:solidFill>
                <a:effectLst/>
                <a:latin typeface="Times New Roman" pitchFamily="18" charset="0"/>
                <a:cs typeface="Times New Roman" pitchFamily="18" charset="0"/>
              </a:rPr>
              <a:t>UE Positioning</a:t>
            </a:r>
            <a:endParaRPr lang="zh-CN" altLang="en-US" b="0" dirty="0">
              <a:solidFill>
                <a:srgbClr val="FF0000"/>
              </a:solidFill>
              <a:effectLst/>
              <a:latin typeface="Times New Roman" pitchFamily="18" charset="0"/>
              <a:cs typeface="Times New Roman" pitchFamily="18" charset="0"/>
            </a:endParaRPr>
          </a:p>
        </p:txBody>
      </p:sp>
      <p:sp>
        <p:nvSpPr>
          <p:cNvPr id="6" name="副标题 4"/>
          <p:cNvSpPr>
            <a:spLocks noGrp="1"/>
          </p:cNvSpPr>
          <p:nvPr>
            <p:ph type="subTitle" idx="1"/>
          </p:nvPr>
        </p:nvSpPr>
        <p:spPr>
          <a:xfrm>
            <a:off x="395536" y="4149080"/>
            <a:ext cx="8532812" cy="1176338"/>
          </a:xfrm>
        </p:spPr>
        <p:txBody>
          <a:bodyPr>
            <a:normAutofit/>
          </a:bodyPr>
          <a:lstStyle/>
          <a:p>
            <a:pPr eaLnBrk="1" hangingPunct="1"/>
            <a:r>
              <a:rPr lang="en-US" altLang="zh-CN" sz="3200" dirty="0" smtClean="0">
                <a:solidFill>
                  <a:schemeClr val="tx1"/>
                </a:solidFill>
                <a:latin typeface="Times New Roman" pitchFamily="18" charset="0"/>
                <a:cs typeface="Times New Roman" pitchFamily="18" charset="0"/>
              </a:rPr>
              <a:t>CATT</a:t>
            </a:r>
            <a:endParaRPr lang="zh-CN" altLang="en-US" sz="3200" dirty="0" smtClean="0">
              <a:solidFill>
                <a:schemeClr val="tx1"/>
              </a:solidFill>
              <a:latin typeface="Times New Roman" pitchFamily="18" charset="0"/>
              <a:cs typeface="Times New Roman" pitchFamily="18" charset="0"/>
            </a:endParaRPr>
          </a:p>
        </p:txBody>
      </p:sp>
      <p:sp>
        <p:nvSpPr>
          <p:cNvPr id="5" name="Rectangle 4"/>
          <p:cNvSpPr/>
          <p:nvPr/>
        </p:nvSpPr>
        <p:spPr>
          <a:xfrm>
            <a:off x="179512" y="764704"/>
            <a:ext cx="4572000" cy="646331"/>
          </a:xfrm>
          <a:prstGeom prst="rect">
            <a:avLst/>
          </a:prstGeom>
        </p:spPr>
        <p:txBody>
          <a:bodyPr>
            <a:spAutoFit/>
          </a:bodyPr>
          <a:lstStyle/>
          <a:p>
            <a:pPr>
              <a:buNone/>
            </a:pPr>
            <a:r>
              <a:rPr lang="en-GB" altLang="zh-CN" b="1" dirty="0" smtClean="0"/>
              <a:t>3GPP TSG RAN Meeting #</a:t>
            </a:r>
            <a:r>
              <a:rPr lang="en-GB" altLang="zh-CN" b="1" dirty="0" smtClean="0"/>
              <a:t>78</a:t>
            </a:r>
          </a:p>
          <a:p>
            <a:pPr>
              <a:buNone/>
            </a:pPr>
            <a:r>
              <a:rPr lang="en-GB" altLang="zh-CN" b="1" dirty="0" smtClean="0"/>
              <a:t>Lisbon</a:t>
            </a:r>
            <a:r>
              <a:rPr lang="en-GB" altLang="zh-CN" b="1" dirty="0" smtClean="0"/>
              <a:t>, </a:t>
            </a:r>
            <a:r>
              <a:rPr lang="en-GB" altLang="zh-CN" b="1" dirty="0" smtClean="0"/>
              <a:t>Portugal, </a:t>
            </a:r>
            <a:r>
              <a:rPr lang="en-GB" altLang="zh-CN" b="1" dirty="0" smtClean="0"/>
              <a:t>December 18-21, 2017</a:t>
            </a:r>
            <a:endParaRPr lang="en-US" altLang="zh-CN" dirty="0" smtClean="0">
              <a:ea typeface="微软雅黑" pitchFamily="34" charset="-122"/>
            </a:endParaRPr>
          </a:p>
        </p:txBody>
      </p:sp>
      <p:sp>
        <p:nvSpPr>
          <p:cNvPr id="7" name="Text Placeholder 2"/>
          <p:cNvSpPr txBox="1">
            <a:spLocks/>
          </p:cNvSpPr>
          <p:nvPr/>
        </p:nvSpPr>
        <p:spPr bwMode="auto">
          <a:xfrm>
            <a:off x="6516216" y="692696"/>
            <a:ext cx="2294598" cy="72008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lgn="r" defTabSz="457200" fontAlgn="base">
              <a:lnSpc>
                <a:spcPct val="120000"/>
              </a:lnSpc>
              <a:spcBef>
                <a:spcPct val="0"/>
              </a:spcBef>
              <a:spcAft>
                <a:spcPct val="0"/>
              </a:spcAft>
              <a:defRPr/>
            </a:pPr>
            <a:r>
              <a:rPr lang="en-US" altLang="zh-CN" sz="1600" b="1" dirty="0" smtClean="0">
                <a:solidFill>
                  <a:srgbClr val="7030A0"/>
                </a:solidFill>
                <a:latin typeface="Arial" pitchFamily="34" charset="0"/>
                <a:ea typeface="微软雅黑" pitchFamily="34" charset="-122"/>
                <a:cs typeface="Arial" pitchFamily="34" charset="0"/>
              </a:rPr>
              <a:t>RP-172371</a:t>
            </a:r>
          </a:p>
          <a:p>
            <a:pPr lvl="0" algn="r" defTabSz="457200" fontAlgn="base">
              <a:lnSpc>
                <a:spcPct val="120000"/>
              </a:lnSpc>
              <a:spcBef>
                <a:spcPct val="0"/>
              </a:spcBef>
              <a:spcAft>
                <a:spcPct val="0"/>
              </a:spcAft>
              <a:defRPr/>
            </a:pPr>
            <a:r>
              <a:rPr lang="en-US" altLang="zh-CN" sz="1300" b="1" dirty="0" smtClean="0">
                <a:solidFill>
                  <a:srgbClr val="7030A0"/>
                </a:solidFill>
                <a:latin typeface="Arial" pitchFamily="34" charset="0"/>
                <a:ea typeface="微软雅黑" pitchFamily="34" charset="-122"/>
                <a:cs typeface="Arial" pitchFamily="34" charset="0"/>
              </a:rPr>
              <a:t>Resubmission of </a:t>
            </a:r>
            <a:r>
              <a:rPr lang="en-US" altLang="zh-CN" sz="1300" b="1" dirty="0" smtClean="0">
                <a:solidFill>
                  <a:srgbClr val="7030A0"/>
                </a:solidFill>
                <a:latin typeface="Arial" pitchFamily="34" charset="0"/>
                <a:ea typeface="微软雅黑" pitchFamily="34" charset="-122"/>
                <a:cs typeface="Arial" pitchFamily="34" charset="0"/>
              </a:rPr>
              <a:t>RP-171860</a:t>
            </a:r>
            <a:endParaRPr kumimoji="0" lang="en-US" altLang="zh-CN" sz="1300" b="1" i="0" u="none" strike="noStrike" kern="120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Methods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55000" lnSpcReduction="20000"/>
          </a:bodyPr>
          <a:lstStyle/>
          <a:p>
            <a:pPr>
              <a:lnSpc>
                <a:spcPct val="120000"/>
              </a:lnSpc>
              <a:buFont typeface="Wingdings" pitchFamily="2" charset="2"/>
              <a:buChar char="ü"/>
            </a:pPr>
            <a:r>
              <a:rPr lang="en-US" altLang="zh-CN" sz="2900" dirty="0" smtClean="0">
                <a:latin typeface="Times New Roman" pitchFamily="18" charset="0"/>
                <a:cs typeface="Times New Roman" pitchFamily="18" charset="0"/>
              </a:rPr>
              <a:t>UE positioning can be standalone (e.g., GNSS) or network-assisted (e.g., network-assisted GNSS, OTDOA, UTDOA, etc.)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3GPP has been focusing on the network-assisted positioning methods, although standalone methods are also supported.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Network-assisted positioning has two operating modes</a:t>
            </a:r>
            <a:r>
              <a:rPr lang="en-US" altLang="zh-CN" sz="2600" dirty="0" smtClean="0">
                <a:latin typeface="Times New Roman" pitchFamily="18" charset="0"/>
                <a:cs typeface="Times New Roman" pitchFamily="18" charset="0"/>
              </a:rPr>
              <a:t>: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UE-assisted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UE-based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Positioning technologies based on 3GPP signals can be:</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Downlink positioning methods, where UE position is estimated based on measurements of downlink reference signals, e.g., OTDOA, PRS-based TBS,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Uplink positioning methods, where UE position is estimated based on measurements of uplink reference signals, e.g., UTDOA, E-CID.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Other positioning technologies, which are not based on 3GPP signals, may also be supported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Barometric pressure sensor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WLAN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Bluetooth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TBS positioning methods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Proposals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200" dirty="0" smtClean="0">
                <a:latin typeface="Times New Roman" pitchFamily="18" charset="0"/>
                <a:cs typeface="Times New Roman" pitchFamily="18" charset="0"/>
              </a:rPr>
              <a:t>Start a new NR positioning Study Item with the objectives of</a:t>
            </a:r>
          </a:p>
          <a:p>
            <a:pPr lvl="1" fontAlgn="base" hangingPunct="0"/>
            <a:r>
              <a:rPr lang="en-US" dirty="0" smtClean="0"/>
              <a:t>Investigate simple and efficient NR positioning architecture for location services, functional interfaces, protocol and procedures for supporting both RAT dependent and RAT independent positioning technologies [RAN2, RAN3, RAN1]</a:t>
            </a:r>
          </a:p>
          <a:p>
            <a:pPr lvl="2" fontAlgn="base" hangingPunct="0"/>
            <a:r>
              <a:rPr lang="en-US" dirty="0" smtClean="0"/>
              <a:t>Study  the functional architectures and interface to integrate RAT independent positioning technologies</a:t>
            </a:r>
          </a:p>
          <a:p>
            <a:pPr lvl="1" fontAlgn="base" hangingPunct="0"/>
            <a:r>
              <a:rPr lang="en-US" dirty="0" smtClean="0"/>
              <a:t>Study  NR dependent positioning technologies, such as OTDOA, UTDOA, ECID, that is coherent with NR mobile data communication  framework.  [RAN1, RAN2, RAN4]</a:t>
            </a:r>
          </a:p>
          <a:p>
            <a:pPr lvl="2" fontAlgn="base" hangingPunct="0"/>
            <a:r>
              <a:rPr lang="en-US" dirty="0" smtClean="0"/>
              <a:t>Define evaluation methodologies for the NR positioning technologies</a:t>
            </a:r>
          </a:p>
          <a:p>
            <a:pPr lvl="1" fontAlgn="base" hangingPunct="0"/>
            <a:r>
              <a:rPr lang="en-US" dirty="0" smtClean="0"/>
              <a:t>Identify 2D and 3D performance requirements of the NR positioning technologies for supporting location based applications and location assisted functionalities [RAN1, RAN4]</a:t>
            </a:r>
          </a:p>
          <a:p>
            <a:pPr lvl="1" fontAlgn="base" hangingPunct="0"/>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11</a:t>
            </a:fld>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cs typeface="Times New Roman" pitchFamily="18" charset="0"/>
              </a:rPr>
              <a:t>Introduction</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85000" lnSpcReduction="10000"/>
          </a:bodyPr>
          <a:lstStyle/>
          <a:p>
            <a:pPr>
              <a:lnSpc>
                <a:spcPct val="120000"/>
              </a:lnSpc>
              <a:buFont typeface="Wingdings" pitchFamily="2" charset="2"/>
              <a:buChar char="ü"/>
            </a:pPr>
            <a:r>
              <a:rPr lang="en-US" altLang="zh-CN" sz="2400" dirty="0" smtClean="0">
                <a:latin typeface="Times New Roman" pitchFamily="18" charset="0"/>
                <a:cs typeface="Times New Roman" pitchFamily="18" charset="0"/>
              </a:rPr>
              <a:t>UE positioning has been a key feature in 3GPP due to the commercial applications and the US FCC E-911 requirements.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has developed the architecture, the interfaces, the protocols and the procedures, as well as various methods  for supporting positioning operations for 3G/4G systems.</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is now working on the new 5G network with New Radio(NR) Access Technology (RAT) with a new set of designs with advanced features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5G will post more stringent requirements on NR positioning than 3G/4G.</a:t>
            </a:r>
          </a:p>
          <a:p>
            <a:pPr>
              <a:lnSpc>
                <a:spcPct val="120000"/>
              </a:lnSpc>
              <a:buFont typeface="Wingdings" pitchFamily="2" charset="2"/>
              <a:buChar char="ü"/>
            </a:pPr>
            <a:r>
              <a:rPr lang="en-US" altLang="zh-CN" sz="2400" dirty="0" err="1" smtClean="0">
                <a:latin typeface="Times New Roman" pitchFamily="18" charset="0"/>
                <a:cs typeface="Times New Roman" pitchFamily="18" charset="0"/>
              </a:rPr>
              <a:t>IoT</a:t>
            </a:r>
            <a:r>
              <a:rPr lang="en-US" altLang="zh-CN" sz="2400" dirty="0" smtClean="0">
                <a:latin typeface="Times New Roman" pitchFamily="18" charset="0"/>
                <a:cs typeface="Times New Roman" pitchFamily="18" charset="0"/>
              </a:rPr>
              <a:t> and location  based services are expected to be dominant services in 5G</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It is critical to start exploring the challenges, requirements and solutions as early as possible in order to support the positioning applications for the first release of NR network.</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Key requirements of NR positioning</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NR positioning technologies face much more stringent requirements than 3G/4G positioning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Accuracy</a:t>
            </a:r>
            <a:r>
              <a:rPr lang="en-US" altLang="zh-CN" sz="1900" dirty="0" smtClean="0">
                <a:latin typeface="Times New Roman" pitchFamily="18" charset="0"/>
                <a:cs typeface="Times New Roman" pitchFamily="18" charset="0"/>
              </a:rPr>
              <a:t>. In the order of a few meters or even sub-meters for high performance real-time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Reliability</a:t>
            </a:r>
            <a:r>
              <a:rPr lang="en-US" altLang="zh-CN" sz="1900" dirty="0" smtClean="0">
                <a:latin typeface="Times New Roman" pitchFamily="18" charset="0"/>
                <a:cs typeface="Times New Roman" pitchFamily="18" charset="0"/>
              </a:rPr>
              <a:t>. High reliability for mission critical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Time latency</a:t>
            </a:r>
            <a:r>
              <a:rPr lang="en-US" altLang="zh-CN" sz="1900" dirty="0" smtClean="0">
                <a:latin typeface="Times New Roman" pitchFamily="18" charset="0"/>
                <a:cs typeface="Times New Roman" pitchFamily="18" charset="0"/>
              </a:rPr>
              <a:t>. Short time to first fix (TTFF) for time critical applications, e.g., URLLC services.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Coverage</a:t>
            </a:r>
            <a:r>
              <a:rPr lang="en-US" altLang="zh-CN" sz="1900" dirty="0" smtClean="0">
                <a:latin typeface="Times New Roman" pitchFamily="18" charset="0"/>
                <a:cs typeface="Times New Roman" pitchFamily="18" charset="0"/>
              </a:rPr>
              <a:t>. Indoor and Outdoor in various deployment scenarios.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Horizontal and vertical positioning</a:t>
            </a:r>
            <a:r>
              <a:rPr lang="en-US" altLang="zh-CN" sz="1900" dirty="0" smtClean="0">
                <a:latin typeface="Times New Roman" pitchFamily="18" charset="0"/>
                <a:cs typeface="Times New Roman" pitchFamily="18" charset="0"/>
              </a:rPr>
              <a:t>. Both 2D and 3D locations.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Scalability</a:t>
            </a:r>
            <a:r>
              <a:rPr lang="en-US" altLang="zh-CN" sz="1900" dirty="0" smtClean="0">
                <a:latin typeface="Times New Roman" pitchFamily="18" charset="0"/>
                <a:cs typeface="Times New Roman" pitchFamily="18" charset="0"/>
              </a:rPr>
              <a:t>. Number of UEs in orders-of-magnitude increase from current 3G/4G network.</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Power Consumption</a:t>
            </a:r>
            <a:r>
              <a:rPr lang="en-US" altLang="zh-CN" sz="1900" dirty="0" smtClean="0">
                <a:latin typeface="Times New Roman" pitchFamily="18" charset="0"/>
                <a:cs typeface="Times New Roman" pitchFamily="18" charset="0"/>
              </a:rPr>
              <a:t>. Extremely low power consumption for some applications,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services.</a:t>
            </a:r>
          </a:p>
          <a:p>
            <a:pPr>
              <a:lnSpc>
                <a:spcPct val="120000"/>
              </a:lnSpc>
              <a:buFont typeface="Wingdings" pitchFamily="2" charset="2"/>
              <a:buChar char="ü"/>
            </a:pPr>
            <a:r>
              <a:rPr lang="en-US" altLang="zh-CN" sz="2600" dirty="0" smtClean="0">
                <a:solidFill>
                  <a:schemeClr val="tx1"/>
                </a:solidFill>
                <a:latin typeface="Times New Roman" pitchFamily="18" charset="0"/>
                <a:cs typeface="Times New Roman" pitchFamily="18" charset="0"/>
              </a:rPr>
              <a:t>It is essential to have simple and efficient NR positioning architecture for supporting above requirements. </a:t>
            </a:r>
            <a:endParaRPr lang="zh-CN" altLang="en-US" sz="2600" dirty="0" smtClean="0">
              <a:solidFill>
                <a:schemeClr val="tx1"/>
              </a:solidFill>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2300" dirty="0" smtClean="0">
              <a:latin typeface="Times New Roman" pitchFamily="18" charset="0"/>
              <a:cs typeface="Times New Roman" pitchFamily="18" charset="0"/>
            </a:endParaRPr>
          </a:p>
          <a:p>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E-UTRAN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330824" cy="4044184"/>
          </a:xfrm>
          <a:ln w="12700">
            <a:solidFill>
              <a:srgbClr val="00B050"/>
            </a:solidFill>
          </a:ln>
        </p:spPr>
        <p:txBody>
          <a:bodyPr wrap="square">
            <a:spAutoFit/>
          </a:bodyPr>
          <a:lstStyle/>
          <a:p>
            <a:pPr>
              <a:lnSpc>
                <a:spcPct val="120000"/>
              </a:lnSpc>
              <a:buFont typeface="Wingdings" pitchFamily="2" charset="2"/>
              <a:buChar char="ü"/>
            </a:pPr>
            <a:r>
              <a:rPr lang="en-US" altLang="zh-CN" sz="1800" b="1" dirty="0" smtClean="0">
                <a:latin typeface="Times New Roman" pitchFamily="18" charset="0"/>
                <a:cs typeface="Times New Roman" pitchFamily="18" charset="0"/>
              </a:rPr>
              <a:t>E-UTRAN UE positioning architecture</a:t>
            </a:r>
            <a:r>
              <a:rPr lang="en-US" altLang="zh-CN" sz="18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MME: handle location services requests and forward to E-SMLC</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E-SMLC:  provide assistance data to UE to assist with UE-based and/or UE-assisted positioning , and/or provide position solution. </a:t>
            </a:r>
          </a:p>
          <a:p>
            <a:pPr lvl="1">
              <a:lnSpc>
                <a:spcPct val="120000"/>
              </a:lnSpc>
              <a:buFont typeface="Arial" pitchFamily="34" charset="0"/>
              <a:buChar char="•"/>
            </a:pPr>
            <a:r>
              <a:rPr lang="en-US" altLang="zh-CN" sz="1400" dirty="0" err="1" smtClean="0">
                <a:latin typeface="Times New Roman" pitchFamily="18" charset="0"/>
                <a:cs typeface="Times New Roman" pitchFamily="18" charset="0"/>
              </a:rPr>
              <a:t>eNodeB</a:t>
            </a:r>
            <a:r>
              <a:rPr lang="en-US" altLang="zh-CN" sz="1400" dirty="0" smtClean="0">
                <a:latin typeface="Times New Roman" pitchFamily="18" charset="0"/>
                <a:cs typeface="Times New Roman" pitchFamily="18" charset="0"/>
              </a:rPr>
              <a:t>: control the cells for supporting of PRS-based TBS or other positioning approaches.</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UE: provide UE measurements for UE-based and/or UE-assisted positioning .</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SLP: responsible for positioning over the user plane.</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LMU: support uplink based position solutions</a:t>
            </a:r>
            <a:endParaRPr lang="zh-CN" altLang="en-US" sz="1800"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graphicFrame>
        <p:nvGraphicFramePr>
          <p:cNvPr id="5" name="Object 1"/>
          <p:cNvGraphicFramePr>
            <a:graphicFrameLocks noChangeAspect="1"/>
          </p:cNvGraphicFramePr>
          <p:nvPr/>
        </p:nvGraphicFramePr>
        <p:xfrm>
          <a:off x="4716016" y="1268760"/>
          <a:ext cx="4176713" cy="4321175"/>
        </p:xfrm>
        <a:graphic>
          <a:graphicData uri="http://schemas.openxmlformats.org/presentationml/2006/ole">
            <p:oleObj spid="_x0000_s149506" name="Visio" r:id="rId3" imgW="7353030" imgH="3792927" progId="Visio.Drawing.11">
              <p:embed/>
            </p:oleObj>
          </a:graphicData>
        </a:graphic>
      </p:graphicFrame>
      <p:sp>
        <p:nvSpPr>
          <p:cNvPr id="6" name="Rectangle 5"/>
          <p:cNvSpPr/>
          <p:nvPr/>
        </p:nvSpPr>
        <p:spPr>
          <a:xfrm>
            <a:off x="4716016" y="5445224"/>
            <a:ext cx="4572000" cy="461665"/>
          </a:xfrm>
          <a:prstGeom prst="rect">
            <a:avLst/>
          </a:prstGeom>
        </p:spPr>
        <p:txBody>
          <a:bodyPr>
            <a:spAutoFit/>
          </a:bodyPr>
          <a:lstStyle/>
          <a:p>
            <a:pPr algn="ctr"/>
            <a:r>
              <a:rPr lang="en-GB" sz="1200" b="1" dirty="0" smtClean="0">
                <a:latin typeface="Times New Roman" pitchFamily="18" charset="0"/>
                <a:cs typeface="Times New Roman" pitchFamily="18" charset="0"/>
              </a:rPr>
              <a:t>UE Positioning Architecture applicable to E-UTRAN</a:t>
            </a:r>
          </a:p>
          <a:p>
            <a:pPr algn="ctr"/>
            <a:r>
              <a:rPr lang="en-GB" sz="1200" b="1" dirty="0" smtClean="0">
                <a:latin typeface="Times New Roman" pitchFamily="18" charset="0"/>
                <a:cs typeface="Times New Roman" pitchFamily="18" charset="0"/>
              </a:rPr>
              <a:t> (TS 36.305)</a:t>
            </a:r>
            <a:endParaRPr lang="en-US" sz="1200" b="1"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NR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It is essential to start the investigation on </a:t>
            </a:r>
            <a:r>
              <a:rPr lang="en-US" altLang="zh-CN" sz="2600" smtClean="0">
                <a:latin typeface="Times New Roman" pitchFamily="18" charset="0"/>
                <a:cs typeface="Times New Roman" pitchFamily="18" charset="0"/>
              </a:rPr>
              <a:t>the </a:t>
            </a:r>
            <a:r>
              <a:rPr lang="en-US" altLang="zh-CN" sz="2600" smtClean="0">
                <a:solidFill>
                  <a:schemeClr val="tx1"/>
                </a:solidFill>
                <a:latin typeface="Times New Roman" pitchFamily="18" charset="0"/>
                <a:cs typeface="Times New Roman" pitchFamily="18" charset="0"/>
              </a:rPr>
              <a:t>NR </a:t>
            </a:r>
            <a:r>
              <a:rPr lang="en-US" altLang="zh-CN" sz="2600" dirty="0" smtClean="0">
                <a:solidFill>
                  <a:schemeClr val="tx1"/>
                </a:solidFill>
                <a:latin typeface="Times New Roman" pitchFamily="18" charset="0"/>
                <a:cs typeface="Times New Roman" pitchFamily="18" charset="0"/>
              </a:rPr>
              <a:t>positioning architecture t</a:t>
            </a:r>
            <a:r>
              <a:rPr lang="en-US" altLang="zh-CN" sz="2600" dirty="0" smtClean="0">
                <a:latin typeface="Times New Roman" pitchFamily="18" charset="0"/>
                <a:cs typeface="Times New Roman" pitchFamily="18" charset="0"/>
              </a:rPr>
              <a:t>o support the challenging 5G positioning requirements due to:</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unprecedented number of UEs to be supported.</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a wider variety of use cases, e.g.,  </a:t>
            </a:r>
          </a:p>
          <a:p>
            <a:pPr lvl="2">
              <a:lnSpc>
                <a:spcPct val="120000"/>
              </a:lnSpc>
            </a:pPr>
            <a:r>
              <a:rPr lang="en-US" altLang="zh-CN" sz="1900" dirty="0" smtClean="0">
                <a:latin typeface="Times New Roman" pitchFamily="18" charset="0"/>
                <a:cs typeface="Times New Roman" pitchFamily="18" charset="0"/>
              </a:rPr>
              <a:t>highly accurate and reliable UE position information with very short latency, e.g., URLLC applications</a:t>
            </a:r>
          </a:p>
          <a:p>
            <a:pPr lvl="2">
              <a:lnSpc>
                <a:spcPct val="120000"/>
              </a:lnSpc>
            </a:pPr>
            <a:r>
              <a:rPr lang="en-US" altLang="zh-CN" sz="1900" dirty="0" smtClean="0">
                <a:latin typeface="Times New Roman" pitchFamily="18" charset="0"/>
                <a:cs typeface="Times New Roman" pitchFamily="18" charset="0"/>
              </a:rPr>
              <a:t>extremely low power consumptions ,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applications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diverse deployment scenarios</a:t>
            </a:r>
          </a:p>
          <a:p>
            <a:pPr lvl="2">
              <a:lnSpc>
                <a:spcPct val="120000"/>
              </a:lnSpc>
            </a:pPr>
            <a:r>
              <a:rPr lang="en-US" altLang="zh-CN" sz="1900" dirty="0" smtClean="0">
                <a:latin typeface="Times New Roman" pitchFamily="18" charset="0"/>
                <a:cs typeface="Times New Roman" pitchFamily="18" charset="0"/>
              </a:rPr>
              <a:t>standalone and non-standalone</a:t>
            </a:r>
          </a:p>
          <a:p>
            <a:pPr lvl="2">
              <a:lnSpc>
                <a:spcPct val="120000"/>
              </a:lnSpc>
            </a:pPr>
            <a:r>
              <a:rPr lang="en-US" altLang="zh-CN" sz="1900" dirty="0" smtClean="0">
                <a:latin typeface="Times New Roman" pitchFamily="18" charset="0"/>
                <a:cs typeface="Times New Roman" pitchFamily="18" charset="0"/>
              </a:rPr>
              <a:t>licensed and unlicensed bands, </a:t>
            </a:r>
          </a:p>
          <a:p>
            <a:pPr lvl="2">
              <a:lnSpc>
                <a:spcPct val="120000"/>
              </a:lnSpc>
            </a:pPr>
            <a:r>
              <a:rPr lang="en-US" altLang="zh-CN" sz="1900" dirty="0" smtClean="0">
                <a:latin typeface="Times New Roman" pitchFamily="18" charset="0"/>
                <a:cs typeface="Times New Roman" pitchFamily="18" charset="0"/>
              </a:rPr>
              <a:t>dense-urban, urban, suburban, and rural areas.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smooth integration with existing 3G/4G and other RAT positioning systems</a:t>
            </a:r>
            <a:endParaRPr lang="zh-CN" altLang="en-US" sz="2300"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5G System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114800" cy="4727448"/>
          </a:xfrm>
          <a:ln w="12700">
            <a:solidFill>
              <a:srgbClr val="00B050"/>
            </a:solidFill>
          </a:ln>
        </p:spPr>
        <p:txBody>
          <a:bodyPr>
            <a:spAutoFit/>
          </a:bodyPr>
          <a:lstStyle/>
          <a:p>
            <a:pPr>
              <a:lnSpc>
                <a:spcPct val="120000"/>
              </a:lnSpc>
              <a:buFont typeface="Wingdings" pitchFamily="2" charset="2"/>
              <a:buChar char="ü"/>
            </a:pPr>
            <a:r>
              <a:rPr lang="en-US" altLang="zh-CN" dirty="0" smtClean="0">
                <a:latin typeface="Times New Roman" pitchFamily="18" charset="0"/>
                <a:cs typeface="Times New Roman" pitchFamily="18" charset="0"/>
              </a:rPr>
              <a:t>5G system architecture is still in early  study phase: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NG RAN: Next Generation Radio Access Network</a:t>
            </a:r>
          </a:p>
          <a:p>
            <a:pPr lvl="1">
              <a:lnSpc>
                <a:spcPct val="120000"/>
              </a:lnSpc>
              <a:buFont typeface="Arial" pitchFamily="34" charset="0"/>
              <a:buChar char="•"/>
            </a:pPr>
            <a:r>
              <a:rPr lang="en-GB" sz="1600" dirty="0" smtClean="0"/>
              <a:t>LMF </a:t>
            </a:r>
            <a:r>
              <a:rPr lang="en-US" altLang="zh-CN" sz="1600" dirty="0" smtClean="0">
                <a:latin typeface="Times New Roman" pitchFamily="18" charset="0"/>
                <a:cs typeface="Times New Roman" pitchFamily="18" charset="0"/>
              </a:rPr>
              <a:t>: </a:t>
            </a:r>
            <a:r>
              <a:rPr lang="en-GB" sz="1600" dirty="0" smtClean="0"/>
              <a:t>Location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AMF: </a:t>
            </a:r>
            <a:r>
              <a:rPr lang="en-GB" sz="1600" dirty="0" smtClean="0"/>
              <a:t>Access and Mobility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GMLC: Gateway Mobile Location Centre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LRF: </a:t>
            </a:r>
            <a:r>
              <a:rPr lang="en-GB" sz="1600" dirty="0" smtClean="0"/>
              <a:t>Location Retrieval Function</a:t>
            </a:r>
            <a:r>
              <a:rPr lang="en-US" altLang="zh-CN" sz="16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LMU: support uplink based position solutions</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UDM: </a:t>
            </a:r>
            <a:r>
              <a:rPr lang="en-GB" sz="1600" dirty="0" smtClean="0"/>
              <a:t>Unified Data Management </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400" dirty="0" smtClean="0">
              <a:latin typeface="Times New Roman" pitchFamily="18" charset="0"/>
              <a:cs typeface="Times New Roman" pitchFamily="18"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6" name="Rectangle 5"/>
          <p:cNvSpPr/>
          <p:nvPr/>
        </p:nvSpPr>
        <p:spPr>
          <a:xfrm>
            <a:off x="4716016" y="5445224"/>
            <a:ext cx="4572000" cy="461665"/>
          </a:xfrm>
          <a:prstGeom prst="rect">
            <a:avLst/>
          </a:prstGeom>
        </p:spPr>
        <p:txBody>
          <a:bodyPr>
            <a:spAutoFit/>
          </a:bodyPr>
          <a:lstStyle/>
          <a:p>
            <a:pPr algn="ctr"/>
            <a:r>
              <a:rPr lang="en-GB" sz="1200" dirty="0" smtClean="0"/>
              <a:t>Non-roaming reference architecture for Location Services</a:t>
            </a:r>
          </a:p>
          <a:p>
            <a:pPr algn="ctr"/>
            <a:r>
              <a:rPr lang="en-GB" sz="1200" dirty="0" smtClean="0">
                <a:latin typeface="Times New Roman" pitchFamily="18" charset="0"/>
                <a:cs typeface="Times New Roman" pitchFamily="18" charset="0"/>
              </a:rPr>
              <a:t>(TS 23.501 v0.2.0)</a:t>
            </a:r>
            <a:endParaRPr lang="en-US" sz="1200" dirty="0">
              <a:latin typeface="Times New Roman" pitchFamily="18" charset="0"/>
              <a:cs typeface="Times New Roman" pitchFamily="18" charset="0"/>
            </a:endParaRPr>
          </a:p>
        </p:txBody>
      </p:sp>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8179" name="Object 3"/>
          <p:cNvGraphicFramePr>
            <a:graphicFrameLocks noChangeAspect="1"/>
          </p:cNvGraphicFramePr>
          <p:nvPr/>
        </p:nvGraphicFramePr>
        <p:xfrm>
          <a:off x="4788024" y="2276872"/>
          <a:ext cx="4114800" cy="2880320"/>
        </p:xfrm>
        <a:graphic>
          <a:graphicData uri="http://schemas.openxmlformats.org/presentationml/2006/ole">
            <p:oleObj spid="_x0000_s178179" name="Visio" r:id="rId3" imgW="6231315" imgH="2962251"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Network interfaces for positioning operations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E-UTRAN network interfaces for supporting positioning operations</a:t>
            </a:r>
            <a:endParaRPr lang="en-US" altLang="zh-CN" sz="26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LTE-</a:t>
            </a:r>
            <a:r>
              <a:rPr lang="en-US" altLang="zh-CN" sz="1900" dirty="0" err="1" smtClean="0">
                <a:latin typeface="Times New Roman" pitchFamily="18" charset="0"/>
                <a:cs typeface="Times New Roman" pitchFamily="18" charset="0"/>
              </a:rPr>
              <a:t>Uu</a:t>
            </a:r>
            <a:r>
              <a:rPr lang="en-US" altLang="zh-CN" sz="1900" dirty="0" smtClean="0">
                <a:latin typeface="Times New Roman" pitchFamily="18" charset="0"/>
                <a:cs typeface="Times New Roman" pitchFamily="18" charset="0"/>
              </a:rPr>
              <a:t> interface: connecting the UE to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over the air.</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S1-MME interface: between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SLs interface: between the E-SMLC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err="1" smtClean="0">
                <a:latin typeface="Times New Roman" pitchFamily="18" charset="0"/>
                <a:cs typeface="Times New Roman" pitchFamily="18" charset="0"/>
              </a:rPr>
              <a:t>SLm</a:t>
            </a:r>
            <a:r>
              <a:rPr lang="en-US" altLang="zh-CN" sz="1900" dirty="0" smtClean="0">
                <a:latin typeface="Times New Roman" pitchFamily="18" charset="0"/>
                <a:cs typeface="Times New Roman" pitchFamily="18" charset="0"/>
              </a:rPr>
              <a:t> interface: between the E-SMLC and an LMU for uplink positioning</a:t>
            </a:r>
            <a:endParaRPr lang="en-US" altLang="zh-CN" sz="1900" strike="sngStrike" dirty="0" smtClean="0">
              <a:solidFill>
                <a:srgbClr val="FFC000"/>
              </a:solidFill>
              <a:latin typeface="Times New Roman" pitchFamily="18" charset="0"/>
              <a:cs typeface="Times New Roman" pitchFamily="18" charset="0"/>
            </a:endParaRPr>
          </a:p>
          <a:p>
            <a:pPr>
              <a:lnSpc>
                <a:spcPct val="120000"/>
              </a:lnSpc>
              <a:buFont typeface="Wingdings" pitchFamily="2" charset="2"/>
              <a:buChar char="ü"/>
            </a:pPr>
            <a:r>
              <a:rPr lang="en-US" altLang="zh-CN" sz="2600" dirty="0" smtClean="0">
                <a:latin typeface="Times New Roman" pitchFamily="18" charset="0"/>
                <a:cs typeface="Times New Roman" pitchFamily="18" charset="0"/>
              </a:rPr>
              <a:t>5G network will re-define and develop new network entities and network interfaces for supporting 5G applications. </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It needs further investigation on how to support the positioning operations with the new network entities and interfaces.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Protocols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395536" y="1268760"/>
            <a:ext cx="8291264" cy="5112568"/>
          </a:xfrm>
        </p:spPr>
        <p:txBody>
          <a:bodyPr>
            <a:normAutofit fontScale="47500" lnSpcReduction="20000"/>
          </a:bodyPr>
          <a:lstStyle/>
          <a:p>
            <a:pPr>
              <a:lnSpc>
                <a:spcPct val="120000"/>
              </a:lnSpc>
              <a:buFont typeface="Wingdings" pitchFamily="2" charset="2"/>
              <a:buChar char="ü"/>
            </a:pPr>
            <a:r>
              <a:rPr lang="en-US" altLang="zh-CN" sz="4200" dirty="0" smtClean="0">
                <a:latin typeface="Times New Roman" pitchFamily="18" charset="0"/>
                <a:cs typeface="Times New Roman" pitchFamily="18" charset="0"/>
              </a:rPr>
              <a:t>E-UTRAN positioning is supported by following C-plane protocols</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(LPP): carry information between the UE and the E-SMLC</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Annex (</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carry information between the </a:t>
            </a:r>
            <a:r>
              <a:rPr lang="en-US" altLang="zh-CN" sz="3400" dirty="0" err="1" smtClean="0">
                <a:latin typeface="Times New Roman" pitchFamily="18" charset="0"/>
                <a:cs typeface="Times New Roman" pitchFamily="18" charset="0"/>
              </a:rPr>
              <a:t>eNode</a:t>
            </a:r>
            <a:r>
              <a:rPr lang="en-US" altLang="zh-CN" sz="3400" dirty="0" smtClean="0">
                <a:latin typeface="Times New Roman" pitchFamily="18" charset="0"/>
                <a:cs typeface="Times New Roman" pitchFamily="18" charset="0"/>
              </a:rPr>
              <a:t> B and the E-SMLC. </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Radio Resource Control (RRC): carry LPP messages and positioning measurements over the </a:t>
            </a:r>
            <a:r>
              <a:rPr lang="en-US" altLang="zh-CN" sz="3400" dirty="0" err="1" smtClean="0">
                <a:latin typeface="Times New Roman" pitchFamily="18" charset="0"/>
                <a:cs typeface="Times New Roman" pitchFamily="18" charset="0"/>
              </a:rPr>
              <a:t>Uu</a:t>
            </a:r>
            <a:r>
              <a:rPr lang="en-US" altLang="zh-CN" sz="3400" dirty="0" smtClean="0">
                <a:latin typeface="Times New Roman" pitchFamily="18" charset="0"/>
                <a:cs typeface="Times New Roman" pitchFamily="18" charset="0"/>
              </a:rPr>
              <a:t> interface.</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S1 Application Protocol: carry LPP/</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messages over the S1-MME interface.</a:t>
            </a:r>
          </a:p>
          <a:p>
            <a:pPr lvl="1">
              <a:lnSpc>
                <a:spcPct val="120000"/>
              </a:lnSpc>
              <a:buFont typeface="Arial" pitchFamily="34" charset="0"/>
              <a:buChar char="•"/>
            </a:pPr>
            <a:r>
              <a:rPr lang="en-US" altLang="zh-CN" sz="3400" dirty="0" err="1" smtClean="0">
                <a:latin typeface="Times New Roman" pitchFamily="18" charset="0"/>
                <a:cs typeface="Times New Roman" pitchFamily="18" charset="0"/>
              </a:rPr>
              <a:t>SLm</a:t>
            </a:r>
            <a:r>
              <a:rPr lang="en-US" altLang="zh-CN" sz="3400" dirty="0" smtClean="0">
                <a:latin typeface="Times New Roman" pitchFamily="18" charset="0"/>
                <a:cs typeface="Times New Roman" pitchFamily="18" charset="0"/>
              </a:rPr>
              <a:t> Application Protocol: carry positioning messages between the E-SMLC and the LMU.</a:t>
            </a:r>
          </a:p>
          <a:p>
            <a:pPr>
              <a:lnSpc>
                <a:spcPct val="120000"/>
              </a:lnSpc>
              <a:buFont typeface="Wingdings" pitchFamily="2" charset="2"/>
              <a:buChar char="ü"/>
            </a:pPr>
            <a:r>
              <a:rPr lang="en-US" altLang="zh-CN" sz="4200" dirty="0" smtClean="0">
                <a:latin typeface="Times New Roman" pitchFamily="18" charset="0"/>
                <a:cs typeface="Times New Roman" pitchFamily="18" charset="0"/>
              </a:rPr>
              <a:t>Protocols supporting NR positioning </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Positioning Protocols should be developed based on 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was agreed in RAN#76 as the base for the protocol of NR Cell ID positioning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were developed with the consideration of  forward-compatibility with other RATs to avoid creating new positioning protocols</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will define the new RRC protocol with the objective of network functions virtualization (NFV) and network slicing. The transport for NR positioning messages and measurements should be supported with the new RRC protocol.</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Other application protocols responsible for message transportation between new network entries also need to be investigated.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UE Positioning Procedures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Positioning procedures are defined as transactions of the protocols.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For E-UTRAN, 3GPP has defined the necessary positioning procedures (e.g., LPP/</a:t>
            </a:r>
            <a:r>
              <a:rPr lang="en-US" altLang="zh-CN" sz="2600" dirty="0" err="1" smtClean="0">
                <a:latin typeface="Times New Roman" pitchFamily="18" charset="0"/>
                <a:cs typeface="Times New Roman" pitchFamily="18" charset="0"/>
              </a:rPr>
              <a:t>LPPa</a:t>
            </a:r>
            <a:r>
              <a:rPr lang="en-US" altLang="zh-CN" sz="2600" dirty="0" smtClean="0">
                <a:latin typeface="Times New Roman" pitchFamily="18" charset="0"/>
                <a:cs typeface="Times New Roman" pitchFamily="18" charset="0"/>
              </a:rPr>
              <a:t>/</a:t>
            </a:r>
            <a:r>
              <a:rPr lang="en-US" altLang="zh-CN" sz="2600" dirty="0" err="1" smtClean="0">
                <a:latin typeface="Times New Roman" pitchFamily="18" charset="0"/>
                <a:cs typeface="Times New Roman" pitchFamily="18" charset="0"/>
              </a:rPr>
              <a:t>SLmAP</a:t>
            </a:r>
            <a:r>
              <a:rPr lang="en-US" altLang="zh-CN" sz="2600" dirty="0" smtClean="0">
                <a:latin typeface="Times New Roman" pitchFamily="18" charset="0"/>
                <a:cs typeface="Times New Roman" pitchFamily="18" charset="0"/>
              </a:rPr>
              <a:t> procedures) for supporting positioning applications.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New positioning procedures will need to be developed for supporting NR location applications based on the new 5G network architecture, interfaces, and protocols.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5084</TotalTime>
  <Words>1161</Words>
  <Application>Microsoft Office PowerPoint</Application>
  <PresentationFormat>全屏显示(4:3)</PresentationFormat>
  <Paragraphs>116</Paragraphs>
  <Slides>12</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15" baseType="lpstr">
      <vt:lpstr>1_Office 主题</vt:lpstr>
      <vt:lpstr>Office 主题</vt:lpstr>
      <vt:lpstr>Visio</vt:lpstr>
      <vt:lpstr>Motivation for new Study Item on  NR UE Positioning</vt:lpstr>
      <vt:lpstr>Introduction</vt:lpstr>
      <vt:lpstr>Key requirements of NR positioning</vt:lpstr>
      <vt:lpstr>E-UTRAN UE Positioning Architecture</vt:lpstr>
      <vt:lpstr>NR UE Positioning Architecture</vt:lpstr>
      <vt:lpstr>5G System Architecture</vt:lpstr>
      <vt:lpstr>Network interfaces for positioning operations</vt:lpstr>
      <vt:lpstr>Positioning Protocols</vt:lpstr>
      <vt:lpstr>UE Positioning Procedures</vt:lpstr>
      <vt:lpstr>Positioning Methods</vt:lpstr>
      <vt:lpstr>Proposals</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renbin</dc:creator>
  <cp:lastModifiedBy>CATT4</cp:lastModifiedBy>
  <cp:revision>324</cp:revision>
  <dcterms:created xsi:type="dcterms:W3CDTF">2016-07-17T04:57:15Z</dcterms:created>
  <dcterms:modified xsi:type="dcterms:W3CDTF">2017-12-11T10:01:00Z</dcterms:modified>
</cp:coreProperties>
</file>