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16"/>
  </p:notesMasterIdLst>
  <p:handoutMasterIdLst>
    <p:handoutMasterId r:id="rId17"/>
  </p:handoutMasterIdLst>
  <p:sldIdLst>
    <p:sldId id="452" r:id="rId2"/>
    <p:sldId id="846" r:id="rId3"/>
    <p:sldId id="847" r:id="rId4"/>
    <p:sldId id="701" r:id="rId5"/>
    <p:sldId id="702" r:id="rId6"/>
    <p:sldId id="703" r:id="rId7"/>
    <p:sldId id="853" r:id="rId8"/>
    <p:sldId id="839" r:id="rId9"/>
    <p:sldId id="844" r:id="rId10"/>
    <p:sldId id="852" r:id="rId11"/>
    <p:sldId id="429" r:id="rId12"/>
    <p:sldId id="854" r:id="rId13"/>
    <p:sldId id="353" r:id="rId14"/>
    <p:sldId id="848" r:id="rId15"/>
  </p:sldIdLst>
  <p:sldSz cx="9144000" cy="6858000" type="screen4x3"/>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2AF2F"/>
    <a:srgbClr val="B1D254"/>
    <a:srgbClr val="0000FF"/>
    <a:srgbClr val="FF3300"/>
    <a:srgbClr val="FFCC00"/>
    <a:srgbClr val="72732F"/>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4082" autoAdjust="0"/>
    <p:restoredTop sz="94660" autoAdjust="0"/>
  </p:normalViewPr>
  <p:slideViewPr>
    <p:cSldViewPr snapToGrid="0">
      <p:cViewPr varScale="1">
        <p:scale>
          <a:sx n="123" d="100"/>
          <a:sy n="123" d="100"/>
        </p:scale>
        <p:origin x="-1584"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Sheet1!$B$1</c:f>
              <c:strCache>
                <c:ptCount val="1"/>
                <c:pt idx="0">
                  <c:v>Delegates</c:v>
                </c:pt>
              </c:strCache>
            </c:strRef>
          </c:tx>
          <c:invertIfNegative val="0"/>
          <c:cat>
            <c:strRef>
              <c:f>Sheet1!$A$2:$A$10</c:f>
              <c:strCache>
                <c:ptCount val="9"/>
                <c:pt idx="0">
                  <c:v>NR#1</c:v>
                </c:pt>
                <c:pt idx="1">
                  <c:v>#82</c:v>
                </c:pt>
                <c:pt idx="2">
                  <c:v>#82bis</c:v>
                </c:pt>
                <c:pt idx="3">
                  <c:v>#83</c:v>
                </c:pt>
                <c:pt idx="4">
                  <c:v>NR #2</c:v>
                </c:pt>
                <c:pt idx="5">
                  <c:v>#84</c:v>
                </c:pt>
                <c:pt idx="6">
                  <c:v>NR #3</c:v>
                </c:pt>
                <c:pt idx="7">
                  <c:v>#84bis</c:v>
                </c:pt>
                <c:pt idx="8">
                  <c:v>#85</c:v>
                </c:pt>
              </c:strCache>
            </c:strRef>
          </c:cat>
          <c:val>
            <c:numRef>
              <c:f>Sheet1!$B$2:$B$10</c:f>
              <c:numCache>
                <c:formatCode>General</c:formatCode>
                <c:ptCount val="9"/>
                <c:pt idx="0">
                  <c:v>94</c:v>
                </c:pt>
                <c:pt idx="1">
                  <c:v>218</c:v>
                </c:pt>
                <c:pt idx="2">
                  <c:v>224</c:v>
                </c:pt>
                <c:pt idx="3">
                  <c:v>240</c:v>
                </c:pt>
                <c:pt idx="4">
                  <c:v>117</c:v>
                </c:pt>
                <c:pt idx="5">
                  <c:v>192</c:v>
                </c:pt>
                <c:pt idx="6">
                  <c:v>133</c:v>
                </c:pt>
                <c:pt idx="7">
                  <c:v>158</c:v>
                </c:pt>
                <c:pt idx="8">
                  <c:v>219</c:v>
                </c:pt>
              </c:numCache>
            </c:numRef>
          </c:val>
        </c:ser>
        <c:dLbls>
          <c:showLegendKey val="0"/>
          <c:showVal val="0"/>
          <c:showCatName val="0"/>
          <c:showSerName val="0"/>
          <c:showPercent val="0"/>
          <c:showBubbleSize val="0"/>
        </c:dLbls>
        <c:gapWidth val="150"/>
        <c:axId val="216500736"/>
        <c:axId val="146220736"/>
      </c:barChart>
      <c:catAx>
        <c:axId val="216500736"/>
        <c:scaling>
          <c:orientation val="minMax"/>
        </c:scaling>
        <c:delete val="0"/>
        <c:axPos val="b"/>
        <c:majorTickMark val="none"/>
        <c:minorTickMark val="none"/>
        <c:tickLblPos val="nextTo"/>
        <c:crossAx val="146220736"/>
        <c:crosses val="autoZero"/>
        <c:auto val="1"/>
        <c:lblAlgn val="ctr"/>
        <c:lblOffset val="100"/>
        <c:noMultiLvlLbl val="0"/>
      </c:catAx>
      <c:valAx>
        <c:axId val="146220736"/>
        <c:scaling>
          <c:orientation val="minMax"/>
        </c:scaling>
        <c:delete val="0"/>
        <c:axPos val="l"/>
        <c:majorGridlines/>
        <c:numFmt formatCode="General" sourceLinked="1"/>
        <c:majorTickMark val="none"/>
        <c:minorTickMark val="none"/>
        <c:tickLblPos val="nextTo"/>
        <c:crossAx val="216500736"/>
        <c:crosses val="autoZero"/>
        <c:crossBetween val="between"/>
      </c:valAx>
      <c:dTable>
        <c:showHorzBorder val="1"/>
        <c:showVertBorder val="1"/>
        <c:showOutline val="1"/>
        <c:showKeys val="1"/>
      </c:dTable>
    </c:plotArea>
    <c:plotVisOnly val="1"/>
    <c:dispBlanksAs val="gap"/>
    <c:showDLblsOverMax val="0"/>
  </c:chart>
  <c:txPr>
    <a:bodyPr/>
    <a:lstStyle/>
    <a:p>
      <a:pPr>
        <a:defRPr sz="9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Sheet1!$B$1</c:f>
              <c:strCache>
                <c:ptCount val="1"/>
                <c:pt idx="0">
                  <c:v>Contributions</c:v>
                </c:pt>
              </c:strCache>
            </c:strRef>
          </c:tx>
          <c:invertIfNegative val="0"/>
          <c:cat>
            <c:strRef>
              <c:f>Sheet1!$A$2:$A$10</c:f>
              <c:strCache>
                <c:ptCount val="9"/>
                <c:pt idx="0">
                  <c:v>NR#1</c:v>
                </c:pt>
                <c:pt idx="1">
                  <c:v>#82</c:v>
                </c:pt>
                <c:pt idx="2">
                  <c:v>#82bis</c:v>
                </c:pt>
                <c:pt idx="3">
                  <c:v>#83</c:v>
                </c:pt>
                <c:pt idx="4">
                  <c:v>NR #2</c:v>
                </c:pt>
                <c:pt idx="5">
                  <c:v>#84</c:v>
                </c:pt>
                <c:pt idx="6">
                  <c:v>NR #3</c:v>
                </c:pt>
                <c:pt idx="7">
                  <c:v>#84bis</c:v>
                </c:pt>
                <c:pt idx="8">
                  <c:v>#85</c:v>
                </c:pt>
              </c:strCache>
            </c:strRef>
          </c:cat>
          <c:val>
            <c:numRef>
              <c:f>Sheet1!$B$2:$B$10</c:f>
              <c:numCache>
                <c:formatCode>General</c:formatCode>
                <c:ptCount val="9"/>
                <c:pt idx="0">
                  <c:v>292</c:v>
                </c:pt>
                <c:pt idx="1">
                  <c:v>1879</c:v>
                </c:pt>
                <c:pt idx="2">
                  <c:v>1560</c:v>
                </c:pt>
                <c:pt idx="3">
                  <c:v>1826</c:v>
                </c:pt>
                <c:pt idx="4">
                  <c:v>449</c:v>
                </c:pt>
                <c:pt idx="5">
                  <c:v>2063</c:v>
                </c:pt>
                <c:pt idx="6">
                  <c:v>712</c:v>
                </c:pt>
                <c:pt idx="7">
                  <c:v>1773</c:v>
                </c:pt>
                <c:pt idx="8">
                  <c:v>2329</c:v>
                </c:pt>
              </c:numCache>
            </c:numRef>
          </c:val>
        </c:ser>
        <c:dLbls>
          <c:showLegendKey val="0"/>
          <c:showVal val="0"/>
          <c:showCatName val="0"/>
          <c:showSerName val="0"/>
          <c:showPercent val="0"/>
          <c:showBubbleSize val="0"/>
        </c:dLbls>
        <c:gapWidth val="150"/>
        <c:axId val="217131520"/>
        <c:axId val="146222464"/>
      </c:barChart>
      <c:catAx>
        <c:axId val="217131520"/>
        <c:scaling>
          <c:orientation val="minMax"/>
        </c:scaling>
        <c:delete val="0"/>
        <c:axPos val="b"/>
        <c:majorTickMark val="none"/>
        <c:minorTickMark val="none"/>
        <c:tickLblPos val="nextTo"/>
        <c:crossAx val="146222464"/>
        <c:crosses val="autoZero"/>
        <c:auto val="1"/>
        <c:lblAlgn val="ctr"/>
        <c:lblOffset val="100"/>
        <c:noMultiLvlLbl val="0"/>
      </c:catAx>
      <c:valAx>
        <c:axId val="146222464"/>
        <c:scaling>
          <c:orientation val="minMax"/>
        </c:scaling>
        <c:delete val="0"/>
        <c:axPos val="l"/>
        <c:majorGridlines/>
        <c:numFmt formatCode="General" sourceLinked="1"/>
        <c:majorTickMark val="none"/>
        <c:minorTickMark val="none"/>
        <c:tickLblPos val="nextTo"/>
        <c:crossAx val="217131520"/>
        <c:crosses val="autoZero"/>
        <c:crossBetween val="between"/>
      </c:valAx>
      <c:dTable>
        <c:showHorzBorder val="1"/>
        <c:showVertBorder val="1"/>
        <c:showOutline val="1"/>
        <c:showKeys val="1"/>
      </c:dTable>
    </c:plotArea>
    <c:plotVisOnly val="1"/>
    <c:dispBlanksAs val="gap"/>
    <c:showDLblsOverMax val="0"/>
  </c:chart>
  <c:txPr>
    <a:bodyPr/>
    <a:lstStyle/>
    <a:p>
      <a:pPr>
        <a:defRPr sz="9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a:p>
        </p:txBody>
      </p:sp>
      <p:sp>
        <p:nvSpPr>
          <p:cNvPr id="3076" name="Rectangle 4"/>
          <p:cNvSpPr>
            <a:spLocks noGrp="1" noRot="1" noChangeAspect="1" noChangeArrowheads="1" noTextEdit="1"/>
          </p:cNvSpPr>
          <p:nvPr>
            <p:ph type="sldImg" idx="2"/>
          </p:nvPr>
        </p:nvSpPr>
        <p:spPr bwMode="auto">
          <a:xfrm>
            <a:off x="1181100" y="695325"/>
            <a:ext cx="46482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smtClean="0"/>
              <a:t>Click to edit Master text styles</a:t>
            </a:r>
          </a:p>
          <a:p>
            <a:pPr lvl="1"/>
            <a:r>
              <a:rPr lang="en-GB" noProof="0" smtClean="0"/>
              <a:t>Second level</a:t>
            </a:r>
          </a:p>
          <a:p>
            <a:pPr lvl="2"/>
            <a:r>
              <a:rPr lang="en-GB" noProof="0" smtClean="0"/>
              <a:t>Third level</a:t>
            </a:r>
          </a:p>
          <a:p>
            <a:pPr lvl="3"/>
            <a:r>
              <a:rPr lang="en-GB" noProof="0" smtClean="0"/>
              <a:t>Fourth level</a:t>
            </a:r>
          </a:p>
          <a:p>
            <a:pPr lvl="4"/>
            <a:r>
              <a:rPr lang="en-GB" noProof="0" smtClean="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Rot="1" noChangeAspect="1" noChangeArrowheads="1" noTextEdit="1"/>
          </p:cNvSpPr>
          <p:nvPr>
            <p:ph type="sldImg"/>
          </p:nvPr>
        </p:nvSpPr>
        <p:spPr>
          <a:xfrm>
            <a:off x="1181100" y="695325"/>
            <a:ext cx="4649788" cy="3487738"/>
          </a:xfrm>
          <a:ln/>
        </p:spPr>
      </p:sp>
      <p:sp>
        <p:nvSpPr>
          <p:cNvPr id="6147" name="Rectangle 3"/>
          <p:cNvSpPr>
            <a:spLocks noGrp="1" noChangeArrowheads="1"/>
          </p:cNvSpPr>
          <p:nvPr>
            <p:ph type="body" idx="1"/>
          </p:nvPr>
        </p:nvSpPr>
        <p:spPr>
          <a:xfrm>
            <a:off x="932411" y="4417587"/>
            <a:ext cx="5145581" cy="4182482"/>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fi-FI"/>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fi-FI"/>
          </a:p>
        </p:txBody>
      </p:sp>
      <p:sp>
        <p:nvSpPr>
          <p:cNvPr id="4" name="Slide Number Placeholder 5"/>
          <p:cNvSpPr>
            <a:spLocks noGrp="1"/>
          </p:cNvSpPr>
          <p:nvPr>
            <p:ph type="sldNum" sz="quarter" idx="10"/>
          </p:nvPr>
        </p:nvSpPr>
        <p:spPr/>
        <p:txBody>
          <a:bodyPr/>
          <a:lstStyle>
            <a:lvl1pPr>
              <a:defRPr/>
            </a:lvl1pPr>
          </a:lstStyle>
          <a:p>
            <a:fld id="{ED32EBC1-262A-4BE7-B9F3-9F3AFBBA0893}" type="slidenum">
              <a:rPr lang="en-GB" altLang="en-US"/>
              <a:pPr/>
              <a:t>‹#›</a:t>
            </a:fld>
            <a:endParaRPr lang="en-GB" altLang="en-US"/>
          </a:p>
        </p:txBody>
      </p:sp>
    </p:spTree>
    <p:extLst>
      <p:ext uri="{BB962C8B-B14F-4D97-AF65-F5344CB8AC3E}">
        <p14:creationId xmlns:p14="http://schemas.microsoft.com/office/powerpoint/2010/main" val="3112707776"/>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D73D7228-79D2-4A43-9F7D-95D572D85026}" type="slidenum">
              <a:rPr lang="en-GB" altLang="en-US"/>
              <a:pPr/>
              <a:t>‹#›</a:t>
            </a:fld>
            <a:endParaRPr lang="en-GB" altLang="en-US"/>
          </a:p>
        </p:txBody>
      </p:sp>
    </p:spTree>
    <p:extLst>
      <p:ext uri="{BB962C8B-B14F-4D97-AF65-F5344CB8AC3E}">
        <p14:creationId xmlns:p14="http://schemas.microsoft.com/office/powerpoint/2010/main" val="635652389"/>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fi-FI"/>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9183F171-0A11-43E5-B070-5F21A599C37C}" type="slidenum">
              <a:rPr lang="en-GB" altLang="en-US"/>
              <a:pPr/>
              <a:t>‹#›</a:t>
            </a:fld>
            <a:endParaRPr lang="en-GB" altLang="en-US"/>
          </a:p>
        </p:txBody>
      </p:sp>
    </p:spTree>
    <p:extLst>
      <p:ext uri="{BB962C8B-B14F-4D97-AF65-F5344CB8AC3E}">
        <p14:creationId xmlns:p14="http://schemas.microsoft.com/office/powerpoint/2010/main" val="1992723540"/>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6" name="Slide Number Placeholder 5"/>
          <p:cNvSpPr>
            <a:spLocks noGrp="1"/>
          </p:cNvSpPr>
          <p:nvPr>
            <p:ph type="sldNum" sz="quarter" idx="10"/>
          </p:nvPr>
        </p:nvSpPr>
        <p:spPr/>
        <p:txBody>
          <a:bodyPr/>
          <a:lstStyle>
            <a:lvl1pPr>
              <a:defRPr/>
            </a:lvl1pPr>
          </a:lstStyle>
          <a:p>
            <a:fld id="{1D729CA9-0B79-4B9A-B62F-ED6DB8AE837C}" type="slidenum">
              <a:rPr lang="en-GB" altLang="en-US"/>
              <a:pPr/>
              <a:t>‹#›</a:t>
            </a:fld>
            <a:endParaRPr lang="en-GB" altLang="en-US"/>
          </a:p>
        </p:txBody>
      </p:sp>
    </p:spTree>
    <p:extLst>
      <p:ext uri="{BB962C8B-B14F-4D97-AF65-F5344CB8AC3E}">
        <p14:creationId xmlns:p14="http://schemas.microsoft.com/office/powerpoint/2010/main" val="2255528555"/>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fi-FI"/>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Slide Number Placeholder 5"/>
          <p:cNvSpPr>
            <a:spLocks noGrp="1"/>
          </p:cNvSpPr>
          <p:nvPr>
            <p:ph type="sldNum" sz="quarter" idx="10"/>
          </p:nvPr>
        </p:nvSpPr>
        <p:spPr/>
        <p:txBody>
          <a:bodyPr/>
          <a:lstStyle>
            <a:lvl1pPr>
              <a:defRPr/>
            </a:lvl1pPr>
          </a:lstStyle>
          <a:p>
            <a:fld id="{A851C810-DF41-44A4-96B1-30899027F1DF}" type="slidenum">
              <a:rPr lang="en-GB" altLang="en-US"/>
              <a:pPr/>
              <a:t>‹#›</a:t>
            </a:fld>
            <a:endParaRPr lang="en-GB" altLang="en-US"/>
          </a:p>
        </p:txBody>
      </p:sp>
    </p:spTree>
    <p:extLst>
      <p:ext uri="{BB962C8B-B14F-4D97-AF65-F5344CB8AC3E}">
        <p14:creationId xmlns:p14="http://schemas.microsoft.com/office/powerpoint/2010/main" val="3409670398"/>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Slide Number Placeholder 5"/>
          <p:cNvSpPr>
            <a:spLocks noGrp="1"/>
          </p:cNvSpPr>
          <p:nvPr>
            <p:ph type="sldNum" sz="quarter" idx="10"/>
          </p:nvPr>
        </p:nvSpPr>
        <p:spPr/>
        <p:txBody>
          <a:bodyPr/>
          <a:lstStyle>
            <a:lvl1pPr>
              <a:defRPr>
                <a:ea typeface="MS PGothic" pitchFamily="34" charset="-128"/>
              </a:defRPr>
            </a:lvl1pPr>
          </a:lstStyle>
          <a:p>
            <a:r>
              <a:rPr lang="en-GB" altLang="ja-JP"/>
              <a:t>Slide </a:t>
            </a:r>
            <a:fld id="{2A296FB2-9AA2-4E5F-A6A3-96CB0E081711}" type="slidenum">
              <a:rPr lang="en-GB" altLang="ja-JP"/>
              <a:pPr/>
              <a:t>‹#›</a:t>
            </a:fld>
            <a:endParaRPr lang="en-GB" altLang="ja-JP"/>
          </a:p>
        </p:txBody>
      </p:sp>
    </p:spTree>
    <p:extLst>
      <p:ext uri="{BB962C8B-B14F-4D97-AF65-F5344CB8AC3E}">
        <p14:creationId xmlns:p14="http://schemas.microsoft.com/office/powerpoint/2010/main" val="12026675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Slide Number Placeholder 5"/>
          <p:cNvSpPr>
            <a:spLocks noGrp="1"/>
          </p:cNvSpPr>
          <p:nvPr>
            <p:ph type="sldNum" sz="quarter" idx="10"/>
          </p:nvPr>
        </p:nvSpPr>
        <p:spPr/>
        <p:txBody>
          <a:bodyPr/>
          <a:lstStyle>
            <a:lvl1pPr>
              <a:defRPr/>
            </a:lvl1pPr>
          </a:lstStyle>
          <a:p>
            <a:fld id="{7C3C36A9-E97D-481F-A77A-192FA52A6954}" type="slidenum">
              <a:rPr lang="en-GB" altLang="en-US"/>
              <a:pPr/>
              <a:t>‹#›</a:t>
            </a:fld>
            <a:endParaRPr lang="en-GB" altLang="en-US"/>
          </a:p>
        </p:txBody>
      </p:sp>
    </p:spTree>
    <p:extLst>
      <p:ext uri="{BB962C8B-B14F-4D97-AF65-F5344CB8AC3E}">
        <p14:creationId xmlns:p14="http://schemas.microsoft.com/office/powerpoint/2010/main" val="97230521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fi-FI"/>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fld id="{21FE3C95-0919-4D11-B52B-A1D487465AA3}" type="slidenum">
              <a:rPr lang="en-GB" altLang="en-US"/>
              <a:pPr/>
              <a:t>‹#›</a:t>
            </a:fld>
            <a:endParaRPr lang="en-GB" altLang="en-US"/>
          </a:p>
        </p:txBody>
      </p:sp>
    </p:spTree>
    <p:extLst>
      <p:ext uri="{BB962C8B-B14F-4D97-AF65-F5344CB8AC3E}">
        <p14:creationId xmlns:p14="http://schemas.microsoft.com/office/powerpoint/2010/main" val="1741478068"/>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Slide Number Placeholder 5"/>
          <p:cNvSpPr>
            <a:spLocks noGrp="1"/>
          </p:cNvSpPr>
          <p:nvPr>
            <p:ph type="sldNum" sz="quarter" idx="10"/>
          </p:nvPr>
        </p:nvSpPr>
        <p:spPr/>
        <p:txBody>
          <a:bodyPr/>
          <a:lstStyle>
            <a:lvl1pPr>
              <a:defRPr/>
            </a:lvl1pPr>
          </a:lstStyle>
          <a:p>
            <a:fld id="{91609000-B0AB-4B70-92DC-1906A0EA0615}" type="slidenum">
              <a:rPr lang="en-GB" altLang="en-US"/>
              <a:pPr/>
              <a:t>‹#›</a:t>
            </a:fld>
            <a:endParaRPr lang="en-GB" altLang="en-US"/>
          </a:p>
        </p:txBody>
      </p:sp>
    </p:spTree>
    <p:extLst>
      <p:ext uri="{BB962C8B-B14F-4D97-AF65-F5344CB8AC3E}">
        <p14:creationId xmlns:p14="http://schemas.microsoft.com/office/powerpoint/2010/main" val="4171323476"/>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fi-FI"/>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7" name="Slide Number Placeholder 5"/>
          <p:cNvSpPr>
            <a:spLocks noGrp="1"/>
          </p:cNvSpPr>
          <p:nvPr>
            <p:ph type="sldNum" sz="quarter" idx="10"/>
          </p:nvPr>
        </p:nvSpPr>
        <p:spPr/>
        <p:txBody>
          <a:bodyPr/>
          <a:lstStyle>
            <a:lvl1pPr>
              <a:defRPr/>
            </a:lvl1pPr>
          </a:lstStyle>
          <a:p>
            <a:fld id="{2F5F441D-FDC9-4917-8782-9FB1A52175EE}" type="slidenum">
              <a:rPr lang="en-GB" altLang="en-US"/>
              <a:pPr/>
              <a:t>‹#›</a:t>
            </a:fld>
            <a:endParaRPr lang="en-GB" altLang="en-US"/>
          </a:p>
        </p:txBody>
      </p:sp>
    </p:spTree>
    <p:extLst>
      <p:ext uri="{BB962C8B-B14F-4D97-AF65-F5344CB8AC3E}">
        <p14:creationId xmlns:p14="http://schemas.microsoft.com/office/powerpoint/2010/main" val="220855698"/>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fi-FI"/>
          </a:p>
        </p:txBody>
      </p:sp>
      <p:sp>
        <p:nvSpPr>
          <p:cNvPr id="3" name="Slide Number Placeholder 5"/>
          <p:cNvSpPr>
            <a:spLocks noGrp="1"/>
          </p:cNvSpPr>
          <p:nvPr>
            <p:ph type="sldNum" sz="quarter" idx="10"/>
          </p:nvPr>
        </p:nvSpPr>
        <p:spPr/>
        <p:txBody>
          <a:bodyPr/>
          <a:lstStyle>
            <a:lvl1pPr>
              <a:defRPr/>
            </a:lvl1pPr>
          </a:lstStyle>
          <a:p>
            <a:fld id="{5CF5DB0B-C0D7-4C62-A89C-F6E83EC7A4B0}" type="slidenum">
              <a:rPr lang="en-GB" altLang="en-US"/>
              <a:pPr/>
              <a:t>‹#›</a:t>
            </a:fld>
            <a:endParaRPr lang="en-GB" altLang="en-US"/>
          </a:p>
        </p:txBody>
      </p:sp>
    </p:spTree>
    <p:extLst>
      <p:ext uri="{BB962C8B-B14F-4D97-AF65-F5344CB8AC3E}">
        <p14:creationId xmlns:p14="http://schemas.microsoft.com/office/powerpoint/2010/main" val="3520819107"/>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fld id="{9F83FCB4-3B62-4790-B149-1B187BB8C5D5}" type="slidenum">
              <a:rPr lang="en-GB" altLang="en-US"/>
              <a:pPr/>
              <a:t>‹#›</a:t>
            </a:fld>
            <a:endParaRPr lang="en-GB" altLang="en-US"/>
          </a:p>
        </p:txBody>
      </p:sp>
    </p:spTree>
    <p:extLst>
      <p:ext uri="{BB962C8B-B14F-4D97-AF65-F5344CB8AC3E}">
        <p14:creationId xmlns:p14="http://schemas.microsoft.com/office/powerpoint/2010/main" val="257119522"/>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fi-FI"/>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fi-FI"/>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1A1FDCA5-AF96-43E1-A56E-6D95327FFFD0}" type="slidenum">
              <a:rPr lang="en-GB" altLang="en-US"/>
              <a:pPr/>
              <a:t>‹#›</a:t>
            </a:fld>
            <a:endParaRPr lang="en-GB" altLang="en-US"/>
          </a:p>
        </p:txBody>
      </p:sp>
    </p:spTree>
    <p:extLst>
      <p:ext uri="{BB962C8B-B14F-4D97-AF65-F5344CB8AC3E}">
        <p14:creationId xmlns:p14="http://schemas.microsoft.com/office/powerpoint/2010/main" val="164217412"/>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fi-FI"/>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fld id="{E88281B7-44C3-492A-8DFD-11FF2867AA2E}" type="slidenum">
              <a:rPr lang="en-GB" altLang="en-US"/>
              <a:pPr/>
              <a:t>‹#›</a:t>
            </a:fld>
            <a:endParaRPr lang="en-GB" altLang="en-US"/>
          </a:p>
        </p:txBody>
      </p:sp>
    </p:spTree>
    <p:extLst>
      <p:ext uri="{BB962C8B-B14F-4D97-AF65-F5344CB8AC3E}">
        <p14:creationId xmlns:p14="http://schemas.microsoft.com/office/powerpoint/2010/main" val="3282668241"/>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4.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pic>
        <p:nvPicPr>
          <p:cNvPr id="1030" name="Picture 6" descr="3GPP_TM_RD.jp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smtClean="0">
                <a:solidFill>
                  <a:schemeClr val="bg1"/>
                </a:solidFill>
                <a:latin typeface="Arial" panose="020B0604020202020204" pitchFamily="34" charset="0"/>
              </a:rPr>
              <a:t>© 3GPP 2009     Mobile World Congress, Barcelona, 19</a:t>
            </a:r>
            <a:r>
              <a:rPr lang="en-GB" altLang="en-US" sz="1000" baseline="30000" smtClean="0">
                <a:solidFill>
                  <a:schemeClr val="bg1"/>
                </a:solidFill>
                <a:latin typeface="Arial" panose="020B0604020202020204" pitchFamily="34" charset="0"/>
              </a:rPr>
              <a:t>th</a:t>
            </a:r>
            <a:r>
              <a:rPr lang="en-GB" altLang="en-US" sz="1000" smtClean="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7">
            <a:extLst>
              <a:ext uri="{28A0092B-C50C-407E-A947-70E740481C1C}">
                <a14:useLocalDpi xmlns:a14="http://schemas.microsoft.com/office/drawing/2010/main" val="0"/>
              </a:ext>
            </a:extLst>
          </a:blip>
          <a:srcRect/>
          <a:stretch>
            <a:fillRect/>
          </a:stretch>
        </p:blipFill>
        <p:spPr bwMode="auto">
          <a:xfrm>
            <a:off x="438150" y="6456363"/>
            <a:ext cx="7634288"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8">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27038" y="6473825"/>
            <a:ext cx="717867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smtClean="0">
                <a:solidFill>
                  <a:schemeClr val="bg1"/>
                </a:solidFill>
                <a:latin typeface="Arial" panose="020B0604020202020204" pitchFamily="34" charset="0"/>
              </a:rPr>
              <a:t>© 3GPP 2017     RP-172127 RAN4 Status Report to RAN#78  xutao.zhou@samsung.com</a:t>
            </a:r>
          </a:p>
        </p:txBody>
      </p:sp>
      <p:sp>
        <p:nvSpPr>
          <p:cNvPr id="56334" name="Slide Number Placeholder 4"/>
          <p:cNvSpPr txBox="1">
            <a:spLocks noGrp="1"/>
          </p:cNvSpPr>
          <p:nvPr/>
        </p:nvSpPr>
        <p:spPr bwMode="auto">
          <a:xfrm>
            <a:off x="8574088" y="6464300"/>
            <a:ext cx="395287"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a:solidFill>
                <a:schemeClr val="bg1"/>
              </a:solidFill>
              <a:latin typeface="Arial" charset="0"/>
            </a:endParaRPr>
          </a:p>
        </p:txBody>
      </p:sp>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 id="2147484568" r:id="rId14"/>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9"/>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6.xml"/><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6" descr="3GPP_TM_RD.jpg"/>
          <p:cNvPicPr>
            <a:picLocks noChangeAspect="1"/>
          </p:cNvPicPr>
          <p:nvPr/>
        </p:nvPicPr>
        <p:blipFill>
          <a:blip r:embed="rId3">
            <a:clrChange>
              <a:clrFrom>
                <a:srgbClr val="FEFEFE"/>
              </a:clrFrom>
              <a:clrTo>
                <a:srgbClr val="FEFEFE">
                  <a:alpha val="0"/>
                </a:srgbClr>
              </a:clrTo>
            </a:clrChange>
            <a:lum bright="90000" contrast="-80000"/>
            <a:grayscl/>
            <a:extLst>
              <a:ext uri="{28A0092B-C50C-407E-A947-70E740481C1C}">
                <a14:useLocalDpi xmlns:a14="http://schemas.microsoft.com/office/drawing/2010/main" val="0"/>
              </a:ext>
            </a:extLst>
          </a:blip>
          <a:srcRect/>
          <a:stretch>
            <a:fillRect/>
          </a:stretch>
        </p:blipFill>
        <p:spPr bwMode="auto">
          <a:xfrm>
            <a:off x="762000" y="1628775"/>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9"/>
          <p:cNvSpPr>
            <a:spLocks noGrp="1"/>
          </p:cNvSpPr>
          <p:nvPr>
            <p:ph type="ctrTitle"/>
          </p:nvPr>
        </p:nvSpPr>
        <p:spPr/>
        <p:txBody>
          <a:bodyPr>
            <a:normAutofit fontScale="90000"/>
          </a:bodyPr>
          <a:lstStyle/>
          <a:p>
            <a:r>
              <a:rPr lang="en-US" altLang="zh-CN" dirty="0" smtClean="0"/>
              <a:t/>
            </a:r>
            <a:br>
              <a:rPr lang="en-US" altLang="zh-CN" dirty="0" smtClean="0"/>
            </a:br>
            <a:r>
              <a:rPr lang="en-US" altLang="zh-CN" dirty="0" smtClean="0"/>
              <a:t/>
            </a:r>
            <a:br>
              <a:rPr lang="en-US" altLang="zh-CN" dirty="0" smtClean="0"/>
            </a:br>
            <a:endParaRPr lang="en-GB" altLang="zh-CN" dirty="0" smtClean="0">
              <a:ea typeface="SimSun" pitchFamily="2" charset="-122"/>
            </a:endParaRPr>
          </a:p>
        </p:txBody>
      </p:sp>
      <p:sp>
        <p:nvSpPr>
          <p:cNvPr id="5124" name="Text Box 65"/>
          <p:cNvSpPr txBox="1">
            <a:spLocks noChangeArrowheads="1"/>
          </p:cNvSpPr>
          <p:nvPr/>
        </p:nvSpPr>
        <p:spPr bwMode="auto">
          <a:xfrm>
            <a:off x="273348" y="258763"/>
            <a:ext cx="7113587" cy="862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4"/>
              </a:buBlip>
              <a:defRPr sz="2800">
                <a:solidFill>
                  <a:schemeClr val="tx1"/>
                </a:solidFill>
                <a:latin typeface="Calibri" pitchFamily="34" charset="0"/>
              </a:defRPr>
            </a:lvl1pPr>
            <a:lvl2pPr marL="742950" indent="-285750">
              <a:spcBef>
                <a:spcPct val="20000"/>
              </a:spcBef>
              <a:buClr>
                <a:srgbClr val="C00000"/>
              </a:buClr>
              <a:buFont typeface="Arial" charset="0"/>
              <a:buChar char="•"/>
              <a:defRPr sz="2400">
                <a:solidFill>
                  <a:schemeClr val="tx1"/>
                </a:solidFill>
                <a:latin typeface="Calibri" pitchFamily="34" charset="0"/>
              </a:defRPr>
            </a:lvl2pPr>
            <a:lvl3pPr marL="1143000" indent="-228600">
              <a:spcBef>
                <a:spcPct val="20000"/>
              </a:spcBef>
              <a:buFont typeface="Arial" charset="0"/>
              <a:buChar char="•"/>
              <a:defRPr sz="2000">
                <a:solidFill>
                  <a:schemeClr val="tx1"/>
                </a:solidFill>
                <a:latin typeface="Calibri" pitchFamily="34" charset="0"/>
              </a:defRPr>
            </a:lvl3pPr>
            <a:lvl4pPr marL="1600200" indent="-228600">
              <a:spcBef>
                <a:spcPct val="20000"/>
              </a:spcBef>
              <a:buFont typeface="Arial" charset="0"/>
              <a:buChar char="–"/>
              <a:defRPr>
                <a:solidFill>
                  <a:schemeClr val="tx1"/>
                </a:solidFill>
                <a:latin typeface="Calibri" pitchFamily="34" charset="0"/>
              </a:defRPr>
            </a:lvl4pPr>
            <a:lvl5pPr marL="2057400" indent="-228600">
              <a:spcBef>
                <a:spcPct val="20000"/>
              </a:spcBef>
              <a:buFont typeface="Arial"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charset="0"/>
              <a:buChar char="»"/>
              <a:defRPr sz="1600">
                <a:solidFill>
                  <a:schemeClr val="tx1"/>
                </a:solidFill>
                <a:latin typeface="Calibri" pitchFamily="34" charset="0"/>
              </a:defRPr>
            </a:lvl9pPr>
          </a:lstStyle>
          <a:p>
            <a:pPr eaLnBrk="1" hangingPunct="1">
              <a:spcBef>
                <a:spcPct val="50000"/>
              </a:spcBef>
              <a:buFontTx/>
              <a:buNone/>
            </a:pPr>
            <a:r>
              <a:rPr lang="en-GB" altLang="en-US" sz="2000" b="1" i="1" dirty="0">
                <a:latin typeface="Arial" charset="0"/>
                <a:cs typeface="Times New Roman" pitchFamily="18" charset="0"/>
              </a:rPr>
              <a:t>3GPP TSG RAN #</a:t>
            </a:r>
            <a:r>
              <a:rPr lang="en-GB" altLang="en-US" sz="2000" b="1" i="1" dirty="0" smtClean="0">
                <a:latin typeface="Arial" charset="0"/>
                <a:cs typeface="Times New Roman" pitchFamily="18" charset="0"/>
              </a:rPr>
              <a:t>78</a:t>
            </a:r>
            <a:r>
              <a:rPr lang="en-GB" altLang="en-US" sz="2000" b="1" i="1" dirty="0">
                <a:latin typeface="Arial" charset="0"/>
                <a:cs typeface="Times New Roman" pitchFamily="18" charset="0"/>
              </a:rPr>
              <a:t>				</a:t>
            </a:r>
            <a:r>
              <a:rPr lang="en-GB" altLang="en-US" sz="2000" b="1" i="1" dirty="0" smtClean="0">
                <a:solidFill>
                  <a:srgbClr val="0000CC"/>
                </a:solidFill>
                <a:latin typeface="Arial" charset="0"/>
                <a:cs typeface="Times New Roman" pitchFamily="18" charset="0"/>
              </a:rPr>
              <a:t>RP-172127</a:t>
            </a:r>
            <a:endParaRPr lang="en-GB" altLang="en-US" sz="2000" b="1" i="1" dirty="0">
              <a:latin typeface="Arial" charset="0"/>
              <a:cs typeface="Times New Roman" pitchFamily="18" charset="0"/>
            </a:endParaRPr>
          </a:p>
          <a:p>
            <a:pPr eaLnBrk="1" hangingPunct="1">
              <a:spcBef>
                <a:spcPct val="50000"/>
              </a:spcBef>
              <a:buFontTx/>
              <a:buNone/>
            </a:pPr>
            <a:r>
              <a:rPr lang="en-GB" altLang="en-US" sz="2000" b="1" i="1" dirty="0" smtClean="0">
                <a:latin typeface="Arial" charset="0"/>
                <a:cs typeface="Times New Roman" pitchFamily="18" charset="0"/>
              </a:rPr>
              <a:t>Lisbon, PT, 18 </a:t>
            </a:r>
            <a:r>
              <a:rPr lang="en-GB" altLang="en-US" sz="2000" b="1" i="1" dirty="0">
                <a:latin typeface="Arial" charset="0"/>
                <a:cs typeface="Times New Roman" pitchFamily="18" charset="0"/>
              </a:rPr>
              <a:t>– </a:t>
            </a:r>
            <a:r>
              <a:rPr lang="en-GB" altLang="en-US" sz="2000" b="1" i="1" dirty="0" smtClean="0">
                <a:latin typeface="Arial" charset="0"/>
                <a:cs typeface="Times New Roman" pitchFamily="18" charset="0"/>
              </a:rPr>
              <a:t>21 Dec, 2017</a:t>
            </a:r>
            <a:endParaRPr lang="en-GB" altLang="en-US" sz="2000" b="1" i="1" dirty="0">
              <a:latin typeface="Arial" charset="0"/>
              <a:cs typeface="Times New Roman" pitchFamily="18" charset="0"/>
            </a:endParaRPr>
          </a:p>
        </p:txBody>
      </p:sp>
      <p:sp>
        <p:nvSpPr>
          <p:cNvPr id="5125" name="Subtitle 6"/>
          <p:cNvSpPr>
            <a:spLocks noGrp="1"/>
          </p:cNvSpPr>
          <p:nvPr>
            <p:ph type="subTitle" idx="4294967295"/>
          </p:nvPr>
        </p:nvSpPr>
        <p:spPr>
          <a:xfrm>
            <a:off x="2886152" y="4232041"/>
            <a:ext cx="5523328" cy="1249362"/>
          </a:xfrm>
        </p:spPr>
        <p:txBody>
          <a:bodyPr/>
          <a:lstStyle/>
          <a:p>
            <a:pPr marL="0" indent="0">
              <a:buFontTx/>
              <a:buNone/>
            </a:pPr>
            <a:r>
              <a:rPr lang="en-GB" altLang="en-US" sz="1600" dirty="0" smtClean="0">
                <a:latin typeface="Arial" charset="0"/>
              </a:rPr>
              <a:t>RAN4 Chairman:          </a:t>
            </a:r>
            <a:r>
              <a:rPr lang="en-GB" altLang="en-US" sz="1600" dirty="0" err="1" smtClean="0">
                <a:latin typeface="Arial" charset="0"/>
              </a:rPr>
              <a:t>Xutao</a:t>
            </a:r>
            <a:r>
              <a:rPr lang="en-GB" altLang="en-US" sz="1600" dirty="0" smtClean="0">
                <a:latin typeface="Arial" charset="0"/>
              </a:rPr>
              <a:t> Zhou</a:t>
            </a:r>
          </a:p>
          <a:p>
            <a:pPr marL="0" indent="0">
              <a:buFontTx/>
              <a:buNone/>
            </a:pPr>
            <a:r>
              <a:rPr lang="en-GB" altLang="en-US" sz="1600" dirty="0" smtClean="0">
                <a:latin typeface="Arial" charset="0"/>
              </a:rPr>
              <a:t>RAN4 Vice </a:t>
            </a:r>
            <a:r>
              <a:rPr lang="en-GB" altLang="en-US" sz="1600" dirty="0">
                <a:latin typeface="Arial" charset="0"/>
              </a:rPr>
              <a:t>Chairman: </a:t>
            </a:r>
            <a:r>
              <a:rPr lang="en-GB" altLang="en-US" sz="1600" dirty="0" smtClean="0">
                <a:latin typeface="Arial" charset="0"/>
              </a:rPr>
              <a:t> </a:t>
            </a:r>
            <a:r>
              <a:rPr lang="en-GB" altLang="en-US" sz="1600" dirty="0" err="1" smtClean="0">
                <a:latin typeface="Arial" charset="0"/>
              </a:rPr>
              <a:t>Xizeng</a:t>
            </a:r>
            <a:r>
              <a:rPr lang="en-GB" altLang="en-US" sz="1600" dirty="0" smtClean="0">
                <a:latin typeface="Arial" charset="0"/>
              </a:rPr>
              <a:t> </a:t>
            </a:r>
            <a:r>
              <a:rPr lang="en-GB" altLang="en-US" sz="1600" dirty="0">
                <a:latin typeface="Arial" charset="0"/>
              </a:rPr>
              <a:t>Dai</a:t>
            </a:r>
          </a:p>
          <a:p>
            <a:pPr marL="0" indent="0">
              <a:buFontTx/>
              <a:buNone/>
            </a:pPr>
            <a:r>
              <a:rPr lang="en-GB" altLang="en-US" sz="1600" dirty="0">
                <a:latin typeface="Arial" charset="0"/>
              </a:rPr>
              <a:t>RAN4 Vice Chairman: </a:t>
            </a:r>
            <a:r>
              <a:rPr lang="en-GB" altLang="en-US" sz="1600" dirty="0" smtClean="0">
                <a:latin typeface="Arial" charset="0"/>
              </a:rPr>
              <a:t> Hiromasa </a:t>
            </a:r>
            <a:r>
              <a:rPr lang="en-GB" altLang="en-US" sz="1600" dirty="0" err="1">
                <a:latin typeface="Arial" charset="0"/>
              </a:rPr>
              <a:t>Umeda</a:t>
            </a:r>
            <a:endParaRPr lang="en-GB" altLang="en-US" sz="1600" dirty="0">
              <a:latin typeface="Arial" charset="0"/>
            </a:endParaRPr>
          </a:p>
          <a:p>
            <a:pPr marL="0" indent="0">
              <a:buFontTx/>
              <a:buNone/>
            </a:pPr>
            <a:r>
              <a:rPr lang="en-GB" altLang="en-US" sz="1600" dirty="0">
                <a:latin typeface="Arial" charset="0"/>
              </a:rPr>
              <a:t>RAN4 </a:t>
            </a:r>
            <a:r>
              <a:rPr lang="en-GB" altLang="en-US" sz="1600" dirty="0" smtClean="0">
                <a:latin typeface="Arial" charset="0"/>
              </a:rPr>
              <a:t>Secretary</a:t>
            </a:r>
            <a:r>
              <a:rPr lang="en-GB" altLang="en-US" sz="1600" dirty="0">
                <a:latin typeface="Arial" charset="0"/>
              </a:rPr>
              <a:t>:</a:t>
            </a:r>
            <a:r>
              <a:rPr lang="en-GB" altLang="en-US" sz="1600" dirty="0" smtClean="0">
                <a:latin typeface="Arial" charset="0"/>
              </a:rPr>
              <a:t>          Kyoungseok Oh</a:t>
            </a:r>
            <a:r>
              <a:rPr lang="en-GB" altLang="en-US" sz="1600" dirty="0">
                <a:latin typeface="Arial" charset="0"/>
              </a:rPr>
              <a:t>	</a:t>
            </a:r>
          </a:p>
        </p:txBody>
      </p:sp>
      <p:sp>
        <p:nvSpPr>
          <p:cNvPr id="12" name="Text Box 63"/>
          <p:cNvSpPr txBox="1">
            <a:spLocks noChangeArrowheads="1"/>
          </p:cNvSpPr>
          <p:nvPr/>
        </p:nvSpPr>
        <p:spPr bwMode="auto">
          <a:xfrm>
            <a:off x="1182688" y="2459038"/>
            <a:ext cx="6427787" cy="1446212"/>
          </a:xfrm>
          <a:prstGeom prst="rect">
            <a:avLst/>
          </a:prstGeom>
          <a:noFill/>
          <a:ln w="9525">
            <a:noFill/>
            <a:miter lim="800000"/>
            <a:headEnd/>
            <a:tailEnd/>
          </a:ln>
          <a:effectLst/>
        </p:spPr>
        <p:txBody>
          <a:bodyPr wrap="none">
            <a:spAutoFit/>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algn="ctr"/>
            <a:r>
              <a:rPr lang="en-GB" altLang="zh-CN" sz="4400" dirty="0">
                <a:solidFill>
                  <a:srgbClr val="FF3300"/>
                </a:solidFill>
                <a:effectLst>
                  <a:outerShdw blurRad="38100" dist="38100" dir="2700000" algn="tl">
                    <a:srgbClr val="C0C0C0"/>
                  </a:outerShdw>
                </a:effectLst>
                <a:latin typeface="Arial" charset="0"/>
                <a:ea typeface="SimSun" pitchFamily="2" charset="-122"/>
              </a:rPr>
              <a:t>Status Report RAN WG4</a:t>
            </a:r>
            <a:br>
              <a:rPr lang="en-GB" altLang="zh-CN" sz="4400" dirty="0">
                <a:solidFill>
                  <a:srgbClr val="FF3300"/>
                </a:solidFill>
                <a:effectLst>
                  <a:outerShdw blurRad="38100" dist="38100" dir="2700000" algn="tl">
                    <a:srgbClr val="C0C0C0"/>
                  </a:outerShdw>
                </a:effectLst>
                <a:latin typeface="Arial" charset="0"/>
                <a:ea typeface="SimSun" pitchFamily="2" charset="-122"/>
              </a:rPr>
            </a:br>
            <a:r>
              <a:rPr lang="en-GB" altLang="zh-CN" sz="4400" dirty="0">
                <a:solidFill>
                  <a:srgbClr val="FF3300"/>
                </a:solidFill>
                <a:effectLst>
                  <a:outerShdw blurRad="38100" dist="38100" dir="2700000" algn="tl">
                    <a:srgbClr val="C0C0C0"/>
                  </a:outerShdw>
                </a:effectLst>
                <a:latin typeface="Arial" charset="0"/>
                <a:ea typeface="SimSun" pitchFamily="2" charset="-122"/>
              </a:rPr>
              <a:t>to TSG-RAN </a:t>
            </a:r>
            <a:r>
              <a:rPr lang="en-GB" altLang="zh-CN" sz="4400" dirty="0" smtClean="0">
                <a:solidFill>
                  <a:srgbClr val="FF3300"/>
                </a:solidFill>
                <a:effectLst>
                  <a:outerShdw blurRad="38100" dist="38100" dir="2700000" algn="tl">
                    <a:srgbClr val="C0C0C0"/>
                  </a:outerShdw>
                </a:effectLst>
                <a:latin typeface="Arial" charset="0"/>
                <a:ea typeface="SimSun" pitchFamily="2" charset="-122"/>
              </a:rPr>
              <a:t>#78</a:t>
            </a:r>
            <a:endParaRPr lang="en-US" altLang="zh-CN" sz="4400" dirty="0">
              <a:solidFill>
                <a:srgbClr val="FF3300"/>
              </a:solidFill>
              <a:effectLst>
                <a:outerShdw blurRad="38100" dist="38100" dir="2700000" algn="tl">
                  <a:srgbClr val="C0C0C0"/>
                </a:outerShdw>
              </a:effectLst>
              <a:latin typeface="Arial" charset="0"/>
            </a:endParaRP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NR Items (2/2) </a:t>
            </a:r>
            <a:endParaRPr lang="en-US" dirty="0"/>
          </a:p>
        </p:txBody>
      </p:sp>
      <p:sp>
        <p:nvSpPr>
          <p:cNvPr id="3" name="Content Placeholder 2"/>
          <p:cNvSpPr>
            <a:spLocks noGrp="1"/>
          </p:cNvSpPr>
          <p:nvPr>
            <p:ph idx="1"/>
          </p:nvPr>
        </p:nvSpPr>
        <p:spPr>
          <a:xfrm>
            <a:off x="495945" y="1214126"/>
            <a:ext cx="8229600" cy="4525963"/>
          </a:xfrm>
        </p:spPr>
        <p:txBody>
          <a:bodyPr/>
          <a:lstStyle/>
          <a:p>
            <a:r>
              <a:rPr lang="en-US" sz="2000" dirty="0" smtClean="0"/>
              <a:t>Handling of band and band combinations for NR</a:t>
            </a:r>
          </a:p>
          <a:p>
            <a:pPr lvl="1"/>
            <a:r>
              <a:rPr lang="en-US" sz="1600" dirty="0" smtClean="0"/>
              <a:t>In current NR WID, the number of band and band combination is summarized as </a:t>
            </a:r>
          </a:p>
          <a:p>
            <a:pPr lvl="2"/>
            <a:r>
              <a:rPr lang="en-US" sz="1200" dirty="0" smtClean="0"/>
              <a:t>29 NR bands</a:t>
            </a:r>
          </a:p>
          <a:p>
            <a:pPr lvl="2"/>
            <a:r>
              <a:rPr lang="en-US" sz="1200" dirty="0" smtClean="0"/>
              <a:t>477 DC NR-LTE band combinations</a:t>
            </a:r>
          </a:p>
          <a:p>
            <a:pPr lvl="2"/>
            <a:r>
              <a:rPr lang="en-US" sz="1200" dirty="0" smtClean="0"/>
              <a:t>29 NR CA band combinations</a:t>
            </a:r>
          </a:p>
          <a:p>
            <a:pPr lvl="1"/>
            <a:r>
              <a:rPr lang="en-US" sz="1600" dirty="0" smtClean="0"/>
              <a:t>The procedure of band and band combination proposals in Rel-15 was well defined and latest version can be found in R4-1714535</a:t>
            </a:r>
          </a:p>
          <a:p>
            <a:pPr lvl="1"/>
            <a:r>
              <a:rPr lang="en-US" sz="1600" dirty="0" smtClean="0"/>
              <a:t>Block approval approach is applied for TPs for band and band combinations to increase the meeting efficiency and save the meeting time. </a:t>
            </a:r>
          </a:p>
          <a:p>
            <a:pPr lvl="1"/>
            <a:r>
              <a:rPr lang="en-US" sz="1600" dirty="0" smtClean="0"/>
              <a:t>The principle of introducing </a:t>
            </a:r>
            <a:r>
              <a:rPr lang="en-US" sz="1600" dirty="0"/>
              <a:t>b</a:t>
            </a:r>
            <a:r>
              <a:rPr lang="en-US" sz="1600" dirty="0" smtClean="0"/>
              <a:t>and and band combinations in NR RAN4 specification by Dec 2017 was agreed in R4-1714088 and corresponding list of band and band combinations can be found in R4-1714542</a:t>
            </a:r>
          </a:p>
          <a:p>
            <a:pPr lvl="1"/>
            <a:r>
              <a:rPr lang="en-US" altLang="zh-CN" sz="1600" dirty="0" smtClean="0"/>
              <a:t>RAN </a:t>
            </a:r>
            <a:r>
              <a:rPr lang="en-US" altLang="zh-CN" sz="1600" dirty="0"/>
              <a:t>guideline on handling of band and band combinations in Rel-15 by June 2018 is </a:t>
            </a:r>
            <a:r>
              <a:rPr lang="en-US" altLang="zh-CN" sz="1600" dirty="0" smtClean="0"/>
              <a:t>needed. Handling band and band combination shall be discussed in RAN #78</a:t>
            </a:r>
          </a:p>
          <a:p>
            <a:pPr lvl="2"/>
            <a:r>
              <a:rPr lang="en-US" altLang="zh-CN" sz="1200" dirty="0" smtClean="0"/>
              <a:t>Handling of band and band combinations ( RP-172391)</a:t>
            </a:r>
          </a:p>
          <a:p>
            <a:pPr lvl="2"/>
            <a:r>
              <a:rPr lang="en-US" altLang="zh-CN" sz="1200" dirty="0"/>
              <a:t>Handling of </a:t>
            </a:r>
            <a:r>
              <a:rPr lang="en-GB" sz="1200" dirty="0"/>
              <a:t>NR-NR CA for &gt;1 UL </a:t>
            </a:r>
            <a:r>
              <a:rPr lang="en-GB" sz="1200" dirty="0" smtClean="0"/>
              <a:t>(RP-172298)</a:t>
            </a:r>
          </a:p>
          <a:p>
            <a:pPr lvl="2"/>
            <a:r>
              <a:rPr lang="en-GB" altLang="zh-CN" sz="1200" dirty="0" smtClean="0"/>
              <a:t>Handling of new NR bands (RP-172283)</a:t>
            </a:r>
            <a:endParaRPr lang="en-US" altLang="zh-CN" sz="1200" dirty="0"/>
          </a:p>
          <a:p>
            <a:pPr lvl="1"/>
            <a:endParaRPr lang="en-US" sz="1600" dirty="0" smtClean="0"/>
          </a:p>
          <a:p>
            <a:pPr lvl="1"/>
            <a:endParaRPr lang="en-US" sz="1600" dirty="0"/>
          </a:p>
          <a:p>
            <a:endParaRPr lang="en-US" sz="2000" dirty="0" smtClean="0"/>
          </a:p>
          <a:p>
            <a:endParaRPr lang="en-US" sz="16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10</a:t>
            </a:fld>
            <a:endParaRPr lang="en-GB" altLang="en-US"/>
          </a:p>
        </p:txBody>
      </p:sp>
    </p:spTree>
    <p:extLst>
      <p:ext uri="{BB962C8B-B14F-4D97-AF65-F5344CB8AC3E}">
        <p14:creationId xmlns:p14="http://schemas.microsoft.com/office/powerpoint/2010/main" val="42691393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458788" y="-239713"/>
            <a:ext cx="6834187" cy="1143001"/>
          </a:xfrm>
        </p:spPr>
        <p:txBody>
          <a:bodyPr/>
          <a:lstStyle/>
          <a:p>
            <a:r>
              <a:rPr lang="fi-FI" altLang="en-US" dirty="0" smtClean="0"/>
              <a:t>new WI/SI proposals</a:t>
            </a:r>
          </a:p>
        </p:txBody>
      </p:sp>
      <p:sp>
        <p:nvSpPr>
          <p:cNvPr id="61443" name="Content Placeholder 2"/>
          <p:cNvSpPr>
            <a:spLocks noGrp="1"/>
          </p:cNvSpPr>
          <p:nvPr>
            <p:ph idx="1"/>
          </p:nvPr>
        </p:nvSpPr>
        <p:spPr>
          <a:xfrm>
            <a:off x="239331" y="1109928"/>
            <a:ext cx="8729663" cy="5233308"/>
          </a:xfrm>
        </p:spPr>
        <p:txBody>
          <a:bodyPr/>
          <a:lstStyle/>
          <a:p>
            <a:r>
              <a:rPr lang="en-US" altLang="zh-CN" sz="2400" dirty="0" smtClean="0"/>
              <a:t>New Proposals for LTE (Led by RAN4)</a:t>
            </a:r>
          </a:p>
          <a:p>
            <a:pPr lvl="1"/>
            <a:r>
              <a:rPr lang="en-US" sz="1600" dirty="0" smtClean="0"/>
              <a:t>Non-Spectrum related</a:t>
            </a:r>
          </a:p>
          <a:p>
            <a:pPr lvl="2"/>
            <a:r>
              <a:rPr lang="en-US" sz="1200" dirty="0" smtClean="0"/>
              <a:t>SI: </a:t>
            </a:r>
            <a:r>
              <a:rPr lang="en-US" sz="1200" dirty="0"/>
              <a:t>Study on Advanced Receivers for LTE </a:t>
            </a:r>
            <a:r>
              <a:rPr lang="en-US" sz="1200" dirty="0" smtClean="0"/>
              <a:t>V2X (Intel, LGE) </a:t>
            </a:r>
          </a:p>
          <a:p>
            <a:pPr lvl="2"/>
            <a:r>
              <a:rPr lang="en-US" sz="1200" dirty="0" smtClean="0"/>
              <a:t>WI: </a:t>
            </a:r>
            <a:r>
              <a:rPr lang="en-US" sz="1200" dirty="0"/>
              <a:t>UE requirements for LTE DL 8Rx antenna </a:t>
            </a:r>
            <a:r>
              <a:rPr lang="en-US" sz="1200" dirty="0" smtClean="0"/>
              <a:t>ports (Huawei) </a:t>
            </a:r>
          </a:p>
          <a:p>
            <a:pPr lvl="2"/>
            <a:r>
              <a:rPr lang="en-US" sz="1200" dirty="0" smtClean="0"/>
              <a:t>SI: </a:t>
            </a:r>
            <a:r>
              <a:rPr lang="en-US" sz="1200" dirty="0"/>
              <a:t>Study on </a:t>
            </a:r>
            <a:r>
              <a:rPr lang="en-US" sz="1200" dirty="0" err="1"/>
              <a:t>multinode</a:t>
            </a:r>
            <a:r>
              <a:rPr lang="en-US" sz="1200" dirty="0"/>
              <a:t> testing for </a:t>
            </a:r>
            <a:r>
              <a:rPr lang="en-US" sz="1200" dirty="0" err="1" smtClean="0"/>
              <a:t>eLAA</a:t>
            </a:r>
            <a:r>
              <a:rPr lang="en-US" sz="1200" dirty="0" smtClean="0"/>
              <a:t> (Qualcomm) </a:t>
            </a:r>
          </a:p>
          <a:p>
            <a:pPr lvl="2"/>
            <a:r>
              <a:rPr lang="en-US" sz="1200" dirty="0" smtClean="0"/>
              <a:t>WI: </a:t>
            </a:r>
            <a:r>
              <a:rPr lang="en-US" sz="1200" dirty="0"/>
              <a:t>Low Complexity </a:t>
            </a:r>
            <a:r>
              <a:rPr lang="en-US" sz="1200" dirty="0" smtClean="0"/>
              <a:t>4Rx (Qualcomm) 	</a:t>
            </a:r>
          </a:p>
          <a:p>
            <a:pPr lvl="1"/>
            <a:r>
              <a:rPr lang="en-US" sz="1600" dirty="0" smtClean="0"/>
              <a:t>Spectrum Related </a:t>
            </a:r>
          </a:p>
          <a:p>
            <a:pPr lvl="2"/>
            <a:r>
              <a:rPr lang="en-US" sz="1200" dirty="0" smtClean="0"/>
              <a:t>WI: </a:t>
            </a:r>
            <a:r>
              <a:rPr lang="en-US" sz="1200" dirty="0" err="1"/>
              <a:t>ProSe</a:t>
            </a:r>
            <a:r>
              <a:rPr lang="en-US" sz="1200" dirty="0"/>
              <a:t> Support for Band 72 in </a:t>
            </a:r>
            <a:r>
              <a:rPr lang="en-US" sz="1200" dirty="0" smtClean="0"/>
              <a:t>LTE (Airbus) </a:t>
            </a:r>
          </a:p>
          <a:p>
            <a:pPr lvl="2"/>
            <a:r>
              <a:rPr lang="en-US" sz="1200" dirty="0" smtClean="0"/>
              <a:t>WI: </a:t>
            </a:r>
            <a:r>
              <a:rPr lang="en-US" sz="1200" dirty="0"/>
              <a:t>Addition of TDD bands for </a:t>
            </a:r>
            <a:r>
              <a:rPr lang="en-US" sz="1200" dirty="0" err="1"/>
              <a:t>ProSe</a:t>
            </a:r>
            <a:r>
              <a:rPr lang="en-US" sz="1200" dirty="0"/>
              <a:t> </a:t>
            </a:r>
            <a:r>
              <a:rPr lang="en-US" sz="1200" dirty="0" smtClean="0"/>
              <a:t>Communication (Nokia) </a:t>
            </a:r>
          </a:p>
          <a:p>
            <a:pPr lvl="2"/>
            <a:r>
              <a:rPr lang="en-US" sz="1200" dirty="0" smtClean="0"/>
              <a:t>WI: </a:t>
            </a:r>
            <a:r>
              <a:rPr lang="en-US" sz="1200" dirty="0"/>
              <a:t>LTE Advanced inter-band CA Rel-15 for </a:t>
            </a:r>
            <a:r>
              <a:rPr lang="en-US" sz="1200" dirty="0" smtClean="0"/>
              <a:t>6DL/1UL (Qualcomm) </a:t>
            </a:r>
          </a:p>
          <a:p>
            <a:pPr lvl="2"/>
            <a:r>
              <a:rPr lang="en-US" sz="1200" dirty="0" smtClean="0"/>
              <a:t>WI: </a:t>
            </a:r>
            <a:r>
              <a:rPr lang="en-US" sz="1200" dirty="0"/>
              <a:t>LTE Advanced inter-band CA Rel-15 for </a:t>
            </a:r>
            <a:r>
              <a:rPr lang="en-US" sz="1200" dirty="0" smtClean="0"/>
              <a:t>7DL/1UL (Qualcomm) </a:t>
            </a:r>
          </a:p>
          <a:p>
            <a:pPr marL="342900" lvl="1" indent="-342900">
              <a:buBlip>
                <a:blip r:embed="rId2"/>
              </a:buBlip>
            </a:pPr>
            <a:r>
              <a:rPr lang="en-US" altLang="zh-CN" dirty="0">
                <a:ea typeface="+mn-ea"/>
                <a:cs typeface="+mn-cs"/>
              </a:rPr>
              <a:t>New Proposal for NR (Led by RAN4) </a:t>
            </a:r>
          </a:p>
          <a:p>
            <a:pPr marL="742950" lvl="2" indent="-342900"/>
            <a:r>
              <a:rPr lang="en-US" sz="1600" dirty="0"/>
              <a:t>SI:  Study on vehicle UE for NR (</a:t>
            </a:r>
            <a:r>
              <a:rPr lang="en-US" sz="1600" dirty="0" smtClean="0"/>
              <a:t>LGE) </a:t>
            </a:r>
          </a:p>
          <a:p>
            <a:pPr marL="742950" lvl="2" indent="-342900"/>
            <a:r>
              <a:rPr lang="nn-NO" altLang="zh-CN" sz="1600" dirty="0"/>
              <a:t>SI: </a:t>
            </a:r>
            <a:r>
              <a:rPr lang="en-US" sz="1600" dirty="0"/>
              <a:t>Study on radiated test methodology for the verification of multi-antenna reception performance of NR UEs (Intel) </a:t>
            </a:r>
          </a:p>
          <a:p>
            <a:pPr marL="742950" lvl="2" indent="-342900"/>
            <a:r>
              <a:rPr lang="en-US" altLang="zh-CN" sz="1600" dirty="0" smtClean="0"/>
              <a:t>SI</a:t>
            </a:r>
            <a:r>
              <a:rPr lang="en-US" altLang="zh-CN" sz="1600" dirty="0"/>
              <a:t>: </a:t>
            </a:r>
            <a:r>
              <a:rPr lang="en-US" sz="1600" dirty="0"/>
              <a:t>LTE LAA/</a:t>
            </a:r>
            <a:r>
              <a:rPr lang="en-US" sz="1600" dirty="0" err="1"/>
              <a:t>eLAA</a:t>
            </a:r>
            <a:r>
              <a:rPr lang="en-US" sz="1600" dirty="0"/>
              <a:t> and NR-Unlicensed (Ericsson, Verizon, Qualcomm)</a:t>
            </a:r>
            <a:endParaRPr lang="en-GB" sz="1600" dirty="0"/>
          </a:p>
          <a:p>
            <a:pPr marL="742950" lvl="2" indent="-342900"/>
            <a:r>
              <a:rPr lang="en-US" altLang="zh-CN" sz="1600" dirty="0"/>
              <a:t>WI: </a:t>
            </a:r>
            <a:r>
              <a:rPr lang="nn-NO" sz="1600" dirty="0"/>
              <a:t>29 dBm HPUE Definition for LTE Band 41 and NR n41 (Sprint, CMCC) </a:t>
            </a:r>
          </a:p>
          <a:p>
            <a:pPr marL="742950" lvl="2" indent="-342900"/>
            <a:endParaRPr lang="en-GB" altLang="zh-CN" sz="1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RAN4 LTE Capacity</a:t>
            </a:r>
            <a:endParaRPr lang="en-US"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12</a:t>
            </a:fld>
            <a:endParaRPr lang="en-GB" altLang="en-US"/>
          </a:p>
        </p:txBody>
      </p:sp>
      <p:graphicFrame>
        <p:nvGraphicFramePr>
          <p:cNvPr id="5" name="Table 4"/>
          <p:cNvGraphicFramePr>
            <a:graphicFrameLocks noGrp="1"/>
          </p:cNvGraphicFramePr>
          <p:nvPr>
            <p:extLst>
              <p:ext uri="{D42A27DB-BD31-4B8C-83A1-F6EECF244321}">
                <p14:modId xmlns:p14="http://schemas.microsoft.com/office/powerpoint/2010/main" val="393627944"/>
              </p:ext>
            </p:extLst>
          </p:nvPr>
        </p:nvGraphicFramePr>
        <p:xfrm>
          <a:off x="1286360" y="1396467"/>
          <a:ext cx="6160575" cy="2921992"/>
        </p:xfrm>
        <a:graphic>
          <a:graphicData uri="http://schemas.openxmlformats.org/drawingml/2006/table">
            <a:tbl>
              <a:tblPr firstRow="1" bandRow="1">
                <a:tableStyleId>{5C22544A-7EE6-4342-B048-85BDC9FD1C3A}</a:tableStyleId>
              </a:tblPr>
              <a:tblGrid>
                <a:gridCol w="1380685"/>
                <a:gridCol w="871226"/>
                <a:gridCol w="722510"/>
                <a:gridCol w="720405"/>
                <a:gridCol w="819371"/>
                <a:gridCol w="840955"/>
                <a:gridCol w="805423"/>
              </a:tblGrid>
              <a:tr h="476210">
                <a:tc>
                  <a:txBody>
                    <a:bodyPr/>
                    <a:lstStyle/>
                    <a:p>
                      <a:endParaRPr lang="zh-CN" altLang="en-US" sz="1050" dirty="0"/>
                    </a:p>
                  </a:txBody>
                  <a:tcPr/>
                </a:tc>
                <a:tc gridSpan="2">
                  <a:txBody>
                    <a:bodyPr/>
                    <a:lstStyle/>
                    <a:p>
                      <a:pPr algn="ctr"/>
                      <a:r>
                        <a:rPr lang="en-US" altLang="zh-CN" sz="2000" dirty="0" smtClean="0"/>
                        <a:t>Q1</a:t>
                      </a:r>
                      <a:r>
                        <a:rPr lang="en-US" altLang="zh-CN" sz="2000" baseline="0" dirty="0" smtClean="0"/>
                        <a:t> </a:t>
                      </a:r>
                      <a:r>
                        <a:rPr lang="en-US" altLang="zh-CN" sz="2000" dirty="0" smtClean="0"/>
                        <a:t>2018</a:t>
                      </a:r>
                      <a:endParaRPr lang="zh-CN" altLang="en-US" sz="2000" dirty="0"/>
                    </a:p>
                  </a:txBody>
                  <a:tcPr/>
                </a:tc>
                <a:tc hMerge="1">
                  <a:txBody>
                    <a:bodyPr/>
                    <a:lstStyle/>
                    <a:p>
                      <a:pPr algn="ctr"/>
                      <a:endParaRPr lang="zh-CN" altLang="en-US" dirty="0"/>
                    </a:p>
                  </a:txBody>
                  <a:tcPr/>
                </a:tc>
                <a:tc gridSpan="4">
                  <a:txBody>
                    <a:bodyPr/>
                    <a:lstStyle/>
                    <a:p>
                      <a:pPr algn="ctr"/>
                      <a:r>
                        <a:rPr lang="en-US" altLang="zh-CN" sz="2000" dirty="0" smtClean="0"/>
                        <a:t>Q2 2018</a:t>
                      </a:r>
                      <a:endParaRPr lang="zh-CN" altLang="en-US" sz="2000" dirty="0"/>
                    </a:p>
                  </a:txBody>
                  <a:tcPr/>
                </a:tc>
                <a:tc hMerge="1">
                  <a:txBody>
                    <a:bodyPr/>
                    <a:lstStyle/>
                    <a:p>
                      <a:pPr algn="ctr"/>
                      <a:endParaRPr lang="zh-CN" altLang="en-US" sz="1200" dirty="0"/>
                    </a:p>
                  </a:txBody>
                  <a:tcPr/>
                </a:tc>
                <a:tc hMerge="1">
                  <a:txBody>
                    <a:bodyPr/>
                    <a:lstStyle/>
                    <a:p>
                      <a:pPr algn="ctr"/>
                      <a:endParaRPr lang="zh-CN" altLang="en-US" sz="1200" dirty="0"/>
                    </a:p>
                  </a:txBody>
                  <a:tcPr/>
                </a:tc>
                <a:tc hMerge="1">
                  <a:txBody>
                    <a:bodyPr/>
                    <a:lstStyle/>
                    <a:p>
                      <a:pPr algn="ctr"/>
                      <a:endParaRPr lang="zh-CN" altLang="en-US" sz="1200" dirty="0"/>
                    </a:p>
                  </a:txBody>
                  <a:tcPr/>
                </a:tc>
              </a:tr>
              <a:tr h="341752">
                <a:tc>
                  <a:txBody>
                    <a:bodyPr/>
                    <a:lstStyle/>
                    <a:p>
                      <a:endParaRPr lang="zh-CN" altLang="en-US" sz="1600" dirty="0"/>
                    </a:p>
                  </a:txBody>
                  <a:tcPr/>
                </a:tc>
                <a:tc gridSpan="2">
                  <a:txBody>
                    <a:bodyPr/>
                    <a:lstStyle/>
                    <a:p>
                      <a:pPr algn="ctr"/>
                      <a:r>
                        <a:rPr lang="en-US" sz="1600" dirty="0" smtClean="0"/>
                        <a:t>86</a:t>
                      </a:r>
                      <a:endParaRPr lang="en-US" sz="1600" dirty="0"/>
                    </a:p>
                  </a:txBody>
                  <a:tcPr/>
                </a:tc>
                <a:tc hMerge="1">
                  <a:txBody>
                    <a:bodyPr/>
                    <a:lstStyle/>
                    <a:p>
                      <a:pPr algn="ctr"/>
                      <a:endParaRPr lang="en-US" dirty="0"/>
                    </a:p>
                  </a:txBody>
                  <a:tcPr/>
                </a:tc>
                <a:tc gridSpan="2">
                  <a:txBody>
                    <a:bodyPr/>
                    <a:lstStyle/>
                    <a:p>
                      <a:pPr algn="ctr"/>
                      <a:r>
                        <a:rPr lang="en-US" sz="1600" dirty="0" smtClean="0"/>
                        <a:t>86bis</a:t>
                      </a:r>
                      <a:endParaRPr lang="en-US" sz="1600" dirty="0"/>
                    </a:p>
                  </a:txBody>
                  <a:tcPr/>
                </a:tc>
                <a:tc hMerge="1">
                  <a:txBody>
                    <a:bodyPr/>
                    <a:lstStyle/>
                    <a:p>
                      <a:pPr algn="ctr"/>
                      <a:endParaRPr lang="en-US" sz="1200" dirty="0"/>
                    </a:p>
                  </a:txBody>
                  <a:tcPr/>
                </a:tc>
                <a:tc gridSpan="2">
                  <a:txBody>
                    <a:bodyPr/>
                    <a:lstStyle/>
                    <a:p>
                      <a:pPr algn="ctr"/>
                      <a:r>
                        <a:rPr lang="en-US" sz="1600" dirty="0" smtClean="0"/>
                        <a:t>87</a:t>
                      </a:r>
                      <a:endParaRPr lang="en-US" sz="1600" dirty="0"/>
                    </a:p>
                  </a:txBody>
                  <a:tcPr/>
                </a:tc>
                <a:tc hMerge="1">
                  <a:txBody>
                    <a:bodyPr/>
                    <a:lstStyle/>
                    <a:p>
                      <a:pPr algn="ctr"/>
                      <a:endParaRPr lang="en-US" sz="1200" dirty="0"/>
                    </a:p>
                  </a:txBody>
                  <a:tcPr/>
                </a:tc>
              </a:tr>
              <a:tr h="404251">
                <a:tc>
                  <a:txBody>
                    <a:bodyPr/>
                    <a:lstStyle/>
                    <a:p>
                      <a:endParaRPr lang="zh-CN" altLang="en-US" sz="1200" kern="1200" dirty="0">
                        <a:solidFill>
                          <a:schemeClr val="dk1"/>
                        </a:solidFill>
                        <a:latin typeface="+mn-lt"/>
                        <a:ea typeface="+mn-ea"/>
                        <a:cs typeface="+mn-cs"/>
                      </a:endParaRPr>
                    </a:p>
                  </a:txBody>
                  <a:tcPr/>
                </a:tc>
                <a:tc>
                  <a:txBody>
                    <a:bodyPr/>
                    <a:lstStyle/>
                    <a:p>
                      <a:pPr algn="ctr"/>
                      <a:r>
                        <a:rPr lang="en-US" altLang="zh-CN" sz="1800" kern="1200" dirty="0" smtClean="0">
                          <a:solidFill>
                            <a:schemeClr val="dk1"/>
                          </a:solidFill>
                          <a:latin typeface="+mn-lt"/>
                          <a:ea typeface="+mn-ea"/>
                          <a:cs typeface="+mn-cs"/>
                        </a:rPr>
                        <a:t>RF</a:t>
                      </a:r>
                      <a:endParaRPr lang="zh-CN" altLang="en-US" sz="18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800" kern="1200" dirty="0" smtClean="0">
                          <a:solidFill>
                            <a:schemeClr val="dk1"/>
                          </a:solidFill>
                          <a:latin typeface="+mn-lt"/>
                          <a:ea typeface="+mn-ea"/>
                          <a:cs typeface="+mn-cs"/>
                        </a:rPr>
                        <a:t>RD</a:t>
                      </a:r>
                      <a:endParaRPr lang="zh-CN" altLang="en-US" sz="1800" kern="1200" dirty="0">
                        <a:solidFill>
                          <a:schemeClr val="dk1"/>
                        </a:solidFill>
                        <a:latin typeface="+mn-lt"/>
                        <a:ea typeface="+mn-ea"/>
                        <a:cs typeface="+mn-cs"/>
                      </a:endParaRPr>
                    </a:p>
                  </a:txBody>
                  <a:tcPr/>
                </a:tc>
                <a:tc>
                  <a:txBody>
                    <a:bodyPr/>
                    <a:lstStyle/>
                    <a:p>
                      <a:pPr algn="ctr"/>
                      <a:r>
                        <a:rPr lang="en-US" altLang="zh-CN" sz="1800" kern="1200" dirty="0" smtClean="0">
                          <a:solidFill>
                            <a:schemeClr val="dk1"/>
                          </a:solidFill>
                          <a:latin typeface="+mn-lt"/>
                          <a:ea typeface="+mn-ea"/>
                          <a:cs typeface="+mn-cs"/>
                        </a:rPr>
                        <a:t>RF</a:t>
                      </a:r>
                      <a:endParaRPr lang="zh-CN" altLang="en-US" sz="1800" kern="1200" dirty="0">
                        <a:solidFill>
                          <a:schemeClr val="dk1"/>
                        </a:solidFill>
                        <a:latin typeface="+mn-lt"/>
                        <a:ea typeface="+mn-ea"/>
                        <a:cs typeface="+mn-cs"/>
                      </a:endParaRPr>
                    </a:p>
                  </a:txBody>
                  <a:tcPr/>
                </a:tc>
                <a:tc>
                  <a:txBody>
                    <a:bodyPr/>
                    <a:lstStyle/>
                    <a:p>
                      <a:pPr algn="ctr"/>
                      <a:r>
                        <a:rPr lang="en-US" altLang="zh-CN" sz="1800" dirty="0" smtClean="0"/>
                        <a:t>RD</a:t>
                      </a:r>
                      <a:endParaRPr lang="zh-CN" altLang="en-US" sz="1800" dirty="0"/>
                    </a:p>
                  </a:txBody>
                  <a:tcPr/>
                </a:tc>
                <a:tc>
                  <a:txBody>
                    <a:bodyPr/>
                    <a:lstStyle/>
                    <a:p>
                      <a:pPr algn="ctr"/>
                      <a:r>
                        <a:rPr lang="en-US" altLang="zh-CN" sz="1800" kern="1200" dirty="0" smtClean="0">
                          <a:solidFill>
                            <a:schemeClr val="dk1"/>
                          </a:solidFill>
                          <a:latin typeface="+mn-lt"/>
                          <a:ea typeface="+mn-ea"/>
                          <a:cs typeface="+mn-cs"/>
                        </a:rPr>
                        <a:t>RF</a:t>
                      </a:r>
                      <a:endParaRPr lang="zh-CN" altLang="en-US" sz="1800" kern="1200" dirty="0">
                        <a:solidFill>
                          <a:schemeClr val="dk1"/>
                        </a:solidFill>
                        <a:latin typeface="+mn-lt"/>
                        <a:ea typeface="+mn-ea"/>
                        <a:cs typeface="+mn-cs"/>
                      </a:endParaRPr>
                    </a:p>
                  </a:txBody>
                  <a:tcPr/>
                </a:tc>
                <a:tc>
                  <a:txBody>
                    <a:bodyPr/>
                    <a:lstStyle/>
                    <a:p>
                      <a:pPr algn="ctr"/>
                      <a:r>
                        <a:rPr lang="en-US" altLang="zh-CN" sz="1800" dirty="0" smtClean="0"/>
                        <a:t>RD</a:t>
                      </a:r>
                      <a:endParaRPr lang="zh-CN" altLang="en-US" sz="1800" dirty="0"/>
                    </a:p>
                  </a:txBody>
                  <a:tcPr/>
                </a:tc>
              </a:tr>
              <a:tr h="332784">
                <a:tc>
                  <a:txBody>
                    <a:bodyPr/>
                    <a:lstStyle/>
                    <a:p>
                      <a:pPr marL="0" algn="ctr" defTabSz="914400" rtl="0" eaLnBrk="1" latinLnBrk="0" hangingPunct="1"/>
                      <a:r>
                        <a:rPr lang="en-US" altLang="zh-CN" sz="1600" kern="1200" dirty="0" smtClean="0">
                          <a:solidFill>
                            <a:schemeClr val="dk1"/>
                          </a:solidFill>
                          <a:latin typeface="+mn-lt"/>
                          <a:ea typeface="+mn-ea"/>
                          <a:cs typeface="+mn-cs"/>
                        </a:rPr>
                        <a:t>Total</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13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13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13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13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13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13</a:t>
                      </a:r>
                      <a:endParaRPr lang="zh-CN" altLang="en-US" sz="1600" kern="1200" dirty="0">
                        <a:solidFill>
                          <a:schemeClr val="dk1"/>
                        </a:solidFill>
                        <a:latin typeface="+mn-lt"/>
                        <a:ea typeface="+mn-ea"/>
                        <a:cs typeface="+mn-cs"/>
                      </a:endParaRPr>
                    </a:p>
                  </a:txBody>
                  <a:tcPr/>
                </a:tc>
              </a:tr>
              <a:tr h="406842">
                <a:tc>
                  <a:txBody>
                    <a:bodyPr/>
                    <a:lstStyle/>
                    <a:p>
                      <a:pPr marL="0" algn="ctr" defTabSz="914400" rtl="0" eaLnBrk="1" latinLnBrk="0" hangingPunct="1"/>
                      <a:r>
                        <a:rPr lang="en-US" altLang="zh-CN" sz="1600" kern="1200" dirty="0" smtClean="0">
                          <a:solidFill>
                            <a:schemeClr val="dk1"/>
                          </a:solidFill>
                          <a:latin typeface="+mn-lt"/>
                          <a:ea typeface="+mn-ea"/>
                          <a:cs typeface="+mn-cs"/>
                        </a:rPr>
                        <a:t>TEI &amp; 2nd round</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3</a:t>
                      </a:r>
                      <a:endParaRPr lang="zh-CN" altLang="en-US" sz="1600" kern="1200" dirty="0">
                        <a:solidFill>
                          <a:schemeClr val="dk1"/>
                        </a:solidFill>
                        <a:latin typeface="+mn-lt"/>
                        <a:ea typeface="+mn-ea"/>
                        <a:cs typeface="+mn-cs"/>
                      </a:endParaRPr>
                    </a:p>
                  </a:txBody>
                  <a:tcPr/>
                </a:tc>
                <a:tc>
                  <a:txBody>
                    <a:bodyPr/>
                    <a:lstStyle/>
                    <a:p>
                      <a:pPr marL="0" algn="ctr" defTabSz="914400" rtl="0" eaLnBrk="1" latinLnBrk="0" hangingPunct="1"/>
                      <a:r>
                        <a:rPr lang="en-US" altLang="zh-CN" sz="1600" kern="1200" dirty="0" smtClean="0">
                          <a:solidFill>
                            <a:schemeClr val="dk1"/>
                          </a:solidFill>
                          <a:latin typeface="+mn-lt"/>
                          <a:ea typeface="+mn-ea"/>
                          <a:cs typeface="+mn-cs"/>
                        </a:rPr>
                        <a:t>3</a:t>
                      </a:r>
                      <a:endParaRPr lang="zh-CN" altLang="en-US" sz="1600" kern="1200" dirty="0">
                        <a:solidFill>
                          <a:schemeClr val="dk1"/>
                        </a:solidFill>
                        <a:latin typeface="+mn-lt"/>
                        <a:ea typeface="+mn-ea"/>
                        <a:cs typeface="+mn-cs"/>
                      </a:endParaRPr>
                    </a:p>
                  </a:txBody>
                  <a:tcPr/>
                </a:tc>
              </a:tr>
              <a:tr h="348776">
                <a:tc>
                  <a:txBody>
                    <a:bodyPr/>
                    <a:lstStyle/>
                    <a:p>
                      <a:pPr marL="0" algn="ctr" defTabSz="914400" rtl="0" eaLnBrk="1" latinLnBrk="0" hangingPunct="1"/>
                      <a:r>
                        <a:rPr lang="en-US" altLang="zh-CN" sz="1600" kern="1200" dirty="0" smtClean="0">
                          <a:solidFill>
                            <a:schemeClr val="dk1"/>
                          </a:solidFill>
                          <a:latin typeface="+mn-lt"/>
                          <a:ea typeface="+mn-ea"/>
                          <a:cs typeface="+mn-cs"/>
                        </a:rPr>
                        <a:t>Ongoing WI</a:t>
                      </a:r>
                      <a:endParaRPr lang="zh-CN" altLang="en-US" sz="1600" kern="1200" dirty="0">
                        <a:solidFill>
                          <a:schemeClr val="dk1"/>
                        </a:solidFill>
                        <a:latin typeface="+mn-lt"/>
                        <a:ea typeface="+mn-ea"/>
                        <a:cs typeface="+mn-cs"/>
                      </a:endParaRPr>
                    </a:p>
                  </a:txBody>
                  <a:tcPr/>
                </a:tc>
                <a:tc>
                  <a:txBody>
                    <a:bodyPr/>
                    <a:lstStyle/>
                    <a:p>
                      <a:pPr marL="0" algn="ctr" defTabSz="914400" rtl="0" eaLnBrk="1" fontAlgn="t" latinLnBrk="0" hangingPunct="1"/>
                      <a:r>
                        <a:rPr lang="en-US" sz="1600" kern="1200" dirty="0">
                          <a:solidFill>
                            <a:schemeClr val="dk1"/>
                          </a:solidFill>
                          <a:latin typeface="+mn-lt"/>
                          <a:ea typeface="+mn-ea"/>
                          <a:cs typeface="+mn-cs"/>
                        </a:rPr>
                        <a:t>13.5</a:t>
                      </a:r>
                    </a:p>
                  </a:txBody>
                  <a:tcPr marL="9525" marR="9525" marT="9525" marB="0"/>
                </a:tc>
                <a:tc>
                  <a:txBody>
                    <a:bodyPr/>
                    <a:lstStyle/>
                    <a:p>
                      <a:pPr marL="0" algn="ctr" defTabSz="914400" rtl="0" eaLnBrk="1" fontAlgn="t" latinLnBrk="0" hangingPunct="1"/>
                      <a:r>
                        <a:rPr lang="en-US" sz="1600" kern="1200" dirty="0">
                          <a:solidFill>
                            <a:schemeClr val="dk1"/>
                          </a:solidFill>
                          <a:latin typeface="+mn-lt"/>
                          <a:ea typeface="+mn-ea"/>
                          <a:cs typeface="+mn-cs"/>
                        </a:rPr>
                        <a:t>9.82</a:t>
                      </a:r>
                    </a:p>
                  </a:txBody>
                  <a:tcPr marL="9525" marR="9525" marT="9525" marB="0"/>
                </a:tc>
                <a:tc>
                  <a:txBody>
                    <a:bodyPr/>
                    <a:lstStyle/>
                    <a:p>
                      <a:pPr marL="0" algn="ctr" defTabSz="914400" rtl="0" eaLnBrk="1" fontAlgn="t" latinLnBrk="0" hangingPunct="1"/>
                      <a:r>
                        <a:rPr lang="en-US" sz="1600" kern="1200">
                          <a:solidFill>
                            <a:schemeClr val="dk1"/>
                          </a:solidFill>
                          <a:latin typeface="+mn-lt"/>
                          <a:ea typeface="+mn-ea"/>
                          <a:cs typeface="+mn-cs"/>
                        </a:rPr>
                        <a:t>13.25</a:t>
                      </a:r>
                    </a:p>
                  </a:txBody>
                  <a:tcPr marL="9525" marR="9525" marT="9525" marB="0"/>
                </a:tc>
                <a:tc>
                  <a:txBody>
                    <a:bodyPr/>
                    <a:lstStyle/>
                    <a:p>
                      <a:pPr marL="0" algn="ctr" defTabSz="914400" rtl="0" eaLnBrk="1" fontAlgn="t" latinLnBrk="0" hangingPunct="1"/>
                      <a:r>
                        <a:rPr lang="en-US" sz="1600" kern="1200" dirty="0">
                          <a:solidFill>
                            <a:schemeClr val="dk1"/>
                          </a:solidFill>
                          <a:latin typeface="+mn-lt"/>
                          <a:ea typeface="+mn-ea"/>
                          <a:cs typeface="+mn-cs"/>
                        </a:rPr>
                        <a:t>10.92</a:t>
                      </a:r>
                    </a:p>
                  </a:txBody>
                  <a:tcPr marL="9525" marR="9525" marT="9525" marB="0"/>
                </a:tc>
                <a:tc>
                  <a:txBody>
                    <a:bodyPr/>
                    <a:lstStyle/>
                    <a:p>
                      <a:pPr marL="0" algn="ctr" defTabSz="914400" rtl="0" eaLnBrk="1" fontAlgn="t" latinLnBrk="0" hangingPunct="1"/>
                      <a:r>
                        <a:rPr lang="en-US" sz="1600" kern="1200">
                          <a:solidFill>
                            <a:schemeClr val="dk1"/>
                          </a:solidFill>
                          <a:latin typeface="+mn-lt"/>
                          <a:ea typeface="+mn-ea"/>
                          <a:cs typeface="+mn-cs"/>
                        </a:rPr>
                        <a:t>11.75</a:t>
                      </a:r>
                    </a:p>
                  </a:txBody>
                  <a:tcPr marL="9525" marR="9525" marT="9525" marB="0"/>
                </a:tc>
                <a:tc>
                  <a:txBody>
                    <a:bodyPr/>
                    <a:lstStyle/>
                    <a:p>
                      <a:pPr marL="0" algn="ctr" defTabSz="914400" rtl="0" eaLnBrk="1" fontAlgn="t" latinLnBrk="0" hangingPunct="1"/>
                      <a:r>
                        <a:rPr lang="en-US" sz="1600" kern="1200" dirty="0">
                          <a:solidFill>
                            <a:schemeClr val="dk1"/>
                          </a:solidFill>
                          <a:latin typeface="+mn-lt"/>
                          <a:ea typeface="+mn-ea"/>
                          <a:cs typeface="+mn-cs"/>
                        </a:rPr>
                        <a:t>10.92</a:t>
                      </a:r>
                    </a:p>
                  </a:txBody>
                  <a:tcPr marL="9525" marR="9525" marT="9525" marB="0"/>
                </a:tc>
              </a:tr>
              <a:tr h="436603">
                <a:tc>
                  <a:txBody>
                    <a:bodyPr/>
                    <a:lstStyle/>
                    <a:p>
                      <a:pPr marL="0" algn="ctr" defTabSz="914400" rtl="0" eaLnBrk="1" latinLnBrk="0" hangingPunct="1"/>
                      <a:r>
                        <a:rPr lang="en-US" altLang="zh-CN" sz="1600" kern="1200" dirty="0" smtClean="0">
                          <a:solidFill>
                            <a:schemeClr val="dk1"/>
                          </a:solidFill>
                          <a:latin typeface="+mn-lt"/>
                          <a:ea typeface="+mn-ea"/>
                          <a:cs typeface="+mn-cs"/>
                        </a:rPr>
                        <a:t>Remaining </a:t>
                      </a:r>
                      <a:endParaRPr lang="zh-CN" altLang="en-US" sz="1600" kern="1200" dirty="0">
                        <a:solidFill>
                          <a:schemeClr val="dk1"/>
                        </a:solidFill>
                        <a:latin typeface="+mn-lt"/>
                        <a:ea typeface="+mn-ea"/>
                        <a:cs typeface="+mn-cs"/>
                      </a:endParaRPr>
                    </a:p>
                  </a:txBody>
                  <a:tcPr/>
                </a:tc>
                <a:tc>
                  <a:txBody>
                    <a:bodyPr/>
                    <a:lstStyle/>
                    <a:p>
                      <a:pPr marL="0" algn="ctr" defTabSz="914400" rtl="0" eaLnBrk="1" fontAlgn="t" latinLnBrk="0" hangingPunct="1"/>
                      <a:r>
                        <a:rPr lang="en-US" sz="1600" kern="1200" dirty="0" smtClean="0">
                          <a:solidFill>
                            <a:srgbClr val="FF0000"/>
                          </a:solidFill>
                          <a:latin typeface="+mn-lt"/>
                          <a:ea typeface="+mn-ea"/>
                          <a:cs typeface="+mn-cs"/>
                        </a:rPr>
                        <a:t>-3.5</a:t>
                      </a:r>
                      <a:endParaRPr lang="en-US" sz="1600" kern="1200" dirty="0">
                        <a:solidFill>
                          <a:srgbClr val="FF0000"/>
                        </a:solidFill>
                        <a:latin typeface="+mn-lt"/>
                        <a:ea typeface="+mn-ea"/>
                        <a:cs typeface="+mn-cs"/>
                      </a:endParaRPr>
                    </a:p>
                  </a:txBody>
                  <a:tcPr marL="9525" marR="9525" marT="9525" marB="0"/>
                </a:tc>
                <a:tc>
                  <a:txBody>
                    <a:bodyPr/>
                    <a:lstStyle/>
                    <a:p>
                      <a:pPr marL="0" algn="ctr" defTabSz="914400" rtl="0" eaLnBrk="1" fontAlgn="t" latinLnBrk="0" hangingPunct="1"/>
                      <a:r>
                        <a:rPr lang="en-US" sz="1600" kern="1200" dirty="0" smtClean="0">
                          <a:solidFill>
                            <a:schemeClr val="dk1"/>
                          </a:solidFill>
                          <a:latin typeface="+mn-lt"/>
                          <a:ea typeface="+mn-ea"/>
                          <a:cs typeface="+mn-cs"/>
                        </a:rPr>
                        <a:t>0.18</a:t>
                      </a:r>
                      <a:endParaRPr lang="en-US" sz="1600" kern="1200" dirty="0">
                        <a:solidFill>
                          <a:schemeClr val="dk1"/>
                        </a:solidFill>
                        <a:latin typeface="+mn-lt"/>
                        <a:ea typeface="+mn-ea"/>
                        <a:cs typeface="+mn-cs"/>
                      </a:endParaRPr>
                    </a:p>
                  </a:txBody>
                  <a:tcPr marL="9525" marR="9525" marT="9525" marB="0"/>
                </a:tc>
                <a:tc>
                  <a:txBody>
                    <a:bodyPr/>
                    <a:lstStyle/>
                    <a:p>
                      <a:pPr marL="0" algn="ctr" defTabSz="914400" rtl="0" eaLnBrk="1" fontAlgn="t" latinLnBrk="0" hangingPunct="1"/>
                      <a:r>
                        <a:rPr lang="en-US" sz="1600" kern="1200" dirty="0" smtClean="0">
                          <a:solidFill>
                            <a:srgbClr val="FF0000"/>
                          </a:solidFill>
                          <a:latin typeface="+mn-lt"/>
                          <a:ea typeface="+mn-ea"/>
                          <a:cs typeface="+mn-cs"/>
                        </a:rPr>
                        <a:t>-3.25</a:t>
                      </a:r>
                      <a:endParaRPr lang="en-US" sz="1600" kern="1200" dirty="0">
                        <a:solidFill>
                          <a:srgbClr val="FF0000"/>
                        </a:solidFill>
                        <a:latin typeface="+mn-lt"/>
                        <a:ea typeface="+mn-ea"/>
                        <a:cs typeface="+mn-cs"/>
                      </a:endParaRPr>
                    </a:p>
                  </a:txBody>
                  <a:tcPr marL="9525" marR="9525" marT="9525" marB="0"/>
                </a:tc>
                <a:tc>
                  <a:txBody>
                    <a:bodyPr/>
                    <a:lstStyle/>
                    <a:p>
                      <a:pPr marL="0" algn="ctr" defTabSz="914400" rtl="0" eaLnBrk="1" fontAlgn="t" latinLnBrk="0" hangingPunct="1"/>
                      <a:r>
                        <a:rPr lang="en-US" sz="1600" kern="1200" dirty="0" smtClean="0">
                          <a:solidFill>
                            <a:srgbClr val="FF0000"/>
                          </a:solidFill>
                          <a:latin typeface="+mn-lt"/>
                          <a:ea typeface="+mn-ea"/>
                          <a:cs typeface="+mn-cs"/>
                        </a:rPr>
                        <a:t>-0.92</a:t>
                      </a:r>
                      <a:endParaRPr lang="en-US" sz="1600" kern="1200" dirty="0">
                        <a:solidFill>
                          <a:srgbClr val="FF0000"/>
                        </a:solidFill>
                        <a:latin typeface="+mn-lt"/>
                        <a:ea typeface="+mn-ea"/>
                        <a:cs typeface="+mn-cs"/>
                      </a:endParaRPr>
                    </a:p>
                  </a:txBody>
                  <a:tcPr marL="9525" marR="9525" marT="9525" marB="0"/>
                </a:tc>
                <a:tc>
                  <a:txBody>
                    <a:bodyPr/>
                    <a:lstStyle/>
                    <a:p>
                      <a:pPr marL="0" algn="ctr" defTabSz="914400" rtl="0" eaLnBrk="1" fontAlgn="t" latinLnBrk="0" hangingPunct="1"/>
                      <a:r>
                        <a:rPr lang="en-US" sz="1600" kern="1200" dirty="0" smtClean="0">
                          <a:solidFill>
                            <a:srgbClr val="FF0000"/>
                          </a:solidFill>
                          <a:latin typeface="+mn-lt"/>
                          <a:ea typeface="+mn-ea"/>
                          <a:cs typeface="+mn-cs"/>
                        </a:rPr>
                        <a:t>-1.75</a:t>
                      </a:r>
                      <a:endParaRPr lang="en-US" sz="1600" kern="1200" dirty="0">
                        <a:solidFill>
                          <a:srgbClr val="FF0000"/>
                        </a:solidFill>
                        <a:latin typeface="+mn-lt"/>
                        <a:ea typeface="+mn-ea"/>
                        <a:cs typeface="+mn-cs"/>
                      </a:endParaRPr>
                    </a:p>
                  </a:txBody>
                  <a:tcPr marL="9525" marR="9525" marT="9525" marB="0"/>
                </a:tc>
                <a:tc>
                  <a:txBody>
                    <a:bodyPr/>
                    <a:lstStyle/>
                    <a:p>
                      <a:pPr marL="0" algn="ctr" defTabSz="914400" rtl="0" eaLnBrk="1" fontAlgn="t" latinLnBrk="0" hangingPunct="1"/>
                      <a:r>
                        <a:rPr lang="en-US" sz="1600" kern="1200" dirty="0" smtClean="0">
                          <a:solidFill>
                            <a:srgbClr val="FF0000"/>
                          </a:solidFill>
                          <a:latin typeface="+mn-lt"/>
                          <a:ea typeface="+mn-ea"/>
                          <a:cs typeface="+mn-cs"/>
                        </a:rPr>
                        <a:t>-0.92</a:t>
                      </a:r>
                      <a:endParaRPr lang="en-US" sz="1600" kern="1200" dirty="0">
                        <a:solidFill>
                          <a:srgbClr val="FF0000"/>
                        </a:solidFill>
                        <a:latin typeface="+mn-lt"/>
                        <a:ea typeface="+mn-ea"/>
                        <a:cs typeface="+mn-cs"/>
                      </a:endParaRPr>
                    </a:p>
                  </a:txBody>
                  <a:tcPr marL="9525" marR="9525" marT="9525" marB="0"/>
                </a:tc>
              </a:tr>
            </a:tbl>
          </a:graphicData>
        </a:graphic>
      </p:graphicFrame>
      <p:sp>
        <p:nvSpPr>
          <p:cNvPr id="6" name="Content Placeholder 2"/>
          <p:cNvSpPr>
            <a:spLocks noGrp="1"/>
          </p:cNvSpPr>
          <p:nvPr>
            <p:ph idx="1"/>
          </p:nvPr>
        </p:nvSpPr>
        <p:spPr>
          <a:xfrm>
            <a:off x="208334" y="4209591"/>
            <a:ext cx="8729663" cy="5233308"/>
          </a:xfrm>
        </p:spPr>
        <p:txBody>
          <a:bodyPr/>
          <a:lstStyle/>
          <a:p>
            <a:endParaRPr lang="en-US" sz="1200" dirty="0" smtClean="0"/>
          </a:p>
          <a:p>
            <a:pPr marL="342900" lvl="1" indent="-342900">
              <a:buBlip>
                <a:blip r:embed="rId2"/>
              </a:buBlip>
            </a:pPr>
            <a:r>
              <a:rPr lang="en-US" dirty="0" smtClean="0">
                <a:ea typeface="+mn-ea"/>
                <a:cs typeface="+mn-cs"/>
              </a:rPr>
              <a:t>Total TU for LTE is 26 (13TUs for RF and 13TUs for RD) as in Sep RAN4 status report (RP-171523)</a:t>
            </a:r>
          </a:p>
          <a:p>
            <a:pPr marL="342900" lvl="1" indent="-342900">
              <a:buBlip>
                <a:blip r:embed="rId2"/>
              </a:buBlip>
            </a:pPr>
            <a:r>
              <a:rPr lang="en-US" dirty="0" smtClean="0">
                <a:ea typeface="+mn-ea"/>
                <a:cs typeface="+mn-cs"/>
              </a:rPr>
              <a:t> </a:t>
            </a:r>
            <a:r>
              <a:rPr lang="en-US" dirty="0">
                <a:ea typeface="+mn-ea"/>
                <a:cs typeface="+mn-cs"/>
              </a:rPr>
              <a:t>N</a:t>
            </a:r>
            <a:r>
              <a:rPr lang="en-US" altLang="zh-CN" dirty="0" smtClean="0">
                <a:ea typeface="+mn-ea"/>
                <a:cs typeface="+mn-cs"/>
              </a:rPr>
              <a:t>o </a:t>
            </a:r>
            <a:r>
              <a:rPr lang="en-US" altLang="zh-CN" dirty="0">
                <a:ea typeface="+mn-ea"/>
                <a:cs typeface="+mn-cs"/>
              </a:rPr>
              <a:t>additional </a:t>
            </a:r>
            <a:r>
              <a:rPr lang="en-US" altLang="zh-CN" dirty="0" smtClean="0">
                <a:ea typeface="+mn-ea"/>
                <a:cs typeface="+mn-cs"/>
              </a:rPr>
              <a:t>TUs </a:t>
            </a:r>
            <a:r>
              <a:rPr lang="en-US" altLang="zh-CN" dirty="0">
                <a:ea typeface="+mn-ea"/>
                <a:cs typeface="+mn-cs"/>
              </a:rPr>
              <a:t>available for new </a:t>
            </a:r>
            <a:r>
              <a:rPr lang="en-US" altLang="zh-CN" dirty="0" smtClean="0">
                <a:ea typeface="+mn-ea"/>
                <a:cs typeface="+mn-cs"/>
              </a:rPr>
              <a:t>LTE </a:t>
            </a:r>
            <a:r>
              <a:rPr lang="en-US" altLang="zh-CN" dirty="0">
                <a:ea typeface="+mn-ea"/>
                <a:cs typeface="+mn-cs"/>
              </a:rPr>
              <a:t>proposals. </a:t>
            </a:r>
            <a:endParaRPr lang="en-US" altLang="zh-CN" dirty="0" smtClean="0">
              <a:ea typeface="+mn-ea"/>
              <a:cs typeface="+mn-cs"/>
            </a:endParaRPr>
          </a:p>
          <a:p>
            <a:pPr marL="742950" lvl="2" indent="-342900">
              <a:buBlip>
                <a:blip r:embed="rId2"/>
              </a:buBlip>
            </a:pPr>
            <a:r>
              <a:rPr lang="en-US" altLang="zh-CN" dirty="0" smtClean="0">
                <a:ea typeface="+mn-ea"/>
                <a:cs typeface="+mn-cs"/>
              </a:rPr>
              <a:t>Only available TU in Q1 2018 in LTE RD will be used for ongoing WIs </a:t>
            </a:r>
            <a:endParaRPr lang="en-US" altLang="zh-CN" dirty="0">
              <a:ea typeface="+mn-ea"/>
              <a:cs typeface="+mn-cs"/>
            </a:endParaRPr>
          </a:p>
          <a:p>
            <a:pPr marL="342900" lvl="1" indent="-342900">
              <a:buBlip>
                <a:blip r:embed="rId2"/>
              </a:buBlip>
            </a:pPr>
            <a:endParaRPr lang="nn-NO" sz="1600" dirty="0"/>
          </a:p>
          <a:p>
            <a:pPr marL="742950" lvl="2" indent="-342900"/>
            <a:endParaRPr lang="en-GB" altLang="zh-CN" sz="1400" dirty="0"/>
          </a:p>
        </p:txBody>
      </p:sp>
    </p:spTree>
    <p:extLst>
      <p:ext uri="{BB962C8B-B14F-4D97-AF65-F5344CB8AC3E}">
        <p14:creationId xmlns:p14="http://schemas.microsoft.com/office/powerpoint/2010/main" val="406068588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409" name="Group 369"/>
          <p:cNvGraphicFramePr>
            <a:graphicFrameLocks noGrp="1"/>
          </p:cNvGraphicFramePr>
          <p:nvPr>
            <p:extLst>
              <p:ext uri="{D42A27DB-BD31-4B8C-83A1-F6EECF244321}">
                <p14:modId xmlns:p14="http://schemas.microsoft.com/office/powerpoint/2010/main" val="2810694179"/>
              </p:ext>
            </p:extLst>
          </p:nvPr>
        </p:nvGraphicFramePr>
        <p:xfrm>
          <a:off x="775453" y="1004078"/>
          <a:ext cx="7074438" cy="3238496"/>
        </p:xfrm>
        <a:graphic>
          <a:graphicData uri="http://schemas.openxmlformats.org/drawingml/2006/table">
            <a:tbl>
              <a:tblPr/>
              <a:tblGrid>
                <a:gridCol w="2367243"/>
                <a:gridCol w="1929321"/>
                <a:gridCol w="1576756"/>
                <a:gridCol w="1201118"/>
              </a:tblGrid>
              <a:tr h="2587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dirty="0" smtClean="0">
                          <a:ln>
                            <a:noFill/>
                          </a:ln>
                          <a:solidFill>
                            <a:schemeClr val="tx1"/>
                          </a:solidFill>
                          <a:effectLst/>
                          <a:latin typeface="Calibri" pitchFamily="34" charset="0"/>
                          <a:cs typeface="Arial" charset="0"/>
                        </a:rPr>
                        <a:t>Meeting</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smtClean="0">
                          <a:ln>
                            <a:noFill/>
                          </a:ln>
                          <a:solidFill>
                            <a:schemeClr val="tx1"/>
                          </a:solidFill>
                          <a:effectLst/>
                          <a:latin typeface="Calibri" pitchFamily="34" charset="0"/>
                          <a:cs typeface="Arial" charset="0"/>
                        </a:rPr>
                        <a:t>Date</a:t>
                      </a:r>
                      <a:endParaRPr kumimoji="0" lang="en-US" altLang="zh-CN" sz="16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smtClean="0">
                          <a:ln>
                            <a:noFill/>
                          </a:ln>
                          <a:solidFill>
                            <a:schemeClr val="tx1"/>
                          </a:solidFill>
                          <a:effectLst/>
                          <a:latin typeface="Calibri" pitchFamily="34" charset="0"/>
                          <a:cs typeface="Arial" charset="0"/>
                        </a:rPr>
                        <a:t>Location</a:t>
                      </a:r>
                      <a:endParaRPr kumimoji="0" lang="en-US" altLang="zh-CN" sz="16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600" b="0" i="0" u="none" strike="noStrike" cap="none" normalizeH="0" baseline="0" smtClean="0">
                          <a:ln>
                            <a:noFill/>
                          </a:ln>
                          <a:solidFill>
                            <a:schemeClr val="tx1"/>
                          </a:solidFill>
                          <a:effectLst/>
                          <a:latin typeface="Calibri" pitchFamily="34" charset="0"/>
                          <a:cs typeface="Arial" charset="0"/>
                        </a:rPr>
                        <a:t>Host</a:t>
                      </a:r>
                      <a:endParaRPr kumimoji="0" lang="en-US" altLang="zh-CN" sz="1600" b="0" i="0" u="none" strike="noStrike" cap="none" normalizeH="0" baseline="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r>
              <a:tr h="2587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3GPPRAN4-AH-1801</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22 - 26 Jan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San Diego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JF3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rPr>
                        <a:t>RAN4 #86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26 Feb - 2 Mar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Athens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3GPPRAN4#86-Bis</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16 - 20 Apr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Melbourne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Telstra</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3GPPRAN4#87</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21 - 25 May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Busan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Samsung</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3GPPRAN4-AH-1807</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2 - 6 Jul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Canada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err="1" smtClean="0">
                          <a:ln>
                            <a:noFill/>
                          </a:ln>
                          <a:solidFill>
                            <a:schemeClr val="tx1"/>
                          </a:solidFill>
                          <a:effectLst/>
                          <a:latin typeface="Calibri" pitchFamily="34" charset="0"/>
                          <a:ea typeface="SimSun" pitchFamily="2" charset="-122"/>
                          <a:cs typeface="Arial" charset="0"/>
                        </a:rPr>
                        <a:t>Interdigital</a:t>
                      </a:r>
                      <a:endPar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3GPPRAN4#88</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20 - 24 Aug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Gothenburg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3GPPRAN4#88-Bis</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8 - 12 Oct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China</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CF3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6684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3GPPRAN4#89</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lang="en-US" sz="1600" dirty="0" smtClean="0"/>
                        <a:t>12 - 16 Nov 2018    </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US</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NF3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87166" name="Rectangle 126"/>
          <p:cNvSpPr>
            <a:spLocks noGrp="1" noChangeArrowheads="1"/>
          </p:cNvSpPr>
          <p:nvPr>
            <p:ph type="title"/>
          </p:nvPr>
        </p:nvSpPr>
        <p:spPr>
          <a:xfrm>
            <a:off x="463334" y="491640"/>
            <a:ext cx="7200900" cy="360363"/>
          </a:xfrm>
        </p:spPr>
        <p:txBody>
          <a:bodyPr lIns="90488" tIns="44450" rIns="90488" bIns="44450">
            <a:noAutofit/>
          </a:bodyPr>
          <a:lstStyle/>
          <a:p>
            <a:r>
              <a:rPr lang="sv-SE" altLang="zh-CN" dirty="0" smtClean="0"/>
              <a:t>RAN WG4 Schedule in 2018</a:t>
            </a:r>
            <a:endParaRPr lang="en-US" altLang="zh-CN" dirty="0" smtClean="0"/>
          </a:p>
        </p:txBody>
      </p:sp>
      <p:sp>
        <p:nvSpPr>
          <p:cNvPr id="4" name="Content Placeholder 2"/>
          <p:cNvSpPr txBox="1">
            <a:spLocks/>
          </p:cNvSpPr>
          <p:nvPr/>
        </p:nvSpPr>
        <p:spPr>
          <a:xfrm>
            <a:off x="394937" y="2615855"/>
            <a:ext cx="8229600" cy="2591575"/>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lvl="2"/>
            <a:endParaRPr lang="zh-CN" altLang="en-US" sz="800" kern="0" dirty="0"/>
          </a:p>
        </p:txBody>
      </p:sp>
      <p:sp>
        <p:nvSpPr>
          <p:cNvPr id="6" name="Rectangle 3"/>
          <p:cNvSpPr txBox="1">
            <a:spLocks/>
          </p:cNvSpPr>
          <p:nvPr/>
        </p:nvSpPr>
        <p:spPr>
          <a:xfrm>
            <a:off x="136968" y="4351148"/>
            <a:ext cx="8745538" cy="1604075"/>
          </a:xfrm>
          <a:prstGeom prst="rect">
            <a:avLst/>
          </a:prstGeom>
        </p:spPr>
        <p:txBody>
          <a:bodyPr/>
          <a:lstStyle>
            <a:lvl1pPr marL="342900" indent="-3429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a:lstStyle>
          <a:p>
            <a:pPr>
              <a:lnSpc>
                <a:spcPct val="80000"/>
              </a:lnSpc>
              <a:spcBef>
                <a:spcPct val="15000"/>
              </a:spcBef>
            </a:pPr>
            <a:r>
              <a:rPr lang="en-US" altLang="en-US" sz="2200" kern="0" dirty="0" smtClean="0"/>
              <a:t>RAN4 Jan ad-hoc will be hold in San Diego with agenda focusing on NR core requirements and SI NR test methods. </a:t>
            </a:r>
          </a:p>
          <a:p>
            <a:pPr>
              <a:lnSpc>
                <a:spcPct val="80000"/>
              </a:lnSpc>
              <a:spcBef>
                <a:spcPct val="15000"/>
              </a:spcBef>
            </a:pPr>
            <a:r>
              <a:rPr lang="en-US" altLang="en-US" sz="2200" kern="0" dirty="0" smtClean="0"/>
              <a:t>RAN4 also confirmed the July ad-hoc held in Canada, with agenda focusing on the LTE/NR performance work. </a:t>
            </a:r>
            <a:endParaRPr lang="sv-SE" altLang="en-US" sz="2200" kern="0" dirty="0" smtClean="0"/>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6834188" cy="1143000"/>
          </a:xfrm>
        </p:spPr>
        <p:txBody>
          <a:bodyPr/>
          <a:lstStyle/>
          <a:p>
            <a:r>
              <a:rPr lang="en-US" altLang="zh-CN" dirty="0" smtClean="0"/>
              <a:t>Thanks to</a:t>
            </a:r>
            <a:endParaRPr lang="zh-CN" altLang="en-US" dirty="0"/>
          </a:p>
        </p:txBody>
      </p:sp>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1191558"/>
            <a:ext cx="9144000" cy="5141309"/>
          </a:xfrm>
          <a:prstGeom prst="rect">
            <a:avLst/>
          </a:prstGeom>
        </p:spPr>
      </p:pic>
      <p:sp>
        <p:nvSpPr>
          <p:cNvPr id="75779" name="Rectangle 3"/>
          <p:cNvSpPr>
            <a:spLocks noGrp="1"/>
          </p:cNvSpPr>
          <p:nvPr>
            <p:ph type="body" idx="1"/>
          </p:nvPr>
        </p:nvSpPr>
        <p:spPr>
          <a:xfrm>
            <a:off x="1991526" y="975966"/>
            <a:ext cx="7216103" cy="2441413"/>
          </a:xfrm>
        </p:spPr>
        <p:txBody>
          <a:bodyPr/>
          <a:lstStyle/>
          <a:p>
            <a:pPr>
              <a:lnSpc>
                <a:spcPct val="80000"/>
              </a:lnSpc>
              <a:spcBef>
                <a:spcPct val="15000"/>
              </a:spcBef>
              <a:buFontTx/>
              <a:buNone/>
            </a:pPr>
            <a:endParaRPr lang="sv-SE" altLang="en-US" sz="1800" dirty="0" smtClean="0"/>
          </a:p>
          <a:p>
            <a:pPr>
              <a:lnSpc>
                <a:spcPct val="80000"/>
              </a:lnSpc>
              <a:spcBef>
                <a:spcPct val="15000"/>
              </a:spcBef>
            </a:pPr>
            <a:r>
              <a:rPr lang="sv-SE" altLang="en-US" sz="2000" dirty="0" smtClean="0"/>
              <a:t>Vice chairmen Xizeng Dai and Hiromasa Umeda for preparation and session chairing</a:t>
            </a:r>
          </a:p>
          <a:p>
            <a:pPr>
              <a:lnSpc>
                <a:spcPct val="80000"/>
              </a:lnSpc>
              <a:spcBef>
                <a:spcPct val="15000"/>
              </a:spcBef>
            </a:pPr>
            <a:r>
              <a:rPr lang="sv-SE" altLang="en-US" sz="2000" dirty="0" smtClean="0"/>
              <a:t>Kyoungseok </a:t>
            </a:r>
            <a:r>
              <a:rPr lang="sv-SE" altLang="en-US" sz="2000" dirty="0"/>
              <a:t>Oh and Igor Minaev </a:t>
            </a:r>
            <a:r>
              <a:rPr lang="sv-SE" altLang="en-US" sz="2000" dirty="0" smtClean="0"/>
              <a:t>for efficient secretary support</a:t>
            </a:r>
          </a:p>
          <a:p>
            <a:pPr>
              <a:lnSpc>
                <a:spcPct val="80000"/>
              </a:lnSpc>
              <a:spcBef>
                <a:spcPct val="15000"/>
              </a:spcBef>
            </a:pPr>
            <a:r>
              <a:rPr lang="sv-SE" altLang="en-US" sz="2000" dirty="0" smtClean="0"/>
              <a:t>AH chairs: </a:t>
            </a:r>
          </a:p>
          <a:p>
            <a:pPr lvl="1">
              <a:lnSpc>
                <a:spcPct val="80000"/>
              </a:lnSpc>
              <a:spcBef>
                <a:spcPct val="15000"/>
              </a:spcBef>
            </a:pPr>
            <a:r>
              <a:rPr lang="en-US" altLang="en-US" sz="1600" kern="1200" dirty="0">
                <a:latin typeface="Calibri" pitchFamily="34" charset="0"/>
                <a:ea typeface="MS PGothic" pitchFamily="34" charset="-128"/>
              </a:rPr>
              <a:t>Richard Kybett, Muhammad Kazmi, </a:t>
            </a:r>
            <a:r>
              <a:rPr lang="en-US" altLang="en-US" sz="1600" kern="1200" dirty="0" err="1" smtClean="0">
                <a:latin typeface="Calibri" pitchFamily="34" charset="0"/>
                <a:ea typeface="MS PGothic" pitchFamily="34" charset="-128"/>
              </a:rPr>
              <a:t>Qiming</a:t>
            </a:r>
            <a:r>
              <a:rPr lang="en-US" altLang="en-US" sz="1600" kern="1200" dirty="0" smtClean="0">
                <a:latin typeface="Calibri" pitchFamily="34" charset="0"/>
                <a:ea typeface="MS PGothic" pitchFamily="34" charset="-128"/>
              </a:rPr>
              <a:t> </a:t>
            </a:r>
            <a:r>
              <a:rPr lang="en-US" altLang="en-US" sz="1600" kern="1200" dirty="0">
                <a:latin typeface="Calibri" pitchFamily="34" charset="0"/>
                <a:ea typeface="MS PGothic" pitchFamily="34" charset="-128"/>
              </a:rPr>
              <a:t>Li, </a:t>
            </a:r>
            <a:r>
              <a:rPr lang="en-US" altLang="ja-JP" sz="1600" kern="1200" dirty="0">
                <a:latin typeface="Calibri" pitchFamily="34" charset="0"/>
                <a:ea typeface="MS PGothic" pitchFamily="34" charset="-128"/>
              </a:rPr>
              <a:t>Yang Tang, Haijie </a:t>
            </a:r>
            <a:r>
              <a:rPr lang="en-US" altLang="ja-JP" sz="1600" kern="1200" dirty="0" smtClean="0">
                <a:latin typeface="Calibri" pitchFamily="34" charset="0"/>
                <a:ea typeface="MS PGothic" pitchFamily="34" charset="-128"/>
              </a:rPr>
              <a:t>Qiu</a:t>
            </a:r>
            <a:r>
              <a:rPr lang="en-US" altLang="en-US" sz="1600" kern="1200" dirty="0" smtClean="0">
                <a:latin typeface="Calibri" pitchFamily="34" charset="0"/>
                <a:ea typeface="MS PGothic" pitchFamily="34" charset="-128"/>
              </a:rPr>
              <a:t>, </a:t>
            </a:r>
            <a:r>
              <a:rPr lang="en-US" altLang="en-US" sz="1600" kern="1200" dirty="0">
                <a:latin typeface="Calibri" pitchFamily="34" charset="0"/>
                <a:ea typeface="MS PGothic" pitchFamily="34" charset="-128"/>
              </a:rPr>
              <a:t>Valentin </a:t>
            </a:r>
            <a:r>
              <a:rPr lang="en-US" altLang="en-US" sz="1600" kern="1200" dirty="0" smtClean="0">
                <a:latin typeface="Calibri" pitchFamily="34" charset="0"/>
                <a:ea typeface="MS PGothic" pitchFamily="34" charset="-128"/>
              </a:rPr>
              <a:t>Gheorghiu, Ioffe Anatoliy, Ville Vintola, Steven Chen</a:t>
            </a:r>
            <a:endParaRPr lang="sv-SE" altLang="en-US" sz="1600" kern="1200" dirty="0">
              <a:latin typeface="Calibri" pitchFamily="34" charset="0"/>
              <a:ea typeface="MS PGothic" pitchFamily="34" charset="-128"/>
            </a:endParaRPr>
          </a:p>
          <a:p>
            <a:pPr>
              <a:lnSpc>
                <a:spcPct val="80000"/>
              </a:lnSpc>
              <a:spcBef>
                <a:spcPct val="15000"/>
              </a:spcBef>
            </a:pPr>
            <a:r>
              <a:rPr lang="sv-SE" altLang="en-US" sz="2000" dirty="0" smtClean="0"/>
              <a:t>Delegates for enthusiastic contributions</a:t>
            </a:r>
          </a:p>
          <a:p>
            <a:pPr>
              <a:lnSpc>
                <a:spcPct val="80000"/>
              </a:lnSpc>
              <a:spcBef>
                <a:spcPct val="15000"/>
              </a:spcBef>
            </a:pPr>
            <a:r>
              <a:rPr lang="en-US" altLang="en-US" sz="2000" dirty="0" smtClean="0">
                <a:cs typeface="Arial" charset="0"/>
              </a:rPr>
              <a:t>JF3, EF3 and NF3 for </a:t>
            </a:r>
            <a:r>
              <a:rPr lang="sv-SE" altLang="en-US" sz="2000" dirty="0" smtClean="0"/>
              <a:t>meeting hosting</a:t>
            </a:r>
          </a:p>
        </p:txBody>
      </p:sp>
    </p:spTree>
    <p:extLst>
      <p:ext uri="{BB962C8B-B14F-4D97-AF65-F5344CB8AC3E}">
        <p14:creationId xmlns:p14="http://schemas.microsoft.com/office/powerpoint/2010/main" val="3599014948"/>
      </p:ext>
    </p:ext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6"/>
          <p:cNvSpPr>
            <a:spLocks noGrp="1"/>
          </p:cNvSpPr>
          <p:nvPr>
            <p:ph type="title"/>
          </p:nvPr>
        </p:nvSpPr>
        <p:spPr>
          <a:xfrm>
            <a:off x="457200" y="46038"/>
            <a:ext cx="6834188" cy="1143000"/>
          </a:xfrm>
        </p:spPr>
        <p:txBody>
          <a:bodyPr/>
          <a:lstStyle/>
          <a:p>
            <a:r>
              <a:rPr lang="fi-FI" altLang="en-US" dirty="0" smtClean="0"/>
              <a:t>Meetings and Elections</a:t>
            </a:r>
          </a:p>
        </p:txBody>
      </p:sp>
      <p:sp>
        <p:nvSpPr>
          <p:cNvPr id="7171" name="Content Placeholder 7"/>
          <p:cNvSpPr>
            <a:spLocks noGrp="1"/>
          </p:cNvSpPr>
          <p:nvPr>
            <p:ph idx="1"/>
          </p:nvPr>
        </p:nvSpPr>
        <p:spPr>
          <a:xfrm>
            <a:off x="288925" y="1146175"/>
            <a:ext cx="8640763" cy="5192713"/>
          </a:xfrm>
        </p:spPr>
        <p:txBody>
          <a:bodyPr/>
          <a:lstStyle/>
          <a:p>
            <a:r>
              <a:rPr lang="fi-FI" altLang="en-US" dirty="0" smtClean="0"/>
              <a:t>Meetings held since the last plenary</a:t>
            </a:r>
          </a:p>
          <a:p>
            <a:endParaRPr lang="fi-FI" altLang="en-US" dirty="0"/>
          </a:p>
          <a:p>
            <a:endParaRPr lang="fi-FI" altLang="en-US" dirty="0" smtClean="0"/>
          </a:p>
          <a:p>
            <a:endParaRPr lang="fi-FI" altLang="en-US" dirty="0"/>
          </a:p>
          <a:p>
            <a:endParaRPr lang="fi-FI" altLang="en-US" dirty="0" smtClean="0"/>
          </a:p>
          <a:p>
            <a:r>
              <a:rPr lang="en-US" dirty="0" smtClean="0"/>
              <a:t>No </a:t>
            </a:r>
            <a:r>
              <a:rPr lang="en-US" dirty="0"/>
              <a:t>challenge received for sitting </a:t>
            </a:r>
            <a:r>
              <a:rPr lang="en-US" dirty="0" smtClean="0"/>
              <a:t>chairman </a:t>
            </a:r>
            <a:r>
              <a:rPr lang="en-US" dirty="0"/>
              <a:t>in </a:t>
            </a:r>
            <a:r>
              <a:rPr lang="en-US" dirty="0" smtClean="0"/>
              <a:t>Nov </a:t>
            </a:r>
            <a:r>
              <a:rPr lang="en-US" dirty="0"/>
              <a:t>meeting. </a:t>
            </a:r>
            <a:r>
              <a:rPr lang="en-US" dirty="0" smtClean="0"/>
              <a:t>Xutao Zhou will </a:t>
            </a:r>
            <a:r>
              <a:rPr lang="en-US" dirty="0"/>
              <a:t>continue </a:t>
            </a:r>
            <a:r>
              <a:rPr lang="en-US" dirty="0" smtClean="0"/>
              <a:t>his </a:t>
            </a:r>
            <a:r>
              <a:rPr lang="en-US" dirty="0"/>
              <a:t>second term as RAN4 </a:t>
            </a:r>
            <a:r>
              <a:rPr lang="en-US" dirty="0" smtClean="0"/>
              <a:t>chairman</a:t>
            </a:r>
            <a:endParaRPr lang="en-US" dirty="0"/>
          </a:p>
          <a:p>
            <a:pPr marL="0" indent="0">
              <a:buNone/>
            </a:pPr>
            <a:endParaRPr lang="fi-FI" altLang="en-US" dirty="0" smtClean="0"/>
          </a:p>
          <a:p>
            <a:endParaRPr lang="fi-FI" altLang="en-US" dirty="0" smtClean="0"/>
          </a:p>
          <a:p>
            <a:endParaRPr lang="fi-FI" altLang="en-US" dirty="0" smtClean="0"/>
          </a:p>
          <a:p>
            <a:endParaRPr lang="fi-FI" altLang="en-US" dirty="0" smtClean="0"/>
          </a:p>
          <a:p>
            <a:pPr lvl="1"/>
            <a:endParaRPr lang="en-GB" altLang="en-US" sz="2000" dirty="0" smtClean="0">
              <a:solidFill>
                <a:srgbClr val="0000FF"/>
              </a:solidFill>
            </a:endParaRPr>
          </a:p>
          <a:p>
            <a:pPr lvl="1"/>
            <a:endParaRPr lang="en-GB" altLang="en-US" sz="2000" dirty="0" smtClean="0">
              <a:solidFill>
                <a:srgbClr val="0000FF"/>
              </a:solidFill>
            </a:endParaRPr>
          </a:p>
          <a:p>
            <a:pPr lvl="1"/>
            <a:endParaRPr lang="en-GB" altLang="en-US" sz="2000" dirty="0" smtClean="0"/>
          </a:p>
          <a:p>
            <a:pPr lvl="1">
              <a:buFont typeface="Arial" charset="0"/>
              <a:buNone/>
            </a:pPr>
            <a:endParaRPr lang="fi-FI" altLang="en-US" dirty="0" smtClean="0"/>
          </a:p>
        </p:txBody>
      </p:sp>
      <p:graphicFrame>
        <p:nvGraphicFramePr>
          <p:cNvPr id="9" name="Group 115"/>
          <p:cNvGraphicFramePr>
            <a:graphicFrameLocks noGrp="1"/>
          </p:cNvGraphicFramePr>
          <p:nvPr>
            <p:extLst>
              <p:ext uri="{D42A27DB-BD31-4B8C-83A1-F6EECF244321}">
                <p14:modId xmlns:p14="http://schemas.microsoft.com/office/powerpoint/2010/main" val="2356313717"/>
              </p:ext>
            </p:extLst>
          </p:nvPr>
        </p:nvGraphicFramePr>
        <p:xfrm>
          <a:off x="359229" y="1990959"/>
          <a:ext cx="8243694" cy="1389064"/>
        </p:xfrm>
        <a:graphic>
          <a:graphicData uri="http://schemas.openxmlformats.org/drawingml/2006/table">
            <a:tbl>
              <a:tblPr/>
              <a:tblGrid>
                <a:gridCol w="2012012"/>
                <a:gridCol w="2234357"/>
                <a:gridCol w="2392362"/>
                <a:gridCol w="1604963"/>
              </a:tblGrid>
              <a:tr h="3476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RAN4 NR ad-hoc #3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18th – 21th Sep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fi-FI" altLang="zh-CN" sz="1600" b="0" i="0" u="none" strike="noStrike" cap="none" normalizeH="0" baseline="0" dirty="0" smtClean="0">
                          <a:ln>
                            <a:noFill/>
                          </a:ln>
                          <a:solidFill>
                            <a:schemeClr val="tx1"/>
                          </a:solidFill>
                          <a:effectLst/>
                          <a:latin typeface="Calibri" pitchFamily="34" charset="0"/>
                          <a:cs typeface="Arial" charset="0"/>
                        </a:rPr>
                        <a:t>Nagoya, JP</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JF3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3476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RAN4 #84bis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9th – 13th Oct 2017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Dubrovnik</a:t>
                      </a:r>
                      <a:r>
                        <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rPr>
                        <a:t>, </a:t>
                      </a:r>
                      <a:r>
                        <a:rPr kumimoji="0" lang="en-US" sz="1600" b="0" i="0" u="none" strike="noStrike" kern="1200" cap="none" normalizeH="0" baseline="0" dirty="0" smtClean="0">
                          <a:ln>
                            <a:noFill/>
                          </a:ln>
                          <a:solidFill>
                            <a:schemeClr val="tx1"/>
                          </a:solidFill>
                          <a:effectLst/>
                          <a:latin typeface="Calibri" pitchFamily="34" charset="0"/>
                          <a:ea typeface="+mn-ea"/>
                          <a:cs typeface="Arial" charset="0"/>
                        </a:rPr>
                        <a:t>Croatia</a:t>
                      </a:r>
                      <a:endPar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SimSun" pitchFamily="2" charset="-122"/>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347663">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RAN4 #85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27th Nov – 1st Dec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fi-FI" altLang="zh-CN" sz="1600" b="0" i="0" u="none" strike="noStrike" cap="none" normalizeH="0" baseline="0" dirty="0" smtClean="0">
                          <a:ln>
                            <a:noFill/>
                          </a:ln>
                          <a:solidFill>
                            <a:schemeClr val="tx1"/>
                          </a:solidFill>
                          <a:effectLst/>
                          <a:latin typeface="Calibri" pitchFamily="34" charset="0"/>
                          <a:cs typeface="Arial" charset="0"/>
                        </a:rPr>
                        <a:t>Reno, US</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cap="none" normalizeH="0" baseline="0" dirty="0" smtClean="0">
                          <a:ln>
                            <a:noFill/>
                          </a:ln>
                          <a:solidFill>
                            <a:schemeClr val="tx1"/>
                          </a:solidFill>
                          <a:effectLst/>
                          <a:latin typeface="Calibri" pitchFamily="34" charset="0"/>
                          <a:ea typeface="MS PGothic" pitchFamily="34" charset="-128"/>
                          <a:cs typeface="Arial" charset="0"/>
                        </a:rPr>
                        <a:t>NF3</a:t>
                      </a:r>
                      <a:endParaRPr kumimoji="0" lang="en-US" altLang="zh-CN" sz="1600" b="0" i="0" u="none" strike="noStrike" cap="none" normalizeH="0" baseline="0" dirty="0" smtClean="0">
                        <a:ln>
                          <a:noFill/>
                        </a:ln>
                        <a:solidFill>
                          <a:schemeClr val="tx1"/>
                        </a:solidFill>
                        <a:effectLst/>
                        <a:latin typeface="Calibri" pitchFamily="34" charset="0"/>
                        <a:cs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346075">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hlink"/>
                          </a:solidFill>
                          <a:effectLst/>
                          <a:latin typeface="Calibri" pitchFamily="34" charset="0"/>
                          <a:cs typeface="Arial" charset="0"/>
                        </a:rPr>
                        <a:t>RAN #78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dirty="0" smtClean="0">
                          <a:ln>
                            <a:noFill/>
                          </a:ln>
                          <a:solidFill>
                            <a:schemeClr val="hlink"/>
                          </a:solidFill>
                          <a:effectLst/>
                          <a:latin typeface="Calibri" pitchFamily="34" charset="0"/>
                          <a:ea typeface="+mn-ea"/>
                          <a:cs typeface="Arial" charset="0"/>
                        </a:rPr>
                        <a:t>18th – 21th Dec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kern="1200" cap="none" normalizeH="0" baseline="0" dirty="0" smtClean="0">
                          <a:ln>
                            <a:noFill/>
                          </a:ln>
                          <a:solidFill>
                            <a:schemeClr val="hlink"/>
                          </a:solidFill>
                          <a:effectLst/>
                          <a:latin typeface="Calibri" pitchFamily="34" charset="0"/>
                          <a:ea typeface="+mn-ea"/>
                          <a:cs typeface="Arial" charset="0"/>
                        </a:rPr>
                        <a:t>Lisbon</a:t>
                      </a:r>
                      <a:r>
                        <a:rPr kumimoji="0" lang="en-US" altLang="zh-CN" sz="1600" b="0" i="0" u="none" strike="noStrike" kern="1200" cap="none" normalizeH="0" baseline="0" dirty="0" smtClean="0">
                          <a:ln>
                            <a:noFill/>
                          </a:ln>
                          <a:solidFill>
                            <a:schemeClr val="hlink"/>
                          </a:solidFill>
                          <a:effectLst/>
                          <a:latin typeface="Calibri" pitchFamily="34" charset="0"/>
                          <a:ea typeface="+mn-ea"/>
                          <a:cs typeface="Arial" charset="0"/>
                        </a:rPr>
                        <a:t>, PT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GB" altLang="zh-CN" sz="1600" b="0" i="0" u="none" strike="noStrike" kern="1200" cap="none" normalizeH="0" baseline="0" dirty="0" smtClean="0">
                          <a:ln>
                            <a:noFill/>
                          </a:ln>
                          <a:solidFill>
                            <a:schemeClr val="hlink"/>
                          </a:solidFill>
                          <a:effectLst/>
                          <a:latin typeface="Calibri" pitchFamily="34" charset="0"/>
                          <a:ea typeface="+mn-ea"/>
                          <a:cs typeface="Arial" charset="0"/>
                        </a:rPr>
                        <a:t>EF3</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bg2"/>
                    </a:solidFill>
                  </a:tcPr>
                </a:tc>
              </a:tr>
            </a:tbl>
          </a:graphicData>
        </a:graphic>
      </p:graphicFrame>
    </p:spTree>
    <p:extLst>
      <p:ext uri="{BB962C8B-B14F-4D97-AF65-F5344CB8AC3E}">
        <p14:creationId xmlns:p14="http://schemas.microsoft.com/office/powerpoint/2010/main" val="193210345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436563" y="9525"/>
            <a:ext cx="6834187" cy="1143000"/>
          </a:xfrm>
        </p:spPr>
        <p:txBody>
          <a:bodyPr/>
          <a:lstStyle/>
          <a:p>
            <a:r>
              <a:rPr lang="fi-FI" altLang="en-US" dirty="0" smtClean="0"/>
              <a:t>2017 Statistics</a:t>
            </a:r>
          </a:p>
        </p:txBody>
      </p:sp>
      <p:graphicFrame>
        <p:nvGraphicFramePr>
          <p:cNvPr id="5" name="Table 4"/>
          <p:cNvGraphicFramePr>
            <a:graphicFrameLocks noGrp="1"/>
          </p:cNvGraphicFramePr>
          <p:nvPr>
            <p:extLst>
              <p:ext uri="{D42A27DB-BD31-4B8C-83A1-F6EECF244321}">
                <p14:modId xmlns:p14="http://schemas.microsoft.com/office/powerpoint/2010/main" val="1069096211"/>
              </p:ext>
            </p:extLst>
          </p:nvPr>
        </p:nvGraphicFramePr>
        <p:xfrm>
          <a:off x="731374" y="1291273"/>
          <a:ext cx="7579869" cy="1463040"/>
        </p:xfrm>
        <a:graphic>
          <a:graphicData uri="http://schemas.openxmlformats.org/drawingml/2006/table">
            <a:tbl>
              <a:tblPr/>
              <a:tblGrid>
                <a:gridCol w="1856705"/>
                <a:gridCol w="2340382"/>
                <a:gridCol w="1719418"/>
                <a:gridCol w="1663364"/>
              </a:tblGrid>
              <a:tr h="234950">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0" i="0" u="none" strike="noStrike" cap="none" normalizeH="0" baseline="0" dirty="0" smtClean="0">
                          <a:ln>
                            <a:noFill/>
                          </a:ln>
                          <a:solidFill>
                            <a:schemeClr val="tx1"/>
                          </a:solidFill>
                          <a:effectLst/>
                          <a:latin typeface="Calibri" pitchFamily="34" charset="0"/>
                          <a:cs typeface="Arial" charset="0"/>
                        </a:rPr>
                        <a:t>Meeting</a:t>
                      </a:r>
                      <a:endParaRPr kumimoji="0" lang="en-US" altLang="zh-CN" sz="1200" b="0" i="0" u="none" strike="noStrike" cap="none" normalizeH="0" baseline="0" dirty="0" smtClean="0">
                        <a:ln>
                          <a:noFill/>
                        </a:ln>
                        <a:solidFill>
                          <a:schemeClr val="tx1"/>
                        </a:solidFill>
                        <a:effectLst/>
                        <a:latin typeface="Calibri" pitchFamily="34" charset="0"/>
                        <a:cs typeface="Arial" charset="0"/>
                      </a:endParaRPr>
                    </a:p>
                  </a:txBody>
                  <a:tcPr marL="91432" marR="91432"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0" i="0" u="none" strike="noStrike" cap="none" normalizeH="0" baseline="0" smtClean="0">
                          <a:ln>
                            <a:noFill/>
                          </a:ln>
                          <a:solidFill>
                            <a:schemeClr val="tx1"/>
                          </a:solidFill>
                          <a:effectLst/>
                          <a:latin typeface="Calibri" pitchFamily="34" charset="0"/>
                          <a:cs typeface="Arial" charset="0"/>
                        </a:rPr>
                        <a:t>Date</a:t>
                      </a:r>
                      <a:endParaRPr kumimoji="0" lang="en-US" altLang="zh-CN" sz="1200" b="0" i="0" u="none" strike="noStrike" cap="none" normalizeH="0" baseline="0" smtClean="0">
                        <a:ln>
                          <a:noFill/>
                        </a:ln>
                        <a:solidFill>
                          <a:schemeClr val="tx1"/>
                        </a:solidFill>
                        <a:effectLst/>
                        <a:latin typeface="Calibri" pitchFamily="34" charset="0"/>
                        <a:cs typeface="Arial" charset="0"/>
                      </a:endParaRP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0" i="0" u="none" strike="noStrike" cap="none" normalizeH="0" baseline="0" smtClean="0">
                          <a:ln>
                            <a:noFill/>
                          </a:ln>
                          <a:solidFill>
                            <a:schemeClr val="tx1"/>
                          </a:solidFill>
                          <a:effectLst/>
                          <a:latin typeface="Calibri" pitchFamily="34" charset="0"/>
                          <a:cs typeface="Arial" charset="0"/>
                        </a:rPr>
                        <a:t>Delegates registered/attendees</a:t>
                      </a:r>
                      <a:endParaRPr kumimoji="0" lang="en-US" altLang="zh-CN" sz="1200" b="0" i="0" u="none" strike="noStrike" cap="none" normalizeH="0" baseline="0" smtClean="0">
                        <a:ln>
                          <a:noFill/>
                        </a:ln>
                        <a:solidFill>
                          <a:schemeClr val="tx1"/>
                        </a:solidFill>
                        <a:effectLst/>
                        <a:latin typeface="Calibri" pitchFamily="34" charset="0"/>
                        <a:cs typeface="Arial" charset="0"/>
                      </a:endParaRP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sv-SE" altLang="zh-CN" sz="1200" b="0" i="0" u="none" strike="noStrike" cap="none" normalizeH="0" baseline="0" dirty="0" smtClean="0">
                          <a:ln>
                            <a:noFill/>
                          </a:ln>
                          <a:solidFill>
                            <a:schemeClr val="tx1"/>
                          </a:solidFill>
                          <a:effectLst/>
                          <a:latin typeface="Calibri" pitchFamily="34" charset="0"/>
                          <a:cs typeface="Arial" charset="0"/>
                        </a:rPr>
                        <a:t>Documents requested/uploaded</a:t>
                      </a:r>
                      <a:endParaRPr kumimoji="0" lang="en-US" altLang="zh-CN" sz="1200" b="0" i="0" u="none" strike="noStrike" cap="none" normalizeH="0" baseline="0" dirty="0" smtClean="0">
                        <a:ln>
                          <a:noFill/>
                        </a:ln>
                        <a:solidFill>
                          <a:schemeClr val="tx1"/>
                        </a:solidFill>
                        <a:effectLst/>
                        <a:latin typeface="Calibri" pitchFamily="34" charset="0"/>
                        <a:cs typeface="Arial" charset="0"/>
                      </a:endParaRPr>
                    </a:p>
                  </a:txBody>
                  <a:tcPr marL="91432" marR="91432"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rgbClr val="CC99FF"/>
                    </a:solidFill>
                  </a:tcPr>
                </a:tc>
              </a:tr>
              <a:tr h="234950">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rPr>
                        <a:t>RAN4 NR ad-hoc #3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18th – 21th Sep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pPr>
                      <a:r>
                        <a:rPr kumimoji="0" lang="en-US" sz="1600" b="0" i="0" u="none" strike="noStrike" kern="1200" cap="none" normalizeH="0" baseline="0">
                          <a:ln>
                            <a:noFill/>
                          </a:ln>
                          <a:solidFill>
                            <a:schemeClr val="tx1"/>
                          </a:solidFill>
                          <a:effectLst/>
                          <a:latin typeface="Calibri" pitchFamily="34" charset="0"/>
                          <a:ea typeface="+mn-ea"/>
                          <a:cs typeface="Arial" charset="0"/>
                        </a:rPr>
                        <a:t>176/133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pPr>
                      <a:r>
                        <a:rPr kumimoji="0" lang="en-US" sz="1600" b="0" i="0" u="none" strike="noStrike" kern="1200" cap="none" normalizeH="0" baseline="0">
                          <a:ln>
                            <a:noFill/>
                          </a:ln>
                          <a:solidFill>
                            <a:schemeClr val="tx1"/>
                          </a:solidFill>
                          <a:effectLst/>
                          <a:latin typeface="Calibri" pitchFamily="34" charset="0"/>
                          <a:ea typeface="+mn-ea"/>
                          <a:cs typeface="Arial" charset="0"/>
                        </a:rPr>
                        <a:t>787/712</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34950">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rPr>
                        <a:t>RAN4 #84bis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9th – 13th Oct 2017 </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pPr>
                      <a:r>
                        <a:rPr kumimoji="0" lang="en-US" sz="1600" b="0" i="0" u="none" strike="noStrike" kern="1200" cap="none" normalizeH="0" baseline="0">
                          <a:ln>
                            <a:noFill/>
                          </a:ln>
                          <a:solidFill>
                            <a:schemeClr val="tx1"/>
                          </a:solidFill>
                          <a:effectLst/>
                          <a:latin typeface="Calibri" pitchFamily="34" charset="0"/>
                          <a:ea typeface="+mn-ea"/>
                          <a:cs typeface="Arial" charset="0"/>
                        </a:rPr>
                        <a:t>209/158</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pPr>
                      <a:r>
                        <a:rPr kumimoji="0" lang="en-US" sz="1600" b="0" i="0" u="none" strike="noStrike" kern="1200" cap="none" normalizeH="0" baseline="0">
                          <a:ln>
                            <a:noFill/>
                          </a:ln>
                          <a:solidFill>
                            <a:schemeClr val="tx1"/>
                          </a:solidFill>
                          <a:effectLst/>
                          <a:latin typeface="Calibri" pitchFamily="34" charset="0"/>
                          <a:ea typeface="+mn-ea"/>
                          <a:cs typeface="Arial" charset="0"/>
                        </a:rPr>
                        <a:t>1876/1773</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r h="2349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rPr>
                        <a:t>RAN4 </a:t>
                      </a:r>
                      <a:r>
                        <a:rPr kumimoji="0" lang="en-US" altLang="zh-CN" sz="1600" b="0" i="0" u="none" strike="noStrike" kern="1200" cap="none" normalizeH="0" baseline="0" dirty="0" smtClean="0">
                          <a:ln>
                            <a:noFill/>
                          </a:ln>
                          <a:solidFill>
                            <a:schemeClr val="tx1"/>
                          </a:solidFill>
                          <a:effectLst/>
                          <a:latin typeface="Calibri" pitchFamily="34" charset="0"/>
                          <a:ea typeface="+mn-ea"/>
                          <a:cs typeface="Arial" charset="0"/>
                        </a:rPr>
                        <a:t>#85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lvl1pPr>
                        <a:spcBef>
                          <a:spcPct val="20000"/>
                        </a:spcBef>
                        <a:defRPr sz="2400">
                          <a:solidFill>
                            <a:schemeClr val="tx1"/>
                          </a:solidFill>
                          <a:latin typeface="Calibri" pitchFamily="34" charset="0"/>
                        </a:defRPr>
                      </a:lvl1pPr>
                      <a:lvl2pPr marL="742950" indent="-285750">
                        <a:spcBef>
                          <a:spcPct val="20000"/>
                        </a:spcBef>
                        <a:buClr>
                          <a:srgbClr val="C00000"/>
                        </a:buClr>
                        <a:buFont typeface="Arial" charset="0"/>
                        <a:defRPr sz="2000">
                          <a:solidFill>
                            <a:schemeClr val="tx1"/>
                          </a:solidFill>
                          <a:latin typeface="Calibri" pitchFamily="34" charset="0"/>
                        </a:defRPr>
                      </a:lvl2pPr>
                      <a:lvl3pPr marL="1143000" indent="-228600">
                        <a:spcBef>
                          <a:spcPct val="20000"/>
                        </a:spcBef>
                        <a:buFont typeface="Arial" charset="0"/>
                        <a:defRPr>
                          <a:solidFill>
                            <a:schemeClr val="tx1"/>
                          </a:solidFill>
                          <a:latin typeface="Calibri" pitchFamily="34" charset="0"/>
                        </a:defRPr>
                      </a:lvl3pPr>
                      <a:lvl4pPr marL="1600200" indent="-228600">
                        <a:spcBef>
                          <a:spcPct val="20000"/>
                        </a:spcBef>
                        <a:buFont typeface="Arial" charset="0"/>
                        <a:defRPr sz="1600">
                          <a:solidFill>
                            <a:schemeClr val="tx1"/>
                          </a:solidFill>
                          <a:latin typeface="Calibri" pitchFamily="34" charset="0"/>
                        </a:defRPr>
                      </a:lvl4pPr>
                      <a:lvl5pPr marL="2057400" indent="-228600">
                        <a:spcBef>
                          <a:spcPct val="20000"/>
                        </a:spcBef>
                        <a:buFont typeface="Arial" charset="0"/>
                        <a:defRPr sz="1400">
                          <a:solidFill>
                            <a:schemeClr val="tx1"/>
                          </a:solidFill>
                          <a:latin typeface="Calibri" pitchFamily="34" charset="0"/>
                        </a:defRPr>
                      </a:lvl5pPr>
                      <a:lvl6pPr marL="2514600" indent="-228600" eaLnBrk="0" fontAlgn="base" hangingPunct="0">
                        <a:spcBef>
                          <a:spcPct val="20000"/>
                        </a:spcBef>
                        <a:spcAft>
                          <a:spcPct val="0"/>
                        </a:spcAft>
                        <a:buFont typeface="Arial" charset="0"/>
                        <a:defRPr sz="1400">
                          <a:solidFill>
                            <a:schemeClr val="tx1"/>
                          </a:solidFill>
                          <a:latin typeface="Calibri" pitchFamily="34" charset="0"/>
                        </a:defRPr>
                      </a:lvl6pPr>
                      <a:lvl7pPr marL="2971800" indent="-228600" eaLnBrk="0" fontAlgn="base" hangingPunct="0">
                        <a:spcBef>
                          <a:spcPct val="20000"/>
                        </a:spcBef>
                        <a:spcAft>
                          <a:spcPct val="0"/>
                        </a:spcAft>
                        <a:buFont typeface="Arial" charset="0"/>
                        <a:defRPr sz="1400">
                          <a:solidFill>
                            <a:schemeClr val="tx1"/>
                          </a:solidFill>
                          <a:latin typeface="Calibri" pitchFamily="34" charset="0"/>
                        </a:defRPr>
                      </a:lvl7pPr>
                      <a:lvl8pPr marL="3429000" indent="-228600" eaLnBrk="0" fontAlgn="base" hangingPunct="0">
                        <a:spcBef>
                          <a:spcPct val="20000"/>
                        </a:spcBef>
                        <a:spcAft>
                          <a:spcPct val="0"/>
                        </a:spcAft>
                        <a:buFont typeface="Arial" charset="0"/>
                        <a:defRPr sz="1400">
                          <a:solidFill>
                            <a:schemeClr val="tx1"/>
                          </a:solidFill>
                          <a:latin typeface="Calibri" pitchFamily="34" charset="0"/>
                        </a:defRPr>
                      </a:lvl8pPr>
                      <a:lvl9pPr marL="3886200" indent="-228600" eaLnBrk="0" fontAlgn="base" hangingPunct="0">
                        <a:spcBef>
                          <a:spcPct val="20000"/>
                        </a:spcBef>
                        <a:spcAft>
                          <a:spcPct val="0"/>
                        </a:spcAft>
                        <a:buFont typeface="Arial" charset="0"/>
                        <a:defRPr sz="1400">
                          <a:solidFill>
                            <a:schemeClr val="tx1"/>
                          </a:solidFill>
                          <a:latin typeface="Calibri" pitchFamily="34" charset="0"/>
                        </a:defRPr>
                      </a:lvl9p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Calibri" pitchFamily="34" charset="0"/>
                          <a:cs typeface="Arial" charset="0"/>
                        </a:rPr>
                        <a:t>27th Nov – 1st Dec 2017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pPr>
                      <a:r>
                        <a:rPr kumimoji="0" lang="en-US" sz="1600" b="0" i="0" u="none" strike="noStrike" kern="1200" cap="none" normalizeH="0" baseline="0">
                          <a:ln>
                            <a:noFill/>
                          </a:ln>
                          <a:solidFill>
                            <a:schemeClr val="tx1"/>
                          </a:solidFill>
                          <a:effectLst/>
                          <a:latin typeface="Calibri" pitchFamily="34" charset="0"/>
                          <a:ea typeface="+mn-ea"/>
                          <a:cs typeface="Arial" charset="0"/>
                        </a:rPr>
                        <a:t>290/219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algn="ctr">
                        <a:spcBef>
                          <a:spcPts val="0"/>
                        </a:spcBef>
                        <a:spcAft>
                          <a:spcPts val="0"/>
                        </a:spcAft>
                      </a:pPr>
                      <a:r>
                        <a:rPr kumimoji="0" lang="en-US" sz="1600" b="0" i="0" u="none" strike="noStrike" kern="1200" cap="none" normalizeH="0" baseline="0" dirty="0">
                          <a:ln>
                            <a:noFill/>
                          </a:ln>
                          <a:solidFill>
                            <a:schemeClr val="tx1"/>
                          </a:solidFill>
                          <a:effectLst/>
                          <a:latin typeface="Calibri" pitchFamily="34" charset="0"/>
                          <a:ea typeface="+mn-ea"/>
                          <a:cs typeface="Arial" charset="0"/>
                        </a:rPr>
                        <a:t>2424/2329</a:t>
                      </a: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cxnSp>
        <p:nvCxnSpPr>
          <p:cNvPr id="8252" name="Straight Arrow Connector 11"/>
          <p:cNvCxnSpPr>
            <a:cxnSpLocks noChangeShapeType="1"/>
          </p:cNvCxnSpPr>
          <p:nvPr/>
        </p:nvCxnSpPr>
        <p:spPr bwMode="auto">
          <a:xfrm flipH="1">
            <a:off x="7835900" y="4221163"/>
            <a:ext cx="298450" cy="15875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type="arrow" w="med" len="med"/>
              </a14:hiddenLine>
            </a:ext>
          </a:extLst>
        </p:spPr>
      </p:cxnSp>
      <p:cxnSp>
        <p:nvCxnSpPr>
          <p:cNvPr id="8253" name="Straight Arrow Connector 13"/>
          <p:cNvCxnSpPr>
            <a:cxnSpLocks noChangeShapeType="1"/>
          </p:cNvCxnSpPr>
          <p:nvPr/>
        </p:nvCxnSpPr>
        <p:spPr bwMode="auto">
          <a:xfrm flipH="1">
            <a:off x="8505825" y="1839913"/>
            <a:ext cx="319088" cy="520700"/>
          </a:xfrm>
          <a:prstGeom prst="straightConnector1">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lgn="ctr">
                <a:solidFill>
                  <a:srgbClr val="000000"/>
                </a:solidFill>
                <a:round/>
                <a:headEnd/>
                <a:tailEnd type="arrow" w="med" len="med"/>
              </a14:hiddenLine>
            </a:ext>
          </a:extLst>
        </p:spPr>
      </p:cxnSp>
      <p:graphicFrame>
        <p:nvGraphicFramePr>
          <p:cNvPr id="2" name="Chart 1"/>
          <p:cNvGraphicFramePr/>
          <p:nvPr>
            <p:extLst>
              <p:ext uri="{D42A27DB-BD31-4B8C-83A1-F6EECF244321}">
                <p14:modId xmlns:p14="http://schemas.microsoft.com/office/powerpoint/2010/main" val="1189927525"/>
              </p:ext>
            </p:extLst>
          </p:nvPr>
        </p:nvGraphicFramePr>
        <p:xfrm>
          <a:off x="0" y="3017951"/>
          <a:ext cx="4334634" cy="29296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Chart 7"/>
          <p:cNvGraphicFramePr/>
          <p:nvPr>
            <p:extLst>
              <p:ext uri="{D42A27DB-BD31-4B8C-83A1-F6EECF244321}">
                <p14:modId xmlns:p14="http://schemas.microsoft.com/office/powerpoint/2010/main" val="2403031170"/>
              </p:ext>
            </p:extLst>
          </p:nvPr>
        </p:nvGraphicFramePr>
        <p:xfrm>
          <a:off x="4392627" y="3024695"/>
          <a:ext cx="4334634" cy="2929696"/>
        </p:xfrm>
        <a:graphic>
          <a:graphicData uri="http://schemas.openxmlformats.org/drawingml/2006/chart">
            <c:chart xmlns:c="http://schemas.openxmlformats.org/drawingml/2006/chart" xmlns:r="http://schemas.openxmlformats.org/officeDocument/2006/relationships" r:id="rId3"/>
          </a:graphicData>
        </a:graphic>
      </p:graphicFrame>
      <p:sp>
        <p:nvSpPr>
          <p:cNvPr id="3" name="Parallelogram 2"/>
          <p:cNvSpPr/>
          <p:nvPr/>
        </p:nvSpPr>
        <p:spPr bwMode="auto">
          <a:xfrm>
            <a:off x="1265464" y="2620736"/>
            <a:ext cx="4278086" cy="1502228"/>
          </a:xfrm>
          <a:prstGeom prst="parallelogram">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4" name="Rectangle 3"/>
          <p:cNvSpPr/>
          <p:nvPr/>
        </p:nvSpPr>
        <p:spPr bwMode="auto">
          <a:xfrm>
            <a:off x="1494063" y="2620736"/>
            <a:ext cx="6082393" cy="391885"/>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
        <p:nvSpPr>
          <p:cNvPr id="6" name="Rectangle 5"/>
          <p:cNvSpPr/>
          <p:nvPr/>
        </p:nvSpPr>
        <p:spPr bwMode="auto">
          <a:xfrm>
            <a:off x="367393" y="2539093"/>
            <a:ext cx="6408964" cy="612321"/>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4"/>
              </a:buBlip>
              <a:tabLst/>
            </a:pPr>
            <a:endParaRPr kumimoji="0" lang="zh-CN" altLang="en-US" sz="2400" b="0" i="0" u="none" strike="noStrike" cap="none" normalizeH="0" baseline="0" smtClean="0">
              <a:ln>
                <a:noFill/>
              </a:ln>
              <a:solidFill>
                <a:schemeClr val="tx1"/>
              </a:solidFill>
              <a:effectLst/>
              <a:latin typeface="Calibri" pitchFamily="34" charset="0"/>
            </a:endParaRPr>
          </a:p>
        </p:txBody>
      </p:sp>
    </p:spTree>
    <p:extLst>
      <p:ext uri="{BB962C8B-B14F-4D97-AF65-F5344CB8AC3E}">
        <p14:creationId xmlns:p14="http://schemas.microsoft.com/office/powerpoint/2010/main" val="238685632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6"/>
          <p:cNvSpPr>
            <a:spLocks noGrp="1"/>
          </p:cNvSpPr>
          <p:nvPr>
            <p:ph type="title"/>
          </p:nvPr>
        </p:nvSpPr>
        <p:spPr>
          <a:xfrm>
            <a:off x="468313" y="-6350"/>
            <a:ext cx="6834187" cy="1143000"/>
          </a:xfrm>
        </p:spPr>
        <p:txBody>
          <a:bodyPr/>
          <a:lstStyle/>
          <a:p>
            <a:r>
              <a:rPr lang="fi-FI" altLang="en-US" dirty="0" smtClean="0"/>
              <a:t>Spectrum related WI/SI status</a:t>
            </a:r>
          </a:p>
        </p:txBody>
      </p:sp>
      <p:graphicFrame>
        <p:nvGraphicFramePr>
          <p:cNvPr id="5" name="Table 4"/>
          <p:cNvGraphicFramePr>
            <a:graphicFrameLocks noGrp="1"/>
          </p:cNvGraphicFramePr>
          <p:nvPr>
            <p:extLst>
              <p:ext uri="{D42A27DB-BD31-4B8C-83A1-F6EECF244321}">
                <p14:modId xmlns:p14="http://schemas.microsoft.com/office/powerpoint/2010/main" val="814349818"/>
              </p:ext>
            </p:extLst>
          </p:nvPr>
        </p:nvGraphicFramePr>
        <p:xfrm>
          <a:off x="219993" y="1241793"/>
          <a:ext cx="8606292" cy="3190872"/>
        </p:xfrm>
        <a:graphic>
          <a:graphicData uri="http://schemas.openxmlformats.org/drawingml/2006/table">
            <a:tbl>
              <a:tblPr/>
              <a:tblGrid>
                <a:gridCol w="3987797"/>
                <a:gridCol w="546349"/>
                <a:gridCol w="773361"/>
                <a:gridCol w="1059111"/>
                <a:gridCol w="744087"/>
                <a:gridCol w="1495587"/>
              </a:tblGrid>
              <a:tr h="133320">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Name   </a:t>
                      </a:r>
                      <a:r>
                        <a:rPr kumimoji="0" lang="fi-FI" altLang="zh-CN" sz="800" b="1" i="0" u="none" strike="noStrike" cap="none" normalizeH="0" baseline="0" dirty="0" smtClean="0">
                          <a:ln>
                            <a:noFill/>
                          </a:ln>
                          <a:solidFill>
                            <a:srgbClr val="000000"/>
                          </a:solidFill>
                          <a:effectLst/>
                          <a:latin typeface="Arial" charset="0"/>
                          <a:ea typeface="MS PGothic" pitchFamily="34" charset="-128"/>
                        </a:rPr>
                        <a:t>( new WIs approved in RAN#73 and WIs revised finish dates by red font)</a:t>
                      </a:r>
                      <a:endParaRPr kumimoji="0" lang="fi-FI" altLang="zh-CN" sz="800" b="1" i="0" u="none" strike="noStrike" cap="none" normalizeH="0" baseline="0" dirty="0" smtClean="0">
                        <a:ln>
                          <a:noFill/>
                        </a:ln>
                        <a:solidFill>
                          <a:srgbClr val="FF0000"/>
                        </a:solidFill>
                        <a:effectLst/>
                        <a:latin typeface="Arial" charset="0"/>
                        <a:ea typeface="MS PGothic" pitchFamily="34" charset="-128"/>
                        <a:cs typeface="Arial" charset="0"/>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rPr>
                        <a:t>Start_Date</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rPr>
                        <a:t>Finish_Date</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rPr>
                        <a:t>Status Report or WID</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rPr>
                        <a:t> Completion</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rPr>
                        <a:t>Remarks</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r>
              <a:tr h="122009">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800" b="1" i="0" u="none" strike="noStrike" cap="none" normalizeH="0" baseline="0" dirty="0" smtClean="0">
                          <a:ln>
                            <a:noFill/>
                          </a:ln>
                          <a:solidFill>
                            <a:srgbClr val="0000FF"/>
                          </a:solidFill>
                          <a:effectLst/>
                          <a:latin typeface="Arial" charset="0"/>
                          <a:ea typeface="MS PGothic" pitchFamily="34" charset="-128"/>
                        </a:rPr>
                        <a:t>Rel-15 WI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rgbClr val="000000"/>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rgbClr val="000000"/>
                          </a:solidFill>
                          <a:effectLst/>
                          <a:latin typeface="Arial" charset="0"/>
                          <a:ea typeface="MS PGothic" pitchFamily="34" charset="-128"/>
                        </a:rPr>
                        <a:t>Performance WI</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rPr>
                        <a:t>Core/Perf</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r>
              <a:tr h="122009">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800" b="1" i="0" u="none" strike="noStrike" kern="1200" cap="none" normalizeH="0" baseline="0" dirty="0" smtClean="0">
                          <a:ln>
                            <a:noFill/>
                          </a:ln>
                          <a:solidFill>
                            <a:srgbClr val="0000FF"/>
                          </a:solidFill>
                          <a:effectLst/>
                          <a:latin typeface="Arial" charset="0"/>
                          <a:ea typeface="MS PGothic" pitchFamily="34" charset="-128"/>
                          <a:cs typeface="+mn-cs"/>
                        </a:rPr>
                        <a:t>Add UE Power Class 2 to band 41 intra-band contiguous LTE carrier aggregation </a:t>
                      </a:r>
                      <a:endPar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12/2016</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12/2017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rPr>
                        <a:t>RP-172297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100/0 %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 complete</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22009">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kern="1200" cap="none" normalizeH="0" baseline="0" dirty="0">
                          <a:ln>
                            <a:noFill/>
                          </a:ln>
                          <a:solidFill>
                            <a:srgbClr val="0000FF"/>
                          </a:solidFill>
                          <a:effectLst/>
                          <a:latin typeface="Arial" charset="0"/>
                          <a:ea typeface="MS PGothic" pitchFamily="34" charset="-128"/>
                          <a:cs typeface="+mn-cs"/>
                        </a:rPr>
                        <a:t>V2X new band combinations for LTE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03/2017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rPr>
                        <a:t>RP-172265</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50/0 %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531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kern="1200" cap="none" normalizeH="0" baseline="0" dirty="0">
                          <a:ln>
                            <a:noFill/>
                          </a:ln>
                          <a:solidFill>
                            <a:srgbClr val="0000FF"/>
                          </a:solidFill>
                          <a:effectLst/>
                          <a:latin typeface="Arial" charset="0"/>
                          <a:ea typeface="MS PGothic" pitchFamily="34" charset="-128"/>
                          <a:cs typeface="+mn-cs"/>
                        </a:rPr>
                        <a:t>450MHz Band for LTE in region 3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03/2017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12/2017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rPr>
                        <a:t>RP-172710</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100/100 %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 complete/ TR versioning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kern="1200" cap="none" normalizeH="0" baseline="0" dirty="0">
                          <a:ln>
                            <a:noFill/>
                          </a:ln>
                          <a:solidFill>
                            <a:srgbClr val="0000FF"/>
                          </a:solidFill>
                          <a:effectLst/>
                          <a:latin typeface="Arial" charset="0"/>
                          <a:ea typeface="MS PGothic" pitchFamily="34" charset="-128"/>
                          <a:cs typeface="+mn-cs"/>
                        </a:rPr>
                        <a:t>LAA/</a:t>
                      </a:r>
                      <a:r>
                        <a:rPr kumimoji="0" lang="en-US" sz="800" b="1" i="0" u="none" strike="noStrike" kern="1200" cap="none" normalizeH="0" baseline="0" dirty="0" err="1">
                          <a:ln>
                            <a:noFill/>
                          </a:ln>
                          <a:solidFill>
                            <a:srgbClr val="0000FF"/>
                          </a:solidFill>
                          <a:effectLst/>
                          <a:latin typeface="Arial" charset="0"/>
                          <a:ea typeface="MS PGothic" pitchFamily="34" charset="-128"/>
                          <a:cs typeface="+mn-cs"/>
                        </a:rPr>
                        <a:t>eLAA</a:t>
                      </a:r>
                      <a:r>
                        <a:rPr kumimoji="0" lang="en-US" sz="800" b="1" i="0" u="none" strike="noStrike" kern="1200" cap="none" normalizeH="0" baseline="0" dirty="0">
                          <a:ln>
                            <a:noFill/>
                          </a:ln>
                          <a:solidFill>
                            <a:srgbClr val="0000FF"/>
                          </a:solidFill>
                          <a:effectLst/>
                          <a:latin typeface="Arial" charset="0"/>
                          <a:ea typeface="MS PGothic" pitchFamily="34" charset="-128"/>
                          <a:cs typeface="+mn-cs"/>
                        </a:rPr>
                        <a:t> for the CBRS 3.5GHz band in US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03/2017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12/2017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RP-172699</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100/100 %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 complete</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25361">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mn-cs"/>
                        </a:rPr>
                        <a:t>Introduction of new band support for 4Rx antenna ports for LTE for Rel-15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RP-172346</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99/0 %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mn-cs"/>
                        </a:rPr>
                        <a:t>LTE Advanced high power UE (power class 2) for Rel-15</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RP-172353</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40/NA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New LTE band for 3.3-3.4 GHz for Africa</a:t>
                      </a:r>
                      <a:endPar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mn-cs"/>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RP-172354</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70/0 %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Carrier Aggregation (4DL/4UL) of Band 41C and Band 42C</a:t>
                      </a:r>
                      <a:endPar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mn-cs"/>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09/2017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RP-172273</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80/0%</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Additional LTE bands for UE category M1 and/or NB1 in Rel-15</a:t>
                      </a:r>
                      <a:endPar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mn-cs"/>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09/2017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RP-172505</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99/NA%</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Additional LTE bands for UE category M2 and/or NB2 in Rel-15</a:t>
                      </a:r>
                      <a:endPar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mn-cs"/>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09/2017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RP-172504</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99/NA%</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Extended-Band12 new E-UTRA Band</a:t>
                      </a:r>
                      <a:endPar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mn-cs"/>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09/2017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03/2018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RP-172154</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25/5%</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WID revised</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Rel-15 Basket CA WI</a:t>
                      </a:r>
                      <a:endParaRPr kumimoji="0" lang="en-US" sz="800" b="1" i="0" u="none" strike="noStrike" kern="1200" cap="none" normalizeH="0" baseline="0" dirty="0">
                        <a:ln>
                          <a:noFill/>
                        </a:ln>
                        <a:solidFill>
                          <a:srgbClr val="0000FF"/>
                        </a:solidFill>
                        <a:effectLst/>
                        <a:latin typeface="Arial" charset="0"/>
                        <a:ea typeface="MS PGothic" pitchFamily="34" charset="-128"/>
                        <a:cs typeface="+mn-cs"/>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endParaRPr kumimoji="0" lang="fi-FI" altLang="zh-CN" sz="800" b="0" i="0" u="none" strike="noStrike" cap="none" normalizeH="0" baseline="0" dirty="0" smtClean="0">
                        <a:ln>
                          <a:noFill/>
                        </a:ln>
                        <a:solidFill>
                          <a:schemeClr val="tx1"/>
                        </a:solidFill>
                        <a:effectLst/>
                        <a:latin typeface="Arial" charset="0"/>
                        <a:ea typeface="MS PGothic" pitchFamily="34" charset="-128"/>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r>
              <a:tr h="27452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LTE Advanced intra-band Carrier Aggregation Rel-15 for </a:t>
                      </a:r>
                      <a:r>
                        <a:rPr kumimoji="0" lang="en-US" sz="800" b="1" i="0" u="none" strike="noStrike" kern="1200" cap="none" normalizeH="0" baseline="0" dirty="0" err="1" smtClean="0">
                          <a:ln>
                            <a:noFill/>
                          </a:ln>
                          <a:solidFill>
                            <a:srgbClr val="0000FF"/>
                          </a:solidFill>
                          <a:effectLst/>
                          <a:latin typeface="Arial" charset="0"/>
                          <a:ea typeface="MS PGothic" pitchFamily="34" charset="-128"/>
                          <a:cs typeface="+mn-cs"/>
                        </a:rPr>
                        <a:t>xDL</a:t>
                      </a: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a:t>
                      </a:r>
                      <a:r>
                        <a:rPr kumimoji="0" lang="en-US" sz="800" b="1" i="0" u="none" strike="noStrike" kern="1200" cap="none" normalizeH="0" baseline="0" dirty="0" err="1" smtClean="0">
                          <a:ln>
                            <a:noFill/>
                          </a:ln>
                          <a:solidFill>
                            <a:srgbClr val="0000FF"/>
                          </a:solidFill>
                          <a:effectLst/>
                          <a:latin typeface="Arial" charset="0"/>
                          <a:ea typeface="MS PGothic" pitchFamily="34" charset="-128"/>
                          <a:cs typeface="+mn-cs"/>
                        </a:rPr>
                        <a:t>yUL</a:t>
                      </a:r>
                      <a:r>
                        <a:rPr kumimoji="0" lang="en-US" sz="800" b="1" i="0" u="none" strike="noStrike" kern="1200" cap="none" normalizeH="0" baseline="0" dirty="0" smtClean="0">
                          <a:ln>
                            <a:noFill/>
                          </a:ln>
                          <a:solidFill>
                            <a:srgbClr val="0000FF"/>
                          </a:solidFill>
                          <a:effectLst/>
                          <a:latin typeface="Arial" charset="0"/>
                          <a:ea typeface="MS PGothic" pitchFamily="34" charset="-128"/>
                          <a:cs typeface="+mn-cs"/>
                        </a:rPr>
                        <a:t> including contiguous and non-contiguous spectrum</a:t>
                      </a:r>
                      <a:endPar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endParaRP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RP-172408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70/70 %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Revised WID in RP-172410</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 Rel-15 for 2DL/1UL</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RP-172333</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30/30 %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Revised WID in RP-172334</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 Rel-15 for 3DL/1UL</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RP-172348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40/40 %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171450" marR="0" lvl="0" indent="-171450" algn="l" defTabSz="914400" rtl="0" eaLnBrk="1" fontAlgn="b" latinLnBrk="0" hangingPunct="1">
                        <a:lnSpc>
                          <a:spcPct val="100000"/>
                        </a:lnSpc>
                        <a:spcBef>
                          <a:spcPct val="0"/>
                        </a:spcBef>
                        <a:spcAft>
                          <a:spcPct val="0"/>
                        </a:spcAft>
                        <a:buClrTx/>
                        <a:buSzTx/>
                        <a:buFont typeface="Arial" panose="020B0604020202020204" pitchFamily="34" charset="0"/>
                        <a:buChar char="•"/>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Revised WID in RP-172349</a:t>
                      </a:r>
                    </a:p>
                    <a:p>
                      <a:pPr marL="171450" marR="0" lvl="0" indent="-171450" algn="l" defTabSz="914400" rtl="0" eaLnBrk="1" fontAlgn="b" latinLnBrk="0" hangingPunct="1">
                        <a:lnSpc>
                          <a:spcPct val="100000"/>
                        </a:lnSpc>
                        <a:spcBef>
                          <a:spcPct val="0"/>
                        </a:spcBef>
                        <a:spcAft>
                          <a:spcPct val="0"/>
                        </a:spcAft>
                        <a:buClrTx/>
                        <a:buSzTx/>
                        <a:buFont typeface="Arial" panose="020B0604020202020204" pitchFamily="34" charset="0"/>
                        <a:buChar char="•"/>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Company CRs to fix errors of fallback mode</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 Rel-15 for 4DL/1UL</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RP-172409</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65/65 %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Revised WID in RP-172411</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 Rel-15 for 5DL/1UL</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RP-172259</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50/50 %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Revised WID in RP-172260</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 Rel-15 for 2DL/2UL</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RP-172350</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40/40 %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Revised WID in RP-172351</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8888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LTE Advanced inter-band CA Rel-15 for </a:t>
                      </a:r>
                      <a:r>
                        <a:rPr kumimoji="0" lang="en-US" altLang="ja-JP" sz="800" b="1" i="0" u="none" strike="noStrike" kern="1200" cap="none" normalizeH="0" baseline="0" dirty="0" err="1" smtClean="0">
                          <a:ln>
                            <a:noFill/>
                          </a:ln>
                          <a:solidFill>
                            <a:srgbClr val="0000FF"/>
                          </a:solidFill>
                          <a:effectLst/>
                          <a:latin typeface="Arial" charset="0"/>
                          <a:ea typeface="MS PGothic" pitchFamily="34" charset="-128"/>
                          <a:cs typeface="+mn-cs"/>
                        </a:rPr>
                        <a:t>xDL</a:t>
                      </a: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mn-cs"/>
                        </a:rPr>
                        <a:t>/2UL with x=3,4,5</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rPr>
                        <a:t>06/2017</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06/2018</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RP-172264</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50/50 %</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mn-cs"/>
                        </a:rPr>
                        <a:t>Revised WID in RP-172263</a:t>
                      </a:r>
                    </a:p>
                  </a:txBody>
                  <a:tcPr marL="4093" marR="4093" marT="4092"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extLst>
      <p:ext uri="{BB962C8B-B14F-4D97-AF65-F5344CB8AC3E}">
        <p14:creationId xmlns:p14="http://schemas.microsoft.com/office/powerpoint/2010/main" val="16780646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6"/>
          <p:cNvSpPr>
            <a:spLocks noGrp="1"/>
          </p:cNvSpPr>
          <p:nvPr>
            <p:ph type="title"/>
          </p:nvPr>
        </p:nvSpPr>
        <p:spPr>
          <a:xfrm>
            <a:off x="468313" y="-6350"/>
            <a:ext cx="6834187" cy="1143000"/>
          </a:xfrm>
        </p:spPr>
        <p:txBody>
          <a:bodyPr/>
          <a:lstStyle/>
          <a:p>
            <a:r>
              <a:rPr lang="fi-FI" altLang="en-US" dirty="0"/>
              <a:t>Non-spectrum related WI/SI status</a:t>
            </a:r>
            <a:br>
              <a:rPr lang="fi-FI" altLang="en-US" dirty="0"/>
            </a:br>
            <a:r>
              <a:rPr lang="fi-FI" altLang="en-US" dirty="0"/>
              <a:t>RAN4 led </a:t>
            </a:r>
            <a:r>
              <a:rPr lang="fi-FI" altLang="en-US" dirty="0" smtClean="0"/>
              <a:t>items Rel-14</a:t>
            </a:r>
          </a:p>
        </p:txBody>
      </p:sp>
      <p:graphicFrame>
        <p:nvGraphicFramePr>
          <p:cNvPr id="6" name="Table 5"/>
          <p:cNvGraphicFramePr>
            <a:graphicFrameLocks noGrp="1"/>
          </p:cNvGraphicFramePr>
          <p:nvPr>
            <p:extLst>
              <p:ext uri="{D42A27DB-BD31-4B8C-83A1-F6EECF244321}">
                <p14:modId xmlns:p14="http://schemas.microsoft.com/office/powerpoint/2010/main" val="1438860508"/>
              </p:ext>
            </p:extLst>
          </p:nvPr>
        </p:nvGraphicFramePr>
        <p:xfrm>
          <a:off x="249689" y="1677626"/>
          <a:ext cx="8257853" cy="1733705"/>
        </p:xfrm>
        <a:graphic>
          <a:graphicData uri="http://schemas.openxmlformats.org/drawingml/2006/table">
            <a:tbl>
              <a:tblPr/>
              <a:tblGrid>
                <a:gridCol w="4105335"/>
                <a:gridCol w="588935"/>
                <a:gridCol w="678111"/>
                <a:gridCol w="703511"/>
                <a:gridCol w="624136"/>
                <a:gridCol w="1557825"/>
              </a:tblGrid>
              <a:tr h="141316">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Name  </a:t>
                      </a:r>
                      <a:r>
                        <a:rPr kumimoji="0" lang="fi-FI" altLang="zh-CN" sz="800" b="1" i="0" u="none" strike="noStrike" cap="none" normalizeH="0" baseline="0" dirty="0" smtClean="0">
                          <a:ln>
                            <a:noFill/>
                          </a:ln>
                          <a:solidFill>
                            <a:srgbClr val="000000"/>
                          </a:solidFill>
                          <a:effectLst/>
                          <a:latin typeface="Arial" charset="0"/>
                          <a:ea typeface="MS PGothic" pitchFamily="34" charset="-128"/>
                        </a:rPr>
                        <a:t>(revised finish dates by red font)</a:t>
                      </a:r>
                      <a:endParaRPr kumimoji="0" lang="fi-FI" altLang="zh-CN" sz="800" b="1" i="0" u="none" strike="noStrike" cap="none" normalizeH="0" baseline="0" dirty="0" smtClean="0">
                        <a:ln>
                          <a:noFill/>
                        </a:ln>
                        <a:solidFill>
                          <a:srgbClr val="FF0000"/>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cs typeface="Arial" charset="0"/>
                        </a:rPr>
                        <a:t>Start_Date</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cs typeface="Arial" charset="0"/>
                        </a:rPr>
                        <a:t>Finish_Date</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rPr>
                        <a:t>Status Report</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 Completion</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Remarks</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r>
              <a:tr h="149343">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800" b="1" i="0" u="none" strike="noStrike" cap="none" normalizeH="0" baseline="0" dirty="0" smtClean="0">
                          <a:ln>
                            <a:noFill/>
                          </a:ln>
                          <a:solidFill>
                            <a:srgbClr val="0000FF"/>
                          </a:solidFill>
                          <a:effectLst/>
                          <a:latin typeface="Arial" charset="0"/>
                          <a:ea typeface="MS PGothic" pitchFamily="34" charset="-128"/>
                          <a:cs typeface="Arial" charset="0"/>
                        </a:rPr>
                        <a:t>Rel-14 WI</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rgbClr val="000000"/>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700" b="0" i="0" u="none" strike="noStrike" cap="none" normalizeH="0" baseline="0" dirty="0" smtClean="0">
                          <a:ln>
                            <a:noFill/>
                          </a:ln>
                          <a:solidFill>
                            <a:srgbClr val="000000"/>
                          </a:solidFill>
                          <a:effectLst/>
                          <a:latin typeface="Arial" charset="0"/>
                          <a:ea typeface="MS PGothic" pitchFamily="34" charset="-128"/>
                        </a:rPr>
                        <a:t>Performance WI</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700" b="0" i="0" u="none" strike="noStrike" cap="none" normalizeH="0" baseline="0" dirty="0" smtClean="0">
                          <a:ln>
                            <a:noFill/>
                          </a:ln>
                          <a:solidFill>
                            <a:schemeClr val="tx1"/>
                          </a:solidFill>
                          <a:effectLst/>
                          <a:latin typeface="Arial" charset="0"/>
                          <a:ea typeface="MS PGothic" pitchFamily="34" charset="-128"/>
                        </a:rPr>
                        <a:t>Core/Perf</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r>
              <a:tr h="11618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800" b="1" i="0" u="none" strike="noStrike" kern="1200" cap="none" normalizeH="0" baseline="0" dirty="0" smtClean="0">
                          <a:ln>
                            <a:noFill/>
                          </a:ln>
                          <a:solidFill>
                            <a:srgbClr val="0000FF"/>
                          </a:solidFill>
                          <a:effectLst/>
                          <a:latin typeface="Arial" charset="0"/>
                          <a:ea typeface="MS PGothic" pitchFamily="34" charset="-128"/>
                          <a:cs typeface="Arial" charset="0"/>
                        </a:rPr>
                        <a:t>LTE UE TRP and TRS and UTRA Hand Phantom related UE TRP and TRS Requirements</a:t>
                      </a:r>
                      <a:endParaRPr kumimoji="0" lang="fi-FI" altLang="ja-JP" sz="8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12/2012</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FF0000"/>
                          </a:solidFill>
                          <a:effectLst/>
                          <a:latin typeface="Arial" charset="0"/>
                          <a:ea typeface="MS PGothic" pitchFamily="34" charset="-128"/>
                          <a:cs typeface="Arial" charset="0"/>
                        </a:rPr>
                        <a:t>03/2018</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RP-172280</a:t>
                      </a: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85/NA %</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r>
              <a:tr h="157316">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zh-CN" sz="800" b="1" i="0" u="none" strike="noStrike" cap="none" normalizeH="0" baseline="0" dirty="0" smtClean="0">
                          <a:ln>
                            <a:noFill/>
                          </a:ln>
                          <a:solidFill>
                            <a:srgbClr val="0000FF"/>
                          </a:solidFill>
                          <a:effectLst/>
                          <a:latin typeface="Arial" charset="0"/>
                          <a:ea typeface="MS PGothic" pitchFamily="34" charset="-128"/>
                          <a:cs typeface="Arial" charset="0"/>
                        </a:rPr>
                        <a:t>Rel-15 WI</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rgbClr val="000000"/>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rgbClr val="000000"/>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7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r>
              <a:tr h="15731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zh-CN" sz="800" b="1" i="0" u="none" strike="noStrike" kern="1200" cap="none" normalizeH="0" baseline="0" dirty="0" smtClean="0">
                          <a:ln>
                            <a:noFill/>
                          </a:ln>
                          <a:solidFill>
                            <a:srgbClr val="0000FF"/>
                          </a:solidFill>
                          <a:effectLst/>
                          <a:latin typeface="Arial" charset="0"/>
                          <a:ea typeface="MS PGothic" pitchFamily="34" charset="-128"/>
                          <a:cs typeface="Arial" charset="0"/>
                        </a:rPr>
                        <a:t>Further Enhancement of Base Station (BS) RF and EMC requirements for Active Antenna System (AAS)</a:t>
                      </a:r>
                      <a:endParaRPr kumimoji="0" lang="fi-FI" altLang="ja-JP" sz="8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03/2016</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06/2018</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RP-172344</a:t>
                      </a: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100</a:t>
                      </a: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/20 %</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Core part completed</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15731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Arial" charset="0"/>
                        </a:rPr>
                        <a:t>UE requirements for network-based CRS interference mitigation for LTE</a:t>
                      </a:r>
                      <a:endParaRPr kumimoji="0" lang="fi-FI" altLang="ja-JP" sz="8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06/2017</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06/2018</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RP-172288</a:t>
                      </a: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50/0 %</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15731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Arial" charset="0"/>
                        </a:rPr>
                        <a:t>LTE CRS Interference Mitigation Performance Requirements for Single RX Chain UEs</a:t>
                      </a:r>
                      <a:endParaRPr kumimoji="0" lang="fi-FI" altLang="ja-JP" sz="8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06/2017</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06/2018</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RP-172399</a:t>
                      </a: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NA/60 %</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Arial" charset="0"/>
                        </a:rPr>
                        <a:t>Rel-15 SI </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r>
              <a:tr h="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Arial" charset="0"/>
                        </a:rPr>
                        <a:t>Study on LTE DL 8Rx antenna ports</a:t>
                      </a:r>
                      <a:endPar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06/2017</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06/2018</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RP-172346</a:t>
                      </a: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99%</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0">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800" b="1" i="0" u="none" strike="noStrike" kern="1200" cap="none" normalizeH="0" baseline="0" dirty="0" smtClean="0">
                          <a:ln>
                            <a:noFill/>
                          </a:ln>
                          <a:solidFill>
                            <a:srgbClr val="0000FF"/>
                          </a:solidFill>
                          <a:effectLst/>
                          <a:latin typeface="Arial" charset="0"/>
                          <a:ea typeface="MS PGothic" pitchFamily="34" charset="-128"/>
                          <a:cs typeface="Arial" charset="0"/>
                        </a:rPr>
                        <a:t>Study on test methods for New Radio</a:t>
                      </a:r>
                      <a:endParaRPr kumimoji="0" lang="en-US" altLang="zh-CN" sz="8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03/2018</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RP-171827</a:t>
                      </a:r>
                    </a:p>
                  </a:txBody>
                  <a:tcPr marL="6280" marR="6280" marT="6283"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15%</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13458409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6"/>
          <p:cNvSpPr>
            <a:spLocks noGrp="1"/>
          </p:cNvSpPr>
          <p:nvPr>
            <p:ph type="title"/>
          </p:nvPr>
        </p:nvSpPr>
        <p:spPr/>
        <p:txBody>
          <a:bodyPr/>
          <a:lstStyle/>
          <a:p>
            <a:r>
              <a:rPr lang="en-US" altLang="en-US" dirty="0" smtClean="0"/>
              <a:t>Status of other WG led </a:t>
            </a:r>
            <a:r>
              <a:rPr lang="en-US" altLang="zh-CN" dirty="0" smtClean="0">
                <a:ea typeface="SimSun" pitchFamily="2" charset="-122"/>
              </a:rPr>
              <a:t>WI/SIs </a:t>
            </a:r>
            <a:br>
              <a:rPr lang="en-US" altLang="zh-CN" dirty="0" smtClean="0">
                <a:ea typeface="SimSun" pitchFamily="2" charset="-122"/>
              </a:rPr>
            </a:br>
            <a:r>
              <a:rPr lang="en-US" altLang="zh-CN" dirty="0" smtClean="0">
                <a:ea typeface="SimSun" pitchFamily="2" charset="-122"/>
              </a:rPr>
              <a:t>impacting RAN4</a:t>
            </a:r>
            <a:endParaRPr lang="fi-FI" altLang="en-US" dirty="0" smtClean="0"/>
          </a:p>
        </p:txBody>
      </p:sp>
      <p:graphicFrame>
        <p:nvGraphicFramePr>
          <p:cNvPr id="5" name="Table 4"/>
          <p:cNvGraphicFramePr>
            <a:graphicFrameLocks noGrp="1"/>
          </p:cNvGraphicFramePr>
          <p:nvPr>
            <p:extLst>
              <p:ext uri="{D42A27DB-BD31-4B8C-83A1-F6EECF244321}">
                <p14:modId xmlns:p14="http://schemas.microsoft.com/office/powerpoint/2010/main" val="4012423626"/>
              </p:ext>
            </p:extLst>
          </p:nvPr>
        </p:nvGraphicFramePr>
        <p:xfrm>
          <a:off x="383721" y="1504315"/>
          <a:ext cx="8597547" cy="3163400"/>
        </p:xfrm>
        <a:graphic>
          <a:graphicData uri="http://schemas.openxmlformats.org/drawingml/2006/table">
            <a:tbl>
              <a:tblPr/>
              <a:tblGrid>
                <a:gridCol w="4178160"/>
                <a:gridCol w="751031"/>
                <a:gridCol w="751030"/>
                <a:gridCol w="905958"/>
                <a:gridCol w="594628"/>
                <a:gridCol w="1416740"/>
              </a:tblGrid>
              <a:tr h="284137">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Name  </a:t>
                      </a:r>
                      <a:r>
                        <a:rPr kumimoji="0" lang="fi-FI" altLang="zh-CN" sz="800" b="1" i="0" u="none" strike="noStrike" cap="none" normalizeH="0" baseline="0" dirty="0" smtClean="0">
                          <a:ln>
                            <a:noFill/>
                          </a:ln>
                          <a:solidFill>
                            <a:srgbClr val="000000"/>
                          </a:solidFill>
                          <a:effectLst/>
                          <a:latin typeface="Arial" charset="0"/>
                          <a:ea typeface="MS PGothic" pitchFamily="34" charset="-128"/>
                        </a:rPr>
                        <a:t>(revised finish dates by red font)</a:t>
                      </a:r>
                      <a:endParaRPr kumimoji="0" lang="fi-FI" altLang="zh-CN" sz="800" b="1" i="0" u="none" strike="noStrike" cap="none" normalizeH="0" baseline="0" dirty="0" smtClean="0">
                        <a:ln>
                          <a:noFill/>
                        </a:ln>
                        <a:solidFill>
                          <a:srgbClr val="FF0000"/>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cs typeface="Arial" charset="0"/>
                        </a:rPr>
                        <a:t>Start_Date</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cs typeface="Arial" charset="0"/>
                        </a:rPr>
                        <a:t>Finish_Date</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smtClean="0">
                          <a:ln>
                            <a:noFill/>
                          </a:ln>
                          <a:solidFill>
                            <a:srgbClr val="000000"/>
                          </a:solidFill>
                          <a:effectLst/>
                          <a:latin typeface="Arial" charset="0"/>
                          <a:ea typeface="MS PGothic" pitchFamily="34" charset="-128"/>
                        </a:rPr>
                        <a:t>Status Report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 Completion</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1" i="0" u="none" strike="noStrike" cap="none" normalizeH="0" baseline="0" dirty="0" smtClean="0">
                          <a:ln>
                            <a:noFill/>
                          </a:ln>
                          <a:solidFill>
                            <a:srgbClr val="000000"/>
                          </a:solidFill>
                          <a:effectLst/>
                          <a:latin typeface="Arial" charset="0"/>
                          <a:ea typeface="MS PGothic" pitchFamily="34" charset="-128"/>
                          <a:cs typeface="Arial" charset="0"/>
                        </a:rPr>
                        <a:t>Remarks</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CC99"/>
                    </a:solidFill>
                  </a:tcPr>
                </a:tc>
              </a:tr>
              <a:tr h="18254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ja-JP" sz="900" b="1" i="0" u="none" strike="noStrike" cap="none" normalizeH="0" baseline="0" dirty="0" smtClean="0">
                          <a:ln>
                            <a:noFill/>
                          </a:ln>
                          <a:solidFill>
                            <a:srgbClr val="0000FF"/>
                          </a:solidFill>
                          <a:effectLst/>
                          <a:latin typeface="Arial" charset="0"/>
                          <a:ea typeface="MS PGothic" pitchFamily="34" charset="-128"/>
                          <a:cs typeface="Arial" charset="0"/>
                        </a:rPr>
                        <a:t>Rel-14 WI</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rgbClr val="000000"/>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rgbClr val="000000"/>
                          </a:solidFill>
                          <a:effectLst/>
                          <a:latin typeface="Arial" charset="0"/>
                          <a:ea typeface="MS PGothic" pitchFamily="34" charset="-128"/>
                        </a:rPr>
                        <a:t>Performance WI</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lvl1pPr>
                        <a:spcBef>
                          <a:spcPct val="20000"/>
                        </a:spcBef>
                        <a:defRPr kumimoji="1" sz="2400">
                          <a:solidFill>
                            <a:schemeClr val="tx1"/>
                          </a:solidFill>
                          <a:latin typeface="Calibri" pitchFamily="34" charset="0"/>
                          <a:ea typeface="MS PGothic" pitchFamily="34" charset="-128"/>
                        </a:defRPr>
                      </a:lvl1pPr>
                      <a:lvl2pPr marL="742950" indent="-285750">
                        <a:spcBef>
                          <a:spcPct val="20000"/>
                        </a:spcBef>
                        <a:buClr>
                          <a:srgbClr val="C00000"/>
                        </a:buClr>
                        <a:buFont typeface="Arial" charset="0"/>
                        <a:defRPr kumimoji="1" sz="2000">
                          <a:solidFill>
                            <a:schemeClr val="tx1"/>
                          </a:solidFill>
                          <a:latin typeface="Calibri" pitchFamily="34" charset="0"/>
                          <a:ea typeface="MS PGothic" pitchFamily="34" charset="-128"/>
                        </a:defRPr>
                      </a:lvl2pPr>
                      <a:lvl3pPr marL="1143000" indent="-228600">
                        <a:spcBef>
                          <a:spcPct val="20000"/>
                        </a:spcBef>
                        <a:buFont typeface="Arial" charset="0"/>
                        <a:defRPr kumimoji="1">
                          <a:solidFill>
                            <a:schemeClr val="tx1"/>
                          </a:solidFill>
                          <a:latin typeface="Calibri" pitchFamily="34" charset="0"/>
                          <a:ea typeface="MS PGothic" pitchFamily="34" charset="-128"/>
                        </a:defRPr>
                      </a:lvl3pPr>
                      <a:lvl4pPr marL="1600200" indent="-228600">
                        <a:spcBef>
                          <a:spcPct val="20000"/>
                        </a:spcBef>
                        <a:buFont typeface="Arial" charset="0"/>
                        <a:defRPr kumimoji="1" sz="1600">
                          <a:solidFill>
                            <a:schemeClr val="tx1"/>
                          </a:solidFill>
                          <a:latin typeface="Calibri" pitchFamily="34" charset="0"/>
                          <a:ea typeface="MS PGothic" pitchFamily="34" charset="-128"/>
                        </a:defRPr>
                      </a:lvl4pPr>
                      <a:lvl5pPr marL="2057400" indent="-228600">
                        <a:spcBef>
                          <a:spcPct val="20000"/>
                        </a:spcBef>
                        <a:buFont typeface="Arial" charset="0"/>
                        <a:defRPr kumimoji="1" sz="1400">
                          <a:solidFill>
                            <a:schemeClr val="tx1"/>
                          </a:solidFill>
                          <a:latin typeface="Calibri" pitchFamily="34" charset="0"/>
                          <a:ea typeface="MS PGothic" pitchFamily="34" charset="-128"/>
                        </a:defRPr>
                      </a:lvl5pPr>
                      <a:lvl6pPr marL="25146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6pPr>
                      <a:lvl7pPr marL="29718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7pPr>
                      <a:lvl8pPr marL="34290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8pPr>
                      <a:lvl9pPr marL="3886200" indent="-228600" eaLnBrk="0" fontAlgn="base" hangingPunct="0">
                        <a:spcBef>
                          <a:spcPct val="20000"/>
                        </a:spcBef>
                        <a:spcAft>
                          <a:spcPct val="0"/>
                        </a:spcAft>
                        <a:buFont typeface="Arial" charset="0"/>
                        <a:defRPr kumimoji="1" sz="1400">
                          <a:solidFill>
                            <a:schemeClr val="tx1"/>
                          </a:solidFill>
                          <a:latin typeface="Calibri" pitchFamily="34" charset="0"/>
                          <a:ea typeface="MS PGothic" pitchFamily="34" charset="-128"/>
                        </a:defRPr>
                      </a:lvl9pPr>
                    </a:lstStyle>
                    <a:p>
                      <a:pPr marL="0" marR="0" lvl="0" indent="0" algn="ct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rPr>
                        <a:t>Core/Perf</a:t>
                      </a: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endParaRPr>
                    </a:p>
                  </a:txBody>
                  <a:tcPr marL="4093" marR="4093" marT="4095"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r>
              <a:tr h="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sz="900" b="1" i="0" u="none" strike="noStrike" kern="1200" cap="none" normalizeH="0" baseline="0" dirty="0" smtClean="0">
                          <a:ln>
                            <a:noFill/>
                          </a:ln>
                          <a:solidFill>
                            <a:srgbClr val="0000FF"/>
                          </a:solidFill>
                          <a:effectLst/>
                          <a:latin typeface="Arial" charset="0"/>
                          <a:ea typeface="MS PGothic" pitchFamily="34" charset="-128"/>
                          <a:cs typeface="Arial" charset="0"/>
                        </a:rPr>
                        <a:t>Further enhanced MTC for LTE</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06/2016</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RP-172659</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100/100 %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WI completed</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NB-</a:t>
                      </a:r>
                      <a:r>
                        <a:rPr kumimoji="0" lang="en-GB" altLang="ja-JP" sz="900" b="1" i="0" u="none" strike="noStrike" kern="1200" cap="none" normalizeH="0" baseline="0" dirty="0" err="1" smtClean="0">
                          <a:ln>
                            <a:noFill/>
                          </a:ln>
                          <a:solidFill>
                            <a:srgbClr val="0000FF"/>
                          </a:solidFill>
                          <a:effectLst/>
                          <a:latin typeface="Arial" charset="0"/>
                          <a:ea typeface="MS PGothic" pitchFamily="34" charset="-128"/>
                          <a:cs typeface="Arial" charset="0"/>
                        </a:rPr>
                        <a:t>IoT</a:t>
                      </a: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 enhancement</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06/2016</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RP-172336</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100/100 %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WI completed</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Enhancements on Full-Dimension (FD) MIMO for LTE</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03/2016</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a:t>
                      </a:r>
                      <a:r>
                        <a:rPr kumimoji="0" lang="en-US"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/2017</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RP-172329</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100/100 %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WI completed</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1598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Rel-15 WI</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rgbClr val="FFFF00"/>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Shortened TTI and processing time for LTE</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09/2016</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a:t>
                      </a:r>
                      <a:r>
                        <a:rPr kumimoji="0" lang="en-US"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/2018</a:t>
                      </a:r>
                      <a:endPar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RP-172246</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rgbClr val="00B050"/>
                          </a:solidFill>
                          <a:effectLst/>
                          <a:latin typeface="Arial" charset="0"/>
                          <a:ea typeface="MS PGothic" pitchFamily="34" charset="-128"/>
                          <a:cs typeface="Arial" charset="0"/>
                        </a:rPr>
                        <a:t>100</a:t>
                      </a: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Core part completed</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Even further enhanced MTC for LTC</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RP-172660</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40/0 %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Further NB-</a:t>
                      </a:r>
                      <a:r>
                        <a:rPr kumimoji="0" lang="en-GB" altLang="ja-JP" sz="900" b="1" i="0" u="none" strike="noStrike" kern="1200" cap="none" normalizeH="0" baseline="0" dirty="0" err="1" smtClean="0">
                          <a:ln>
                            <a:noFill/>
                          </a:ln>
                          <a:solidFill>
                            <a:srgbClr val="0000FF"/>
                          </a:solidFill>
                          <a:effectLst/>
                          <a:latin typeface="Arial" charset="0"/>
                          <a:ea typeface="MS PGothic" pitchFamily="34" charset="-128"/>
                          <a:cs typeface="Arial" charset="0"/>
                        </a:rPr>
                        <a:t>IoT</a:t>
                      </a: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 enhancements</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RP-172337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48/0 %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Enhancements to LTE operation in unlicensed spectrum</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RP-172542</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65/0 %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High capacity stationary wireless link and introduction of 1024QAM for LTE</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RP-172338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85/0 %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V2X Phase 2</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RP-172339</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55/0 %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Further enhancements to Coordinated Multi-Point (</a:t>
                      </a:r>
                      <a:r>
                        <a:rPr kumimoji="0" lang="en-US" altLang="ja-JP" sz="900" b="1" i="0" u="none" strike="noStrike" kern="1200" cap="none" normalizeH="0" baseline="0" dirty="0" err="1" smtClean="0">
                          <a:ln>
                            <a:noFill/>
                          </a:ln>
                          <a:solidFill>
                            <a:srgbClr val="0000FF"/>
                          </a:solidFill>
                          <a:effectLst/>
                          <a:latin typeface="Arial" charset="0"/>
                          <a:ea typeface="MS PGothic" pitchFamily="34" charset="-128"/>
                          <a:cs typeface="Arial" charset="0"/>
                        </a:rPr>
                        <a:t>CoMP</a:t>
                      </a: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 Operation for LTE</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RP-172396</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90/65</a:t>
                      </a: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 Addition RAN4 TU requested</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Ultra Reliable Low Latency Communication for LTE</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RP-172492</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10/0 %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200315">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Signaling reduction to enable light connection for LTE</a:t>
                      </a:r>
                      <a:endPar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rgbClr val="FF0000"/>
                          </a:solidFill>
                          <a:effectLst/>
                          <a:latin typeface="Arial" charset="0"/>
                          <a:ea typeface="MS PGothic" pitchFamily="34" charset="-128"/>
                          <a:cs typeface="Arial" charset="0"/>
                        </a:rPr>
                        <a:t>06/2018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RP-172340</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79/0 %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Completion date to June 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140440">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UE Positioning Accuracy Enhancements for LTE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06/2018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RP-172312</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40/30 %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r h="160286">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en-GB" altLang="ja-JP" sz="900" b="1" i="0" u="none" strike="noStrike" kern="1200" cap="none" normalizeH="0" baseline="0" dirty="0" smtClean="0">
                          <a:ln>
                            <a:noFill/>
                          </a:ln>
                          <a:solidFill>
                            <a:srgbClr val="0000FF"/>
                          </a:solidFill>
                          <a:effectLst/>
                          <a:latin typeface="Arial" charset="0"/>
                          <a:ea typeface="MS PGothic" pitchFamily="34" charset="-128"/>
                          <a:cs typeface="Arial" charset="0"/>
                        </a:rPr>
                        <a:t>Enhancing CA Utilization</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03/2017</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kern="1200" cap="none" normalizeH="0" baseline="0" dirty="0" smtClean="0">
                          <a:ln>
                            <a:noFill/>
                          </a:ln>
                          <a:solidFill>
                            <a:schemeClr val="tx1"/>
                          </a:solidFill>
                          <a:effectLst/>
                          <a:latin typeface="Arial" charset="0"/>
                          <a:ea typeface="MS PGothic" pitchFamily="34" charset="-128"/>
                          <a:cs typeface="Arial" charset="0"/>
                        </a:rPr>
                        <a:t>12/2018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RP-172468</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rPr>
                        <a:t>40/0 %</a:t>
                      </a: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endParaRPr kumimoji="0" lang="fi-FI" altLang="zh-CN" sz="800" b="0" i="0" u="none" strike="noStrike" cap="none" normalizeH="0" baseline="0" dirty="0" smtClean="0">
                        <a:ln>
                          <a:noFill/>
                        </a:ln>
                        <a:solidFill>
                          <a:schemeClr val="tx1"/>
                        </a:solidFill>
                        <a:effectLst/>
                        <a:latin typeface="Arial" charset="0"/>
                        <a:ea typeface="MS PGothic" pitchFamily="34" charset="-128"/>
                        <a:cs typeface="Arial" charset="0"/>
                      </a:endParaRPr>
                    </a:p>
                  </a:txBody>
                  <a:tcPr marL="6280" marR="6280" marT="6279" marB="0" anchor="b" horzOverflow="overflow">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solidFill>
                      <a:schemeClr val="bg1"/>
                    </a:solidFill>
                  </a:tcPr>
                </a:tc>
              </a:tr>
            </a:tbl>
          </a:graphicData>
        </a:graphic>
      </p:graphicFrame>
    </p:spTree>
    <p:extLst>
      <p:ext uri="{BB962C8B-B14F-4D97-AF65-F5344CB8AC3E}">
        <p14:creationId xmlns:p14="http://schemas.microsoft.com/office/powerpoint/2010/main" val="238787149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p:cNvSpPr>
          <p:nvPr>
            <p:ph type="title"/>
          </p:nvPr>
        </p:nvSpPr>
        <p:spPr>
          <a:xfrm>
            <a:off x="306388" y="169863"/>
            <a:ext cx="6834187" cy="1143000"/>
          </a:xfrm>
        </p:spPr>
        <p:txBody>
          <a:bodyPr/>
          <a:lstStyle/>
          <a:p>
            <a:r>
              <a:rPr lang="sv-SE" altLang="en-US" dirty="0" smtClean="0"/>
              <a:t>WI/SI to be completed </a:t>
            </a:r>
            <a:endParaRPr lang="en-US" altLang="en-US" dirty="0" smtClean="0"/>
          </a:p>
        </p:txBody>
      </p:sp>
      <p:sp>
        <p:nvSpPr>
          <p:cNvPr id="11267" name="Rectangle 25"/>
          <p:cNvSpPr>
            <a:spLocks noGrp="1"/>
          </p:cNvSpPr>
          <p:nvPr>
            <p:ph type="body" sz="half" idx="1"/>
          </p:nvPr>
        </p:nvSpPr>
        <p:spPr>
          <a:xfrm>
            <a:off x="106136" y="1072243"/>
            <a:ext cx="9037864" cy="4625975"/>
          </a:xfrm>
        </p:spPr>
        <p:txBody>
          <a:bodyPr/>
          <a:lstStyle/>
          <a:p>
            <a:pPr>
              <a:lnSpc>
                <a:spcPct val="90000"/>
              </a:lnSpc>
              <a:spcBef>
                <a:spcPct val="0"/>
              </a:spcBef>
            </a:pPr>
            <a:r>
              <a:rPr lang="en-US" altLang="en-US" sz="2000" dirty="0" smtClean="0"/>
              <a:t>Rel-14 WI performance part</a:t>
            </a:r>
          </a:p>
          <a:p>
            <a:pPr lvl="1">
              <a:lnSpc>
                <a:spcPct val="90000"/>
              </a:lnSpc>
              <a:spcBef>
                <a:spcPct val="0"/>
              </a:spcBef>
            </a:pPr>
            <a:r>
              <a:rPr lang="en-US" sz="1600" dirty="0"/>
              <a:t>Enhancement on Full-Dimension (FD) MIMO for </a:t>
            </a:r>
            <a:r>
              <a:rPr lang="en-US" sz="1600" dirty="0" smtClean="0"/>
              <a:t>LTE</a:t>
            </a:r>
          </a:p>
          <a:p>
            <a:pPr lvl="1">
              <a:lnSpc>
                <a:spcPct val="90000"/>
              </a:lnSpc>
              <a:spcBef>
                <a:spcPct val="0"/>
              </a:spcBef>
            </a:pPr>
            <a:r>
              <a:rPr lang="en-GB" sz="1600" dirty="0"/>
              <a:t>Further enhanced MTC for LTE</a:t>
            </a:r>
          </a:p>
          <a:p>
            <a:pPr lvl="1">
              <a:lnSpc>
                <a:spcPct val="90000"/>
              </a:lnSpc>
              <a:spcBef>
                <a:spcPct val="0"/>
              </a:spcBef>
            </a:pPr>
            <a:r>
              <a:rPr lang="en-GB" altLang="ja-JP" sz="1600" dirty="0"/>
              <a:t>NB-</a:t>
            </a:r>
            <a:r>
              <a:rPr lang="en-GB" altLang="ja-JP" sz="1600" dirty="0" err="1"/>
              <a:t>IoT</a:t>
            </a:r>
            <a:r>
              <a:rPr lang="en-GB" altLang="ja-JP" sz="1600" dirty="0"/>
              <a:t> enhancement</a:t>
            </a:r>
          </a:p>
          <a:p>
            <a:pPr lvl="1">
              <a:lnSpc>
                <a:spcPct val="90000"/>
              </a:lnSpc>
              <a:spcBef>
                <a:spcPct val="0"/>
              </a:spcBef>
            </a:pPr>
            <a:endParaRPr lang="en-GB" altLang="ja-JP" sz="1600" b="1" kern="1200" dirty="0">
              <a:solidFill>
                <a:srgbClr val="0000FF"/>
              </a:solidFill>
              <a:latin typeface="Arial" charset="0"/>
              <a:ea typeface="MS PGothic" pitchFamily="34" charset="-128"/>
              <a:cs typeface="Arial" charset="0"/>
            </a:endParaRPr>
          </a:p>
          <a:p>
            <a:pPr eaLnBrk="1" fontAlgn="b" hangingPunct="1"/>
            <a:r>
              <a:rPr lang="en-GB" altLang="zh-CN" sz="2000" dirty="0" smtClean="0"/>
              <a:t>Rel-15 WI </a:t>
            </a:r>
          </a:p>
          <a:p>
            <a:pPr lvl="1" eaLnBrk="1" fontAlgn="b" hangingPunct="1"/>
            <a:r>
              <a:rPr lang="en-GB" sz="1600" dirty="0"/>
              <a:t>Add UE Power Class 2 to band 41 intra-band contiguous LTE carrier aggregation</a:t>
            </a:r>
          </a:p>
          <a:p>
            <a:pPr lvl="1" eaLnBrk="1" fontAlgn="b" hangingPunct="1"/>
            <a:r>
              <a:rPr lang="en-US" sz="1600" dirty="0"/>
              <a:t>450MHz Band for LTE in region 3 </a:t>
            </a:r>
          </a:p>
          <a:p>
            <a:pPr lvl="1" eaLnBrk="1" fontAlgn="b" hangingPunct="1"/>
            <a:r>
              <a:rPr lang="en-GB" sz="1600" dirty="0"/>
              <a:t> </a:t>
            </a:r>
            <a:r>
              <a:rPr lang="en-US" sz="1600" dirty="0"/>
              <a:t>LAA/</a:t>
            </a:r>
            <a:r>
              <a:rPr lang="en-US" sz="1600" dirty="0" err="1"/>
              <a:t>eLAA</a:t>
            </a:r>
            <a:r>
              <a:rPr lang="en-US" sz="1600" dirty="0"/>
              <a:t> for the CBRS 3.5GHz band in US </a:t>
            </a:r>
          </a:p>
          <a:p>
            <a:pPr lvl="1" eaLnBrk="1" fontAlgn="b" hangingPunct="1"/>
            <a:r>
              <a:rPr lang="en-GB" altLang="zh-CN" sz="1600" dirty="0"/>
              <a:t>Further Enhancement of Base Station (BS) RF and EMC requirements for Active Antenna System (AAS) </a:t>
            </a:r>
            <a:r>
              <a:rPr lang="en-GB" altLang="zh-CN" sz="1600" dirty="0" smtClean="0"/>
              <a:t>- core part</a:t>
            </a:r>
          </a:p>
          <a:p>
            <a:pPr lvl="1">
              <a:lnSpc>
                <a:spcPct val="90000"/>
              </a:lnSpc>
              <a:spcBef>
                <a:spcPct val="0"/>
              </a:spcBef>
            </a:pPr>
            <a:r>
              <a:rPr lang="en-US" altLang="ja-JP" sz="1600" dirty="0"/>
              <a:t>Shortened TTI and processing time for LTE </a:t>
            </a:r>
            <a:r>
              <a:rPr lang="en-US" altLang="ja-JP" sz="1600" dirty="0" smtClean="0"/>
              <a:t>- core </a:t>
            </a:r>
            <a:r>
              <a:rPr lang="en-US" altLang="ja-JP" sz="1600" dirty="0"/>
              <a:t>part</a:t>
            </a:r>
            <a:endParaRPr lang="en-GB" altLang="ja-JP" sz="1600" dirty="0"/>
          </a:p>
          <a:p>
            <a:pPr lvl="1" eaLnBrk="1" fontAlgn="b" hangingPunct="1"/>
            <a:endParaRPr lang="fi-FI" altLang="ja-JP" sz="1600" dirty="0"/>
          </a:p>
          <a:p>
            <a:pPr lvl="1" eaLnBrk="1" fontAlgn="b" hangingPunct="1"/>
            <a:endParaRPr lang="en-US" sz="1600" dirty="0"/>
          </a:p>
          <a:p>
            <a:pPr lvl="1" eaLnBrk="1" fontAlgn="b" hangingPunct="1"/>
            <a:endParaRPr lang="en-US" altLang="ja-JP" sz="1600" b="1" kern="1200" dirty="0">
              <a:solidFill>
                <a:srgbClr val="0000FF"/>
              </a:solidFill>
              <a:latin typeface="Arial" charset="0"/>
              <a:ea typeface="MS PGothic" pitchFamily="34" charset="-128"/>
            </a:endParaRPr>
          </a:p>
          <a:p>
            <a:pPr lvl="1" eaLnBrk="1" fontAlgn="b" hangingPunct="1"/>
            <a:endParaRPr lang="en-GB" altLang="zh-CN" sz="1600" dirty="0" smtClean="0"/>
          </a:p>
          <a:p>
            <a:pPr lvl="1" eaLnBrk="1" fontAlgn="b" hangingPunct="1"/>
            <a:endParaRPr lang="en-GB" altLang="zh-CN" sz="1600" dirty="0" smtClean="0"/>
          </a:p>
          <a:p>
            <a:pPr lvl="1" eaLnBrk="1" fontAlgn="b" hangingPunct="1"/>
            <a:endParaRPr lang="en-GB" altLang="zh-CN" sz="1600" dirty="0"/>
          </a:p>
          <a:p>
            <a:pPr lvl="1" eaLnBrk="1" fontAlgn="b" hangingPunct="1"/>
            <a:endParaRPr lang="en-GB" sz="1600" dirty="0"/>
          </a:p>
          <a:p>
            <a:pPr lvl="1">
              <a:lnSpc>
                <a:spcPct val="90000"/>
              </a:lnSpc>
              <a:spcBef>
                <a:spcPct val="0"/>
              </a:spcBef>
            </a:pPr>
            <a:endParaRPr lang="fi-FI" altLang="ja-JP" sz="1050" dirty="0"/>
          </a:p>
          <a:p>
            <a:pPr marL="0" indent="0">
              <a:lnSpc>
                <a:spcPct val="90000"/>
              </a:lnSpc>
              <a:spcBef>
                <a:spcPct val="0"/>
              </a:spcBef>
              <a:buNone/>
            </a:pPr>
            <a:endParaRPr lang="en-GB" altLang="ja-JP" sz="1800" b="1" dirty="0">
              <a:solidFill>
                <a:srgbClr val="0000FF"/>
              </a:solidFill>
              <a:latin typeface="Arial" charset="0"/>
              <a:ea typeface="MS PGothic" pitchFamily="34" charset="-128"/>
              <a:cs typeface="Arial" charset="0"/>
            </a:endParaRPr>
          </a:p>
          <a:p>
            <a:pPr lvl="1">
              <a:lnSpc>
                <a:spcPct val="90000"/>
              </a:lnSpc>
              <a:spcBef>
                <a:spcPct val="0"/>
              </a:spcBef>
            </a:pPr>
            <a:endParaRPr lang="fi-FI" altLang="ja-JP" sz="1800" dirty="0">
              <a:ea typeface="+mn-ea"/>
              <a:cs typeface="+mn-cs"/>
            </a:endParaRPr>
          </a:p>
          <a:p>
            <a:pPr lvl="1">
              <a:lnSpc>
                <a:spcPct val="90000"/>
              </a:lnSpc>
              <a:spcBef>
                <a:spcPct val="0"/>
              </a:spcBef>
            </a:pPr>
            <a:endParaRPr lang="en-US" altLang="ja-JP" sz="1800" dirty="0">
              <a:ea typeface="+mn-ea"/>
              <a:cs typeface="+mn-cs"/>
            </a:endParaRPr>
          </a:p>
          <a:p>
            <a:pPr lvl="1">
              <a:lnSpc>
                <a:spcPct val="90000"/>
              </a:lnSpc>
              <a:spcBef>
                <a:spcPct val="0"/>
              </a:spcBef>
            </a:pPr>
            <a:endParaRPr lang="en-GB" altLang="en-US" sz="1800" dirty="0" smtClean="0"/>
          </a:p>
          <a:p>
            <a:pPr lvl="1">
              <a:lnSpc>
                <a:spcPct val="90000"/>
              </a:lnSpc>
              <a:spcBef>
                <a:spcPct val="0"/>
              </a:spcBef>
            </a:pPr>
            <a:endParaRPr lang="en-US" altLang="en-US" sz="900" dirty="0" smtClean="0"/>
          </a:p>
          <a:p>
            <a:pPr lvl="2">
              <a:lnSpc>
                <a:spcPct val="90000"/>
              </a:lnSpc>
              <a:spcBef>
                <a:spcPct val="0"/>
              </a:spcBef>
            </a:pPr>
            <a:endParaRPr lang="en-GB" altLang="en-US" sz="900" dirty="0" smtClean="0"/>
          </a:p>
          <a:p>
            <a:pPr lvl="1">
              <a:lnSpc>
                <a:spcPct val="90000"/>
              </a:lnSpc>
              <a:spcBef>
                <a:spcPct val="0"/>
              </a:spcBef>
            </a:pPr>
            <a:endParaRPr lang="en-GB" altLang="en-US" sz="1800" dirty="0" smtClean="0"/>
          </a:p>
        </p:txBody>
      </p:sp>
    </p:spTree>
    <p:extLst>
      <p:ext uri="{BB962C8B-B14F-4D97-AF65-F5344CB8AC3E}">
        <p14:creationId xmlns:p14="http://schemas.microsoft.com/office/powerpoint/2010/main" val="3950802710"/>
      </p:ext>
    </p:ext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LTE </a:t>
            </a:r>
            <a:r>
              <a:rPr lang="en-GB" dirty="0" smtClean="0"/>
              <a:t>Items </a:t>
            </a:r>
            <a:endParaRPr lang="en-US" dirty="0"/>
          </a:p>
        </p:txBody>
      </p:sp>
      <p:sp>
        <p:nvSpPr>
          <p:cNvPr id="3" name="Content Placeholder 2"/>
          <p:cNvSpPr>
            <a:spLocks noGrp="1"/>
          </p:cNvSpPr>
          <p:nvPr>
            <p:ph idx="1"/>
          </p:nvPr>
        </p:nvSpPr>
        <p:spPr>
          <a:xfrm>
            <a:off x="416378" y="1200150"/>
            <a:ext cx="8229600" cy="4525963"/>
          </a:xfrm>
        </p:spPr>
        <p:txBody>
          <a:bodyPr/>
          <a:lstStyle/>
          <a:p>
            <a:r>
              <a:rPr lang="en-US" sz="1600" dirty="0" smtClean="0"/>
              <a:t> </a:t>
            </a:r>
            <a:r>
              <a:rPr lang="en-US" sz="2000" dirty="0"/>
              <a:t>Companies CRs for CA basket WI</a:t>
            </a:r>
          </a:p>
          <a:p>
            <a:pPr lvl="1"/>
            <a:r>
              <a:rPr lang="en-US" sz="1200" dirty="0" smtClean="0"/>
              <a:t>CA_1A-7A-20A-32A and CA_2A-2A-46C have been approved in the big CRs in LTE </a:t>
            </a:r>
            <a:r>
              <a:rPr lang="en-US" sz="1200" dirty="0"/>
              <a:t>Advanced inter-band CA Rel-15 for </a:t>
            </a:r>
            <a:r>
              <a:rPr lang="en-US" sz="1200" dirty="0" smtClean="0"/>
              <a:t>4DL/1UL </a:t>
            </a:r>
            <a:r>
              <a:rPr lang="en-US" sz="1200" dirty="0"/>
              <a:t>WI</a:t>
            </a:r>
            <a:endParaRPr lang="en-US" sz="1200" dirty="0" smtClean="0"/>
          </a:p>
          <a:p>
            <a:pPr lvl="1"/>
            <a:r>
              <a:rPr lang="en-US" sz="1200" dirty="0" smtClean="0"/>
              <a:t>Following </a:t>
            </a:r>
            <a:r>
              <a:rPr lang="en-US" sz="1200" dirty="0"/>
              <a:t>f</a:t>
            </a:r>
            <a:r>
              <a:rPr lang="en-US" sz="1200" dirty="0" smtClean="0"/>
              <a:t>allback mode is missing in big CRs in LTE </a:t>
            </a:r>
            <a:r>
              <a:rPr lang="en-US" sz="1200" dirty="0"/>
              <a:t>Advanced inter-band CA Rel-15 for </a:t>
            </a:r>
            <a:r>
              <a:rPr lang="en-US" sz="1200" dirty="0" smtClean="0"/>
              <a:t>3DL/1UL WI</a:t>
            </a:r>
          </a:p>
          <a:p>
            <a:pPr lvl="2"/>
            <a:r>
              <a:rPr lang="en-US" sz="1200" dirty="0" smtClean="0"/>
              <a:t>CA_1A-20A-32A</a:t>
            </a:r>
          </a:p>
          <a:p>
            <a:pPr lvl="2"/>
            <a:r>
              <a:rPr lang="en-US" sz="1200" dirty="0" smtClean="0"/>
              <a:t>CA_2A-2A-46A</a:t>
            </a:r>
          </a:p>
          <a:p>
            <a:pPr lvl="1"/>
            <a:r>
              <a:rPr lang="en-US" sz="1200" dirty="0"/>
              <a:t>Proponents submit the companies CR to fix above </a:t>
            </a:r>
            <a:r>
              <a:rPr lang="en-US" sz="1200" dirty="0" smtClean="0"/>
              <a:t>errors</a:t>
            </a:r>
          </a:p>
          <a:p>
            <a:pPr lvl="2"/>
            <a:r>
              <a:rPr lang="en-US" sz="1200" dirty="0"/>
              <a:t>RP-172549 for 36.101 </a:t>
            </a:r>
          </a:p>
          <a:p>
            <a:pPr lvl="2"/>
            <a:r>
              <a:rPr lang="en-US" sz="1200" dirty="0"/>
              <a:t>RP-172550 for 36.104</a:t>
            </a:r>
          </a:p>
          <a:p>
            <a:pPr lvl="2"/>
            <a:r>
              <a:rPr lang="en-US" sz="1200" dirty="0"/>
              <a:t>RP-172551 for </a:t>
            </a:r>
            <a:r>
              <a:rPr lang="en-US" sz="1200" dirty="0" smtClean="0"/>
              <a:t>36.141</a:t>
            </a:r>
          </a:p>
          <a:p>
            <a:pPr lvl="1"/>
            <a:r>
              <a:rPr lang="en-US" sz="1200" dirty="0"/>
              <a:t>Guideline from RAN is </a:t>
            </a:r>
            <a:r>
              <a:rPr lang="en-US" sz="1200" dirty="0" smtClean="0"/>
              <a:t>needed for </a:t>
            </a:r>
            <a:r>
              <a:rPr lang="en-US" sz="1200" dirty="0"/>
              <a:t>future handling</a:t>
            </a:r>
          </a:p>
          <a:p>
            <a:pPr lvl="2"/>
            <a:r>
              <a:rPr lang="en-US" sz="1200" dirty="0" smtClean="0"/>
              <a:t>Alt 1:  Remove the CA configuration in big CRs if any fallback modes of CA configuration is missing </a:t>
            </a:r>
          </a:p>
          <a:p>
            <a:pPr lvl="2"/>
            <a:r>
              <a:rPr lang="en-US" sz="1200" dirty="0" smtClean="0"/>
              <a:t>Alt </a:t>
            </a:r>
            <a:r>
              <a:rPr lang="en-US" sz="1200" dirty="0"/>
              <a:t>2</a:t>
            </a:r>
            <a:r>
              <a:rPr lang="en-US" sz="1200" dirty="0" smtClean="0"/>
              <a:t>:  Fix the error in RAN using company CRs</a:t>
            </a:r>
          </a:p>
          <a:p>
            <a:pPr lvl="2"/>
            <a:r>
              <a:rPr lang="en-US" sz="1200" dirty="0" smtClean="0"/>
              <a:t>RAN4  chairman preference is Alt 1. </a:t>
            </a:r>
          </a:p>
          <a:p>
            <a:r>
              <a:rPr lang="en-US" sz="2000" dirty="0" smtClean="0"/>
              <a:t>Missing SR for CA configuration for CA basket WI </a:t>
            </a:r>
          </a:p>
          <a:p>
            <a:pPr lvl="1"/>
            <a:r>
              <a:rPr lang="en-US" sz="1200" dirty="0"/>
              <a:t>Status reports handling procedure has been well defined and announced by WG chair before each RAN plenary meeting</a:t>
            </a:r>
          </a:p>
          <a:p>
            <a:pPr lvl="1"/>
            <a:r>
              <a:rPr lang="en-US" sz="1200" dirty="0"/>
              <a:t>Missing SR from contact person for certain CA configuration is still </a:t>
            </a:r>
            <a:r>
              <a:rPr lang="en-US" sz="1200" dirty="0" smtClean="0"/>
              <a:t>occurred</a:t>
            </a:r>
            <a:endParaRPr lang="en-US" sz="1200" dirty="0"/>
          </a:p>
          <a:p>
            <a:pPr lvl="1"/>
            <a:r>
              <a:rPr lang="en-US" sz="1200" dirty="0"/>
              <a:t>In next RAN plenary, </a:t>
            </a:r>
            <a:r>
              <a:rPr lang="en-US" sz="1200" dirty="0" smtClean="0"/>
              <a:t>based on the agreed procedure, If </a:t>
            </a:r>
            <a:r>
              <a:rPr lang="en-US" sz="1200" dirty="0"/>
              <a:t>input is not provided by the contact person by submission deadline, status report will show no progress for relevant CA combination(s). Following the CA basket approach, such CA configurations will be removed from Rel-15 basket WIs</a:t>
            </a:r>
          </a:p>
          <a:p>
            <a:pPr lvl="1"/>
            <a:endParaRPr lang="en-US" sz="12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8</a:t>
            </a:fld>
            <a:endParaRPr lang="en-GB" altLang="en-US"/>
          </a:p>
        </p:txBody>
      </p:sp>
    </p:spTree>
    <p:extLst>
      <p:ext uri="{BB962C8B-B14F-4D97-AF65-F5344CB8AC3E}">
        <p14:creationId xmlns:p14="http://schemas.microsoft.com/office/powerpoint/2010/main" val="28403281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NR Items (1/2) </a:t>
            </a:r>
            <a:endParaRPr lang="en-US" dirty="0"/>
          </a:p>
        </p:txBody>
      </p:sp>
      <p:sp>
        <p:nvSpPr>
          <p:cNvPr id="3" name="Content Placeholder 2"/>
          <p:cNvSpPr>
            <a:spLocks noGrp="1"/>
          </p:cNvSpPr>
          <p:nvPr>
            <p:ph idx="1"/>
          </p:nvPr>
        </p:nvSpPr>
        <p:spPr>
          <a:xfrm>
            <a:off x="457200" y="1322614"/>
            <a:ext cx="8229600" cy="4525963"/>
          </a:xfrm>
        </p:spPr>
        <p:txBody>
          <a:bodyPr/>
          <a:lstStyle/>
          <a:p>
            <a:r>
              <a:rPr lang="en-US" sz="2000" dirty="0" smtClean="0"/>
              <a:t>RAN4 NR specifications for RAN approval </a:t>
            </a:r>
          </a:p>
          <a:p>
            <a:pPr marL="0" indent="0">
              <a:buNone/>
            </a:pPr>
            <a:endParaRPr lang="en-US" sz="2000" dirty="0" smtClean="0"/>
          </a:p>
          <a:p>
            <a:pPr marL="0" indent="0">
              <a:buNone/>
            </a:pPr>
            <a:endParaRPr lang="en-US" sz="2000" dirty="0"/>
          </a:p>
          <a:p>
            <a:pPr marL="0" indent="0">
              <a:buNone/>
            </a:pPr>
            <a:endParaRPr lang="en-US" sz="2000" dirty="0" smtClean="0"/>
          </a:p>
          <a:p>
            <a:pPr marL="0" indent="0">
              <a:buNone/>
            </a:pPr>
            <a:endParaRPr lang="en-US" sz="2000" dirty="0" smtClean="0"/>
          </a:p>
          <a:p>
            <a:pPr lvl="1"/>
            <a:endParaRPr lang="en-US" sz="1600" dirty="0" smtClean="0"/>
          </a:p>
          <a:p>
            <a:r>
              <a:rPr lang="en-US" sz="2000" dirty="0" smtClean="0"/>
              <a:t>UE </a:t>
            </a:r>
            <a:r>
              <a:rPr lang="en-US" sz="2000" dirty="0"/>
              <a:t>mandatory channel </a:t>
            </a:r>
            <a:r>
              <a:rPr lang="en-US" sz="2000" dirty="0" smtClean="0"/>
              <a:t>bandwidth</a:t>
            </a:r>
          </a:p>
          <a:p>
            <a:pPr lvl="1"/>
            <a:r>
              <a:rPr lang="en-US" sz="1600" dirty="0" smtClean="0"/>
              <a:t>The agreements for UE channel bandwidth for NR bands has been captured in the latest NR UE RF specifications (R4-1714479)</a:t>
            </a:r>
          </a:p>
          <a:p>
            <a:pPr lvl="1"/>
            <a:r>
              <a:rPr lang="en-US" sz="1600" dirty="0" smtClean="0"/>
              <a:t>Latest operators request for UE mandatory channel bandwidth was captured in R4-1714105. No consensus reached on UE mandatory channel bandwidth in RAN4 Q4.</a:t>
            </a:r>
          </a:p>
          <a:p>
            <a:pPr lvl="1"/>
            <a:endParaRPr lang="en-US" sz="1200" dirty="0" smtClean="0"/>
          </a:p>
          <a:p>
            <a:r>
              <a:rPr lang="en-US" sz="2000" dirty="0" smtClean="0"/>
              <a:t>Mandatory 4Rx UE capability </a:t>
            </a:r>
          </a:p>
          <a:p>
            <a:pPr lvl="1"/>
            <a:r>
              <a:rPr lang="en-US" sz="1600" dirty="0" smtClean="0"/>
              <a:t>Mandatory 4Rx capability for FR1 was discussed in RAN4. No consensus reached </a:t>
            </a:r>
          </a:p>
          <a:p>
            <a:pPr lvl="1"/>
            <a:r>
              <a:rPr lang="en-US" sz="1600" dirty="0" smtClean="0"/>
              <a:t>Latest proposals discussed in RAN4 can be seen in R4-1714532</a:t>
            </a:r>
            <a:endParaRPr lang="en-US" sz="1600" dirty="0"/>
          </a:p>
          <a:p>
            <a:endParaRPr lang="en-US" sz="2000" dirty="0"/>
          </a:p>
          <a:p>
            <a:endParaRPr lang="en-US" sz="2000" dirty="0" smtClean="0"/>
          </a:p>
          <a:p>
            <a:endParaRPr lang="en-US" sz="1600" dirty="0"/>
          </a:p>
        </p:txBody>
      </p:sp>
      <p:sp>
        <p:nvSpPr>
          <p:cNvPr id="4" name="Slide Number Placeholder 3"/>
          <p:cNvSpPr>
            <a:spLocks noGrp="1"/>
          </p:cNvSpPr>
          <p:nvPr>
            <p:ph type="sldNum" sz="quarter" idx="10"/>
          </p:nvPr>
        </p:nvSpPr>
        <p:spPr/>
        <p:txBody>
          <a:bodyPr/>
          <a:lstStyle/>
          <a:p>
            <a:fld id="{7C3C36A9-E97D-481F-A77A-192FA52A6954}" type="slidenum">
              <a:rPr lang="en-GB" altLang="en-US" smtClean="0"/>
              <a:pPr/>
              <a:t>9</a:t>
            </a:fld>
            <a:endParaRPr lang="en-GB" altLang="en-US"/>
          </a:p>
        </p:txBody>
      </p:sp>
      <p:graphicFrame>
        <p:nvGraphicFramePr>
          <p:cNvPr id="5" name="Table 4"/>
          <p:cNvGraphicFramePr>
            <a:graphicFrameLocks noGrp="1"/>
          </p:cNvGraphicFramePr>
          <p:nvPr>
            <p:extLst>
              <p:ext uri="{D42A27DB-BD31-4B8C-83A1-F6EECF244321}">
                <p14:modId xmlns:p14="http://schemas.microsoft.com/office/powerpoint/2010/main" val="999154088"/>
              </p:ext>
            </p:extLst>
          </p:nvPr>
        </p:nvGraphicFramePr>
        <p:xfrm>
          <a:off x="1751550" y="1782856"/>
          <a:ext cx="5857875" cy="1537914"/>
        </p:xfrm>
        <a:graphic>
          <a:graphicData uri="http://schemas.openxmlformats.org/drawingml/2006/table">
            <a:tbl>
              <a:tblPr firstRow="1" firstCol="1" bandRow="1">
                <a:tableStyleId>{5C22544A-7EE6-4342-B048-85BDC9FD1C3A}</a:tableStyleId>
              </a:tblPr>
              <a:tblGrid>
                <a:gridCol w="1952625"/>
                <a:gridCol w="1952625"/>
                <a:gridCol w="1952625"/>
              </a:tblGrid>
              <a:tr h="190500">
                <a:tc>
                  <a:txBody>
                    <a:bodyPr/>
                    <a:lstStyle/>
                    <a:p>
                      <a:pPr marL="0" marR="0" algn="ctr"/>
                      <a:r>
                        <a:rPr lang="en-US" sz="1200" dirty="0">
                          <a:effectLst/>
                        </a:rPr>
                        <a:t> NR specification</a:t>
                      </a:r>
                      <a:endParaRPr lang="en-US" sz="1200" dirty="0">
                        <a:effectLst/>
                        <a:latin typeface="Calibri"/>
                        <a:ea typeface="Malgun Gothic"/>
                      </a:endParaRPr>
                    </a:p>
                  </a:txBody>
                  <a:tcPr marL="0" marR="0" marT="0" marB="0" anchor="ctr"/>
                </a:tc>
                <a:tc>
                  <a:txBody>
                    <a:bodyPr/>
                    <a:lstStyle/>
                    <a:p>
                      <a:pPr marL="0" marR="0" algn="ctr"/>
                      <a:r>
                        <a:rPr lang="en-US" sz="1200">
                          <a:effectLst/>
                        </a:rPr>
                        <a:t>RAN4 Tdoc number/Status</a:t>
                      </a:r>
                      <a:endParaRPr lang="en-US" sz="1200">
                        <a:effectLst/>
                        <a:latin typeface="Calibri"/>
                        <a:ea typeface="Malgun Gothic"/>
                      </a:endParaRPr>
                    </a:p>
                  </a:txBody>
                  <a:tcPr marL="0" marR="0" marT="0" marB="0" anchor="ctr"/>
                </a:tc>
                <a:tc>
                  <a:txBody>
                    <a:bodyPr/>
                    <a:lstStyle/>
                    <a:p>
                      <a:pPr marL="0" marR="0" algn="ctr"/>
                      <a:r>
                        <a:rPr lang="en-US" sz="1200">
                          <a:effectLst/>
                        </a:rPr>
                        <a:t>RAN plenary Tdoc number  </a:t>
                      </a:r>
                      <a:endParaRPr lang="en-US" sz="1200">
                        <a:effectLst/>
                        <a:latin typeface="Calibri"/>
                        <a:ea typeface="Malgun Gothic"/>
                      </a:endParaRPr>
                    </a:p>
                  </a:txBody>
                  <a:tcPr marL="0" marR="0" marT="0" marB="0" anchor="ctr"/>
                </a:tc>
              </a:tr>
              <a:tr h="219654">
                <a:tc>
                  <a:txBody>
                    <a:bodyPr/>
                    <a:lstStyle/>
                    <a:p>
                      <a:pPr marL="0" marR="0" algn="ctr"/>
                      <a:r>
                        <a:rPr lang="en-US" sz="1200" dirty="0">
                          <a:effectLst/>
                        </a:rPr>
                        <a:t>38.104</a:t>
                      </a:r>
                      <a:endParaRPr lang="en-US" sz="1200" dirty="0">
                        <a:effectLst/>
                        <a:latin typeface="Calibri"/>
                        <a:ea typeface="Malgun Gothic"/>
                      </a:endParaRPr>
                    </a:p>
                  </a:txBody>
                  <a:tcPr marL="0" marR="0" marT="0" marB="0" anchor="ctr"/>
                </a:tc>
                <a:tc>
                  <a:txBody>
                    <a:bodyPr/>
                    <a:lstStyle/>
                    <a:p>
                      <a:pPr marL="0" marR="0" algn="ctr"/>
                      <a:r>
                        <a:rPr lang="en-US" sz="1200" kern="1200" dirty="0">
                          <a:solidFill>
                            <a:schemeClr val="dk1"/>
                          </a:solidFill>
                          <a:effectLst/>
                          <a:latin typeface="+mn-lt"/>
                          <a:ea typeface="+mn-ea"/>
                          <a:cs typeface="+mn-cs"/>
                        </a:rPr>
                        <a:t>R4-1714544/Approved</a:t>
                      </a:r>
                    </a:p>
                  </a:txBody>
                  <a:tcPr marL="0" marR="0" marT="0" marB="0" anchor="ctr"/>
                </a:tc>
                <a:tc>
                  <a:txBody>
                    <a:bodyPr/>
                    <a:lstStyle/>
                    <a:p>
                      <a:pPr marL="0" marR="0" algn="ctr"/>
                      <a:r>
                        <a:rPr lang="en-US" sz="1200" dirty="0" smtClean="0">
                          <a:effectLst/>
                        </a:rPr>
                        <a:t>RP-172268</a:t>
                      </a:r>
                      <a:endParaRPr lang="en-US" sz="1200" dirty="0">
                        <a:effectLst/>
                        <a:latin typeface="Calibri"/>
                        <a:ea typeface="Malgun Gothic"/>
                      </a:endParaRPr>
                    </a:p>
                  </a:txBody>
                  <a:tcPr marL="0" marR="0" marT="0" marB="0" anchor="ctr"/>
                </a:tc>
              </a:tr>
              <a:tr h="190500">
                <a:tc>
                  <a:txBody>
                    <a:bodyPr/>
                    <a:lstStyle/>
                    <a:p>
                      <a:pPr marL="0" marR="0" algn="ctr"/>
                      <a:r>
                        <a:rPr lang="en-US" sz="1200">
                          <a:effectLst/>
                        </a:rPr>
                        <a:t>38.133</a:t>
                      </a:r>
                      <a:endParaRPr lang="en-US" sz="1200">
                        <a:effectLst/>
                        <a:latin typeface="Calibri"/>
                        <a:ea typeface="Malgun Gothic"/>
                      </a:endParaRPr>
                    </a:p>
                  </a:txBody>
                  <a:tcPr marL="0" marR="0" marT="0" marB="0" anchor="ctr"/>
                </a:tc>
                <a:tc>
                  <a:txBody>
                    <a:bodyPr/>
                    <a:lstStyle/>
                    <a:p>
                      <a:pPr marL="0" marR="0" algn="ctr"/>
                      <a:r>
                        <a:rPr lang="en-US" sz="1200" kern="1200">
                          <a:solidFill>
                            <a:schemeClr val="dk1"/>
                          </a:solidFill>
                          <a:effectLst/>
                          <a:latin typeface="+mn-lt"/>
                          <a:ea typeface="+mn-ea"/>
                          <a:cs typeface="+mn-cs"/>
                        </a:rPr>
                        <a:t>R4-1714546/Approved</a:t>
                      </a:r>
                    </a:p>
                  </a:txBody>
                  <a:tcPr marL="0" marR="0" marT="0" marB="0" anchor="ctr"/>
                </a:tc>
                <a:tc>
                  <a:txBody>
                    <a:bodyPr/>
                    <a:lstStyle/>
                    <a:p>
                      <a:pPr marL="0" marR="0" algn="ctr"/>
                      <a:r>
                        <a:rPr lang="en-US" sz="1200" dirty="0" smtClean="0">
                          <a:effectLst/>
                        </a:rPr>
                        <a:t>RP-172407</a:t>
                      </a:r>
                      <a:endParaRPr lang="en-US" sz="1200" dirty="0">
                        <a:effectLst/>
                        <a:latin typeface="Calibri"/>
                        <a:ea typeface="Malgun Gothic"/>
                      </a:endParaRPr>
                    </a:p>
                  </a:txBody>
                  <a:tcPr marL="0" marR="0" marT="0" marB="0" anchor="ctr"/>
                </a:tc>
              </a:tr>
              <a:tr h="190500">
                <a:tc>
                  <a:txBody>
                    <a:bodyPr/>
                    <a:lstStyle/>
                    <a:p>
                      <a:pPr marL="0" marR="0" algn="ctr"/>
                      <a:r>
                        <a:rPr lang="en-US" sz="1200">
                          <a:effectLst/>
                        </a:rPr>
                        <a:t>38.113</a:t>
                      </a:r>
                      <a:endParaRPr lang="en-US" sz="1200">
                        <a:effectLst/>
                        <a:latin typeface="Calibri"/>
                        <a:ea typeface="Malgun Gothic"/>
                      </a:endParaRPr>
                    </a:p>
                  </a:txBody>
                  <a:tcPr marL="0" marR="0" marT="0" marB="0" anchor="ctr"/>
                </a:tc>
                <a:tc>
                  <a:txBody>
                    <a:bodyPr/>
                    <a:lstStyle/>
                    <a:p>
                      <a:pPr marL="0" marR="0" algn="ctr"/>
                      <a:r>
                        <a:rPr lang="en-US" sz="1200" kern="1200">
                          <a:solidFill>
                            <a:schemeClr val="dk1"/>
                          </a:solidFill>
                          <a:effectLst/>
                          <a:latin typeface="+mn-lt"/>
                          <a:ea typeface="+mn-ea"/>
                          <a:cs typeface="+mn-cs"/>
                        </a:rPr>
                        <a:t>R4-1714545/Approved</a:t>
                      </a:r>
                    </a:p>
                  </a:txBody>
                  <a:tcPr marL="0" marR="0" marT="0" marB="0" anchor="ctr"/>
                </a:tc>
                <a:tc>
                  <a:txBody>
                    <a:bodyPr/>
                    <a:lstStyle/>
                    <a:p>
                      <a:pPr marL="0" marR="0" algn="ctr"/>
                      <a:r>
                        <a:rPr lang="en-US" sz="1200" dirty="0" smtClean="0">
                          <a:effectLst/>
                        </a:rPr>
                        <a:t>RP-172420</a:t>
                      </a:r>
                      <a:endParaRPr lang="en-US" sz="1200" dirty="0">
                        <a:effectLst/>
                        <a:latin typeface="Calibri"/>
                        <a:ea typeface="Malgun Gothic"/>
                      </a:endParaRPr>
                    </a:p>
                  </a:txBody>
                  <a:tcPr marL="0" marR="0" marT="0" marB="0" anchor="ctr"/>
                </a:tc>
              </a:tr>
              <a:tr h="190500">
                <a:tc>
                  <a:txBody>
                    <a:bodyPr/>
                    <a:lstStyle/>
                    <a:p>
                      <a:pPr marL="0" marR="0" algn="ctr"/>
                      <a:r>
                        <a:rPr lang="en-US" sz="1200" dirty="0">
                          <a:effectLst/>
                        </a:rPr>
                        <a:t>38.124</a:t>
                      </a:r>
                      <a:endParaRPr lang="en-US" sz="1200" dirty="0">
                        <a:effectLst/>
                        <a:latin typeface="Calibri"/>
                        <a:ea typeface="Malgun Gothic"/>
                      </a:endParaRPr>
                    </a:p>
                  </a:txBody>
                  <a:tcPr marL="0" marR="0" marT="0" marB="0" anchor="ctr"/>
                </a:tc>
                <a:tc>
                  <a:txBody>
                    <a:bodyPr/>
                    <a:lstStyle/>
                    <a:p>
                      <a:pPr marL="0" marR="0" algn="ctr"/>
                      <a:r>
                        <a:rPr lang="en-US" sz="1200" kern="1200" dirty="0">
                          <a:solidFill>
                            <a:schemeClr val="dk1"/>
                          </a:solidFill>
                          <a:effectLst/>
                          <a:latin typeface="+mn-lt"/>
                          <a:ea typeface="+mn-ea"/>
                          <a:cs typeface="+mn-cs"/>
                        </a:rPr>
                        <a:t>R4-1714548/Approved</a:t>
                      </a:r>
                    </a:p>
                  </a:txBody>
                  <a:tcPr marL="0" marR="0" marT="0" marB="0" anchor="ctr"/>
                </a:tc>
                <a:tc>
                  <a:txBody>
                    <a:bodyPr/>
                    <a:lstStyle/>
                    <a:p>
                      <a:pPr marL="0" marR="0" algn="ctr"/>
                      <a:r>
                        <a:rPr lang="en-US" sz="1200" dirty="0" smtClean="0">
                          <a:effectLst/>
                        </a:rPr>
                        <a:t>RP-172499</a:t>
                      </a:r>
                      <a:endParaRPr lang="en-US" sz="1200" dirty="0">
                        <a:effectLst/>
                        <a:latin typeface="Calibri"/>
                        <a:ea typeface="Malgun Gothic"/>
                      </a:endParaRPr>
                    </a:p>
                  </a:txBody>
                  <a:tcPr marL="0" marR="0" marT="0" marB="0" anchor="ctr"/>
                </a:tc>
              </a:tr>
              <a:tr h="180168">
                <a:tc>
                  <a:txBody>
                    <a:bodyPr/>
                    <a:lstStyle/>
                    <a:p>
                      <a:pPr marL="0" marR="0" algn="ctr"/>
                      <a:r>
                        <a:rPr lang="en-US" sz="1200" dirty="0" smtClean="0">
                          <a:effectLst/>
                          <a:latin typeface="Calibri"/>
                          <a:ea typeface="Malgun Gothic"/>
                        </a:rPr>
                        <a:t>38.101-1</a:t>
                      </a:r>
                      <a:endParaRPr lang="en-US" sz="1200" dirty="0">
                        <a:effectLst/>
                        <a:latin typeface="Calibri"/>
                        <a:ea typeface="Malgun Gothic"/>
                      </a:endParaRPr>
                    </a:p>
                  </a:txBody>
                  <a:tcPr marL="0" marR="0" marT="0" marB="0" anchor="ctr"/>
                </a:tc>
                <a:tc>
                  <a:txBody>
                    <a:bodyPr/>
                    <a:lstStyle/>
                    <a:p>
                      <a:pPr marL="0" marR="0" algn="ctr" defTabSz="914400" rtl="0" eaLnBrk="1" latinLnBrk="0" hangingPunct="1">
                        <a:spcBef>
                          <a:spcPts val="0"/>
                        </a:spcBef>
                        <a:spcAft>
                          <a:spcPts val="0"/>
                        </a:spcAft>
                      </a:pPr>
                      <a:r>
                        <a:rPr lang="en-US" sz="1200" kern="1200" dirty="0" smtClean="0">
                          <a:solidFill>
                            <a:schemeClr val="dk1"/>
                          </a:solidFill>
                          <a:effectLst/>
                          <a:latin typeface="+mn-lt"/>
                          <a:ea typeface="+mn-ea"/>
                          <a:cs typeface="+mn-cs"/>
                        </a:rPr>
                        <a:t>R4-1714569/Approved</a:t>
                      </a:r>
                      <a:endParaRPr lang="en-US" sz="1200" kern="1200" dirty="0">
                        <a:solidFill>
                          <a:schemeClr val="dk1"/>
                        </a:solidFill>
                        <a:effectLst/>
                        <a:latin typeface="+mn-lt"/>
                        <a:ea typeface="+mn-ea"/>
                        <a:cs typeface="+mn-cs"/>
                      </a:endParaRPr>
                    </a:p>
                  </a:txBody>
                  <a:tcPr marL="68580" marR="68580" marT="0" marB="0"/>
                </a:tc>
                <a:tc>
                  <a:txBody>
                    <a:bodyPr/>
                    <a:lstStyle/>
                    <a:p>
                      <a:pPr marL="0" marR="0" algn="ctr" defTabSz="914400" rtl="0" eaLnBrk="1" latinLnBrk="0" hangingPunct="1"/>
                      <a:r>
                        <a:rPr lang="en-US" sz="1200" kern="1200" dirty="0" smtClean="0">
                          <a:solidFill>
                            <a:schemeClr val="dk1"/>
                          </a:solidFill>
                          <a:effectLst/>
                          <a:latin typeface="+mn-lt"/>
                          <a:ea typeface="+mn-ea"/>
                          <a:cs typeface="+mn-cs"/>
                        </a:rPr>
                        <a:t>RP-172475</a:t>
                      </a:r>
                      <a:endParaRPr lang="en-US" sz="1200" kern="1200" dirty="0">
                        <a:solidFill>
                          <a:schemeClr val="dk1"/>
                        </a:solidFill>
                        <a:effectLst/>
                        <a:latin typeface="+mn-lt"/>
                        <a:ea typeface="+mn-ea"/>
                        <a:cs typeface="+mn-cs"/>
                      </a:endParaRPr>
                    </a:p>
                  </a:txBody>
                  <a:tcPr marL="68580" marR="68580" marT="0" marB="0"/>
                </a:tc>
              </a:tr>
              <a:tr h="82236">
                <a:tc>
                  <a:txBody>
                    <a:bodyPr/>
                    <a:lstStyle/>
                    <a:p>
                      <a:pPr marL="0" marR="0" algn="ctr"/>
                      <a:r>
                        <a:rPr lang="en-US" sz="1200" dirty="0" smtClean="0">
                          <a:effectLst/>
                          <a:latin typeface="Calibri"/>
                          <a:ea typeface="Malgun Gothic"/>
                        </a:rPr>
                        <a:t>38.101-2</a:t>
                      </a:r>
                      <a:endParaRPr lang="en-US" sz="1200" dirty="0">
                        <a:effectLst/>
                        <a:latin typeface="Calibri"/>
                        <a:ea typeface="Malgun Gothic"/>
                      </a:endParaRPr>
                    </a:p>
                  </a:txBody>
                  <a:tcPr marL="0" marR="0" marT="0" marB="0" anchor="ctr"/>
                </a:tc>
                <a:tc>
                  <a:txBody>
                    <a:bodyPr/>
                    <a:lstStyle/>
                    <a:p>
                      <a:pPr marL="0" marR="0" algn="ctr" defTabSz="914400" rtl="0" eaLnBrk="1" latinLnBrk="0" hangingPunct="1">
                        <a:spcBef>
                          <a:spcPts val="0"/>
                        </a:spcBef>
                        <a:spcAft>
                          <a:spcPts val="0"/>
                        </a:spcAft>
                      </a:pPr>
                      <a:r>
                        <a:rPr lang="en-US" sz="1200" kern="1200" dirty="0" smtClean="0">
                          <a:solidFill>
                            <a:schemeClr val="dk1"/>
                          </a:solidFill>
                          <a:effectLst/>
                          <a:latin typeface="+mn-lt"/>
                          <a:ea typeface="+mn-ea"/>
                          <a:cs typeface="+mn-cs"/>
                        </a:rPr>
                        <a:t>R4-1714570/Approved</a:t>
                      </a:r>
                      <a:endParaRPr lang="en-US" sz="1200" kern="1200" dirty="0">
                        <a:solidFill>
                          <a:schemeClr val="dk1"/>
                        </a:solidFill>
                        <a:effectLst/>
                        <a:latin typeface="+mn-lt"/>
                        <a:ea typeface="+mn-ea"/>
                        <a:cs typeface="+mn-cs"/>
                      </a:endParaRPr>
                    </a:p>
                  </a:txBody>
                  <a:tcPr marL="68580" marR="68580" marT="0" marB="0"/>
                </a:tc>
                <a:tc>
                  <a:txBody>
                    <a:bodyPr/>
                    <a:lstStyle/>
                    <a:p>
                      <a:pPr marL="0" marR="0" algn="ctr" defTabSz="914400" rtl="0" eaLnBrk="1" latinLnBrk="0" hangingPunct="1"/>
                      <a:r>
                        <a:rPr lang="en-US" sz="1200" kern="1200" dirty="0" smtClean="0">
                          <a:solidFill>
                            <a:schemeClr val="dk1"/>
                          </a:solidFill>
                          <a:effectLst/>
                          <a:latin typeface="+mn-lt"/>
                          <a:ea typeface="+mn-ea"/>
                          <a:cs typeface="+mn-cs"/>
                        </a:rPr>
                        <a:t>RP-172476</a:t>
                      </a:r>
                      <a:endParaRPr lang="en-US" sz="1200" kern="1200" dirty="0">
                        <a:solidFill>
                          <a:schemeClr val="dk1"/>
                        </a:solidFill>
                        <a:effectLst/>
                        <a:latin typeface="+mn-lt"/>
                        <a:ea typeface="+mn-ea"/>
                        <a:cs typeface="+mn-cs"/>
                      </a:endParaRPr>
                    </a:p>
                  </a:txBody>
                  <a:tcPr marL="68580" marR="68580" marT="0" marB="0"/>
                </a:tc>
              </a:tr>
              <a:tr h="190500">
                <a:tc>
                  <a:txBody>
                    <a:bodyPr/>
                    <a:lstStyle/>
                    <a:p>
                      <a:pPr marL="0" marR="0" algn="ctr"/>
                      <a:r>
                        <a:rPr lang="en-US" sz="1200" dirty="0" smtClean="0">
                          <a:effectLst/>
                          <a:latin typeface="Calibri"/>
                          <a:ea typeface="Malgun Gothic"/>
                        </a:rPr>
                        <a:t>38.101-3</a:t>
                      </a:r>
                      <a:endParaRPr lang="en-US" sz="1200" dirty="0">
                        <a:effectLst/>
                        <a:latin typeface="Calibri"/>
                        <a:ea typeface="Malgun Gothic"/>
                      </a:endParaRPr>
                    </a:p>
                  </a:txBody>
                  <a:tcPr marL="0" marR="0" marT="0" marB="0" anchor="ctr"/>
                </a:tc>
                <a:tc>
                  <a:txBody>
                    <a:bodyPr/>
                    <a:lstStyle/>
                    <a:p>
                      <a:pPr marL="0" marR="0" algn="ctr" defTabSz="914400" rtl="0" eaLnBrk="1" latinLnBrk="0" hangingPunct="1">
                        <a:spcBef>
                          <a:spcPts val="0"/>
                        </a:spcBef>
                        <a:spcAft>
                          <a:spcPts val="0"/>
                        </a:spcAft>
                      </a:pPr>
                      <a:r>
                        <a:rPr lang="en-US" sz="1200" kern="1200" dirty="0" smtClean="0">
                          <a:solidFill>
                            <a:schemeClr val="dk1"/>
                          </a:solidFill>
                          <a:effectLst/>
                          <a:latin typeface="+mn-lt"/>
                          <a:ea typeface="+mn-ea"/>
                          <a:cs typeface="+mn-cs"/>
                        </a:rPr>
                        <a:t>R4-1714571/Approved</a:t>
                      </a:r>
                      <a:endParaRPr lang="en-US" sz="1200" kern="1200" dirty="0">
                        <a:solidFill>
                          <a:schemeClr val="dk1"/>
                        </a:solidFill>
                        <a:effectLst/>
                        <a:latin typeface="+mn-lt"/>
                        <a:ea typeface="+mn-ea"/>
                        <a:cs typeface="+mn-cs"/>
                      </a:endParaRPr>
                    </a:p>
                  </a:txBody>
                  <a:tcPr marL="68580" marR="68580" marT="0" marB="0"/>
                </a:tc>
                <a:tc>
                  <a:txBody>
                    <a:bodyPr/>
                    <a:lstStyle/>
                    <a:p>
                      <a:pPr marL="0" marR="0" algn="ctr" defTabSz="914400" rtl="0" eaLnBrk="1" latinLnBrk="0" hangingPunct="1"/>
                      <a:r>
                        <a:rPr lang="en-US" sz="1200" kern="1200" dirty="0" smtClean="0">
                          <a:solidFill>
                            <a:schemeClr val="dk1"/>
                          </a:solidFill>
                          <a:effectLst/>
                          <a:latin typeface="+mn-lt"/>
                          <a:ea typeface="+mn-ea"/>
                          <a:cs typeface="+mn-cs"/>
                        </a:rPr>
                        <a:t>RP-172477</a:t>
                      </a:r>
                      <a:endParaRPr lang="en-US" sz="1200" kern="1200" dirty="0">
                        <a:solidFill>
                          <a:schemeClr val="dk1"/>
                        </a:solidFill>
                        <a:effectLst/>
                        <a:latin typeface="+mn-lt"/>
                        <a:ea typeface="+mn-ea"/>
                        <a:cs typeface="+mn-cs"/>
                      </a:endParaRPr>
                    </a:p>
                  </a:txBody>
                  <a:tcPr marL="68580" marR="68580" marT="0" marB="0"/>
                </a:tc>
              </a:tr>
            </a:tbl>
          </a:graphicData>
        </a:graphic>
      </p:graphicFrame>
    </p:spTree>
    <p:extLst>
      <p:ext uri="{BB962C8B-B14F-4D97-AF65-F5344CB8AC3E}">
        <p14:creationId xmlns:p14="http://schemas.microsoft.com/office/powerpoint/2010/main" val="151020558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253033</TotalTime>
  <Words>1757</Words>
  <Application>Microsoft Office PowerPoint</Application>
  <PresentationFormat>On-screen Show (4:3)</PresentationFormat>
  <Paragraphs>508</Paragraphs>
  <Slides>14</Slides>
  <Notes>1</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3gpp</vt:lpstr>
      <vt:lpstr>  </vt:lpstr>
      <vt:lpstr>Meetings and Elections</vt:lpstr>
      <vt:lpstr>2017 Statistics</vt:lpstr>
      <vt:lpstr>Spectrum related WI/SI status</vt:lpstr>
      <vt:lpstr>Non-spectrum related WI/SI status RAN4 led items Rel-14</vt:lpstr>
      <vt:lpstr>Status of other WG led WI/SIs  impacting RAN4</vt:lpstr>
      <vt:lpstr>WI/SI to be completed </vt:lpstr>
      <vt:lpstr>LTE Items </vt:lpstr>
      <vt:lpstr>NR Items (1/2) </vt:lpstr>
      <vt:lpstr>NR Items (2/2) </vt:lpstr>
      <vt:lpstr>new WI/SI proposals</vt:lpstr>
      <vt:lpstr>RAN4 LTE Capacity</vt:lpstr>
      <vt:lpstr>RAN WG4 Schedule in 2018</vt:lpstr>
      <vt:lpstr>Thanks to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RP-160010</dc:title>
  <dc:subject>RAN4 report to RAN#71</dc:subject>
  <dc:creator>Xutao Zhou (Samsung)</dc:creator>
  <dc:description>©3GPP 2009. All rights reserved</dc:description>
  <cp:lastModifiedBy>xutao zhou</cp:lastModifiedBy>
  <cp:revision>4456</cp:revision>
  <cp:lastPrinted>2016-09-15T08:31:35Z</cp:lastPrinted>
  <dcterms:created xsi:type="dcterms:W3CDTF">2009-11-27T05:15:11Z</dcterms:created>
  <dcterms:modified xsi:type="dcterms:W3CDTF">2017-12-18T06:56:21Z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ies>
</file>