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3"/>
  </p:notesMasterIdLst>
  <p:handoutMasterIdLst>
    <p:handoutMasterId r:id="rId14"/>
  </p:handoutMasterIdLst>
  <p:sldIdLst>
    <p:sldId id="477" r:id="rId2"/>
    <p:sldId id="1035" r:id="rId3"/>
    <p:sldId id="1037" r:id="rId4"/>
    <p:sldId id="1038" r:id="rId5"/>
    <p:sldId id="1039" r:id="rId6"/>
    <p:sldId id="1040" r:id="rId7"/>
    <p:sldId id="1041" r:id="rId8"/>
    <p:sldId id="1042" r:id="rId9"/>
    <p:sldId id="902" r:id="rId10"/>
    <p:sldId id="1043" r:id="rId11"/>
    <p:sldId id="918" r:id="rId12"/>
  </p:sldIdLst>
  <p:sldSz cx="9144000" cy="6858000" type="screen4x3"/>
  <p:notesSz cx="6797675" cy="987425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E923A2"/>
    <a:srgbClr val="B1D254"/>
    <a:srgbClr val="C0504D"/>
    <a:srgbClr val="72AF2F"/>
    <a:srgbClr val="72732F"/>
    <a:srgbClr val="16D1F6"/>
    <a:srgbClr val="37F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05" autoAdjust="0"/>
    <p:restoredTop sz="86410" autoAdjust="0"/>
  </p:normalViewPr>
  <p:slideViewPr>
    <p:cSldViewPr>
      <p:cViewPr varScale="1">
        <p:scale>
          <a:sx n="102" d="100"/>
          <a:sy n="102" d="100"/>
        </p:scale>
        <p:origin x="150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762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3948" y="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0640B80-B386-4D4E-9F68-1AB12861F8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4020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F82CE59-4785-4CD8-8819-B5C73D069CE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6748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38188"/>
            <a:ext cx="4941887" cy="3706812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692650"/>
            <a:ext cx="4987925" cy="4443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54299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6CD1D6B-43A6-4E3A-ACA8-9D353813E9A6}" type="slidenum">
              <a:rPr lang="en-GB" altLang="en-US" sz="1200">
                <a:latin typeface="Times New Roman" panose="02020603050405020304" pitchFamily="18" charset="0"/>
              </a:rPr>
              <a:pPr eaLnBrk="1" hangingPunct="1"/>
              <a:t>10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7701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098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22701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39279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397296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50294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0796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292167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10504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200BE11-4BAA-438C-8C42-CDCF7C724025}" type="slidenum">
              <a:rPr lang="en-GB" altLang="en-US" sz="1200" smtClean="0">
                <a:latin typeface="Times New Roman" panose="02020603050405020304" pitchFamily="18" charset="0"/>
              </a:rPr>
              <a:pPr/>
              <a:t>9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557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6834188" cy="71095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467544" y="3140968"/>
            <a:ext cx="6840760" cy="1752600"/>
          </a:xfrm>
        </p:spPr>
        <p:txBody>
          <a:bodyPr/>
          <a:lstStyle>
            <a:lvl1pPr marL="0" indent="0" algn="l">
              <a:buFontTx/>
              <a:buNone/>
              <a:defRPr sz="1800" smtClean="0"/>
            </a:lvl1pPr>
          </a:lstStyle>
          <a:p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323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906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er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982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556792"/>
            <a:ext cx="8291513" cy="475193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770685"/>
            <a:ext cx="6817739" cy="79216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2538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(long)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988840"/>
            <a:ext cx="8291513" cy="43198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1268759"/>
            <a:ext cx="6817739" cy="720081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6029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8" descr="green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426200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59151"/>
            <a:ext cx="7178675" cy="276999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</a:rPr>
              <a:t>© 3GPP 2017 RP-172123</a:t>
            </a:r>
            <a:r>
              <a:rPr lang="en-US" altLang="en-US" sz="1200" b="1" dirty="0" smtClean="0">
                <a:solidFill>
                  <a:schemeClr val="bg1"/>
                </a:solidFill>
              </a:rPr>
              <a:t> - RAN2 Status Report to RAN#78</a:t>
            </a:r>
          </a:p>
        </p:txBody>
      </p:sp>
      <p:sp>
        <p:nvSpPr>
          <p:cNvPr id="1038" name="Slide Number Placeholder 4"/>
          <p:cNvSpPr txBox="1">
            <a:spLocks noGrp="1"/>
          </p:cNvSpPr>
          <p:nvPr/>
        </p:nvSpPr>
        <p:spPr bwMode="auto">
          <a:xfrm>
            <a:off x="8532813" y="6486525"/>
            <a:ext cx="395287" cy="2222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fld id="{AA28F4F4-A8B4-4AAE-BABA-D79D9217C2BA}" type="slidenum">
              <a:rPr lang="en-GB" altLang="en-US" sz="1100" smtClean="0">
                <a:solidFill>
                  <a:schemeClr val="bg1"/>
                </a:solidFill>
              </a:rPr>
              <a:pPr algn="ctr" eaLnBrk="1" hangingPunct="1">
                <a:defRPr/>
              </a:pPr>
              <a:t>‹#›</a:t>
            </a:fld>
            <a:endParaRPr lang="en-GB" altLang="en-US" sz="110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SzPct val="70000"/>
        <a:buBlip>
          <a:blip r:embed="rId10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0000"/>
        </a:spcBef>
        <a:spcAft>
          <a:spcPct val="0"/>
        </a:spcAft>
        <a:buClr>
          <a:srgbClr val="C00000"/>
        </a:buClr>
        <a:buSzPct val="70000"/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10000"/>
        </a:spcBef>
        <a:spcAft>
          <a:spcPct val="0"/>
        </a:spcAft>
        <a:buSzPct val="70000"/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Excel_Worksheet1.xls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8592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dirty="0" smtClean="0"/>
              <a:t/>
            </a:r>
            <a:br>
              <a:rPr lang="en-US" altLang="en-US" sz="4000" dirty="0" smtClean="0"/>
            </a:br>
            <a:r>
              <a:rPr lang="en-US" altLang="en-US" sz="4000" dirty="0" smtClean="0"/>
              <a:t/>
            </a:r>
            <a:br>
              <a:rPr lang="en-US" altLang="en-US" sz="4000" dirty="0" smtClean="0"/>
            </a:br>
            <a:endParaRPr lang="en-GB" altLang="en-US" sz="4000" dirty="0" smtClean="0"/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539552" y="2459038"/>
            <a:ext cx="770485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Status Report </a:t>
            </a:r>
            <a:r>
              <a:rPr lang="en-GB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of RAN </a:t>
            </a:r>
            <a: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WG2</a:t>
            </a:r>
            <a:b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</a:br>
            <a: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to TSG-RAN #</a:t>
            </a:r>
            <a:r>
              <a:rPr lang="en-GB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78</a:t>
            </a:r>
            <a:endParaRPr lang="en-US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101" name="Text Box 65"/>
          <p:cNvSpPr txBox="1">
            <a:spLocks noChangeArrowheads="1"/>
          </p:cNvSpPr>
          <p:nvPr/>
        </p:nvSpPr>
        <p:spPr bwMode="auto">
          <a:xfrm>
            <a:off x="361950" y="288925"/>
            <a:ext cx="58467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</a:t>
            </a: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RAN#78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/>
            </a:r>
            <a:b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Lisbon, Portugal</a:t>
            </a:r>
            <a:r>
              <a:rPr lang="sv-SE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, 18th </a:t>
            </a:r>
            <a:r>
              <a:rPr lang="sv-SE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- </a:t>
            </a:r>
            <a:r>
              <a:rPr lang="sv-SE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21st December </a:t>
            </a:r>
            <a:r>
              <a:rPr lang="sv-SE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2017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102" name="TextBox 1"/>
          <p:cNvSpPr txBox="1">
            <a:spLocks noChangeArrowheads="1"/>
          </p:cNvSpPr>
          <p:nvPr/>
        </p:nvSpPr>
        <p:spPr bwMode="auto">
          <a:xfrm>
            <a:off x="2467084" y="4173537"/>
            <a:ext cx="419698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GB" altLang="en-US" sz="1600" dirty="0">
                <a:latin typeface="Arial" panose="020B0604020202020204" pitchFamily="34" charset="0"/>
              </a:rPr>
              <a:t>RAN2 Chair: 	Richard </a:t>
            </a:r>
            <a:r>
              <a:rPr lang="en-GB" altLang="en-US" sz="1600" dirty="0" smtClean="0">
                <a:latin typeface="Arial" panose="020B0604020202020204" pitchFamily="34" charset="0"/>
              </a:rPr>
              <a:t>Burbidge (Intel)</a:t>
            </a:r>
            <a:endParaRPr lang="en-GB" altLang="en-US" sz="1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Rel-15 LTE WI/SI status (RAN2 led)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8013245"/>
              </p:ext>
            </p:extLst>
          </p:nvPr>
        </p:nvGraphicFramePr>
        <p:xfrm>
          <a:off x="468313" y="1484313"/>
          <a:ext cx="8229600" cy="4220134"/>
        </p:xfrm>
        <a:graphic>
          <a:graphicData uri="http://schemas.openxmlformats.org/drawingml/2006/table">
            <a:tbl>
              <a:tblPr/>
              <a:tblGrid>
                <a:gridCol w="3394075"/>
                <a:gridCol w="1098550"/>
                <a:gridCol w="1222375"/>
                <a:gridCol w="1281113"/>
                <a:gridCol w="1233487"/>
              </a:tblGrid>
              <a:tr h="6160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SI/WI Name</a:t>
                      </a:r>
                      <a:endParaRPr kumimoji="0" lang="en-GB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Status</a:t>
                      </a:r>
                      <a:endParaRPr kumimoji="0" lang="en-GB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Target</a:t>
                      </a:r>
                      <a:endParaRPr kumimoji="0" lang="en-GB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Status report</a:t>
                      </a:r>
                      <a:endParaRPr kumimoji="0" lang="en-GB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WID</a:t>
                      </a:r>
                      <a:endParaRPr kumimoji="0" lang="en-GB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233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SI: Study on enhanced LTE Support for Aerial Vehicles (NTT DOCOMO)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30% =&gt; 100%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Dec.17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RP-172278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RP-171050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909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Si: Study on further enhancements to LTE Device to Device (D2D), UE to network relays for </a:t>
                      </a:r>
                      <a:r>
                        <a:rPr kumimoji="0" lang="en-GB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IoT</a:t>
                      </a: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 (Internet of Things) and </a:t>
                      </a:r>
                      <a:r>
                        <a:rPr kumimoji="0" lang="en-GB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wearables</a:t>
                      </a: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 (Huawei)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98% =&gt; 100%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Dec.17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RP-172341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RP-170295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33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WI: UE Positioning Accuracy Enhancements for LTE (Nokia)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20% =&gt; 40%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June 18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RP-172312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RP-171508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80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WI: Further video enhancements for LTE (CMCC)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35% =&gt; 100%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Dec.17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RP-172380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RP-171392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909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WI: Quality of Experience (</a:t>
                      </a:r>
                      <a:r>
                        <a:rPr kumimoji="0" lang="en-GB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QoE</a:t>
                      </a: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) Measurement Collection for streaming services in E-UTRAN (China Unicom)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45% =&gt; 100%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Dec.17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RP-172193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RP-170956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80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WI: Enhancing LTE CA Utilization (Nokia)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22% =&gt; 40%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June 18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RP-172468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RP-170805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80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WI: LTE connectivity to 5G-CN (</a:t>
                      </a:r>
                      <a:r>
                        <a:rPr kumimoji="0" lang="en-GB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Huawei</a:t>
                      </a: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10% =&gt; 20%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June 18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RP-172343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RP-171432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33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WI: Signalling reduction to enable light connection for LTE  (Huawei) </a:t>
                      </a:r>
                      <a:endParaRPr kumimoji="0" lang="en-GB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79% =&gt; 79% 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March 18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RP-172340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RP-171459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80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WI: </a:t>
                      </a:r>
                      <a:r>
                        <a:rPr kumimoji="0" lang="it-IT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UL data compression in LTE</a:t>
                      </a:r>
                      <a:endParaRPr kumimoji="0" lang="en-GB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0% =&gt;  70%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June 18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RP-172366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RP-172076</a:t>
                      </a:r>
                    </a:p>
                  </a:txBody>
                  <a:tcPr marL="87913" marR="87913" marT="43968" marB="439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87363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Summary and concluding remarks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 smtClean="0"/>
              <a:t>Very busy Q4 2017 and not expected to change for remainder of Rel-15.</a:t>
            </a:r>
          </a:p>
          <a:p>
            <a:r>
              <a:rPr lang="en-GB" altLang="en-US" dirty="0" smtClean="0"/>
              <a:t>Some limited LTE capacity in RAN2#101bis and RAN2#102.</a:t>
            </a:r>
          </a:p>
          <a:p>
            <a:pPr lvl="1"/>
            <a:r>
              <a:rPr lang="en-GB" altLang="en-US" dirty="0" smtClean="0"/>
              <a:t>Should consider allocating to existing WIs before adding any new WIs to Rel-15.</a:t>
            </a:r>
          </a:p>
          <a:p>
            <a:r>
              <a:rPr lang="en-GB" altLang="en-US" dirty="0" smtClean="0"/>
              <a:t>Special thanks to:</a:t>
            </a:r>
          </a:p>
          <a:p>
            <a:pPr lvl="1"/>
            <a:r>
              <a:rPr lang="en-GB" altLang="en-US" dirty="0" smtClean="0"/>
              <a:t>Hu Nan (RAN2 VC) </a:t>
            </a:r>
          </a:p>
          <a:p>
            <a:pPr lvl="1"/>
            <a:r>
              <a:rPr lang="en-GB" altLang="en-US" dirty="0" smtClean="0"/>
              <a:t>Johan Johansson (RAN2 VC)</a:t>
            </a:r>
          </a:p>
          <a:p>
            <a:pPr lvl="1"/>
            <a:r>
              <a:rPr lang="en-GB" altLang="en-US" dirty="0"/>
              <a:t>Diana Pani </a:t>
            </a:r>
            <a:r>
              <a:rPr lang="en-GB" altLang="en-US" dirty="0" smtClean="0"/>
              <a:t>(LTE and NR UP chair)</a:t>
            </a:r>
            <a:endParaRPr lang="en-GB" altLang="en-US" dirty="0"/>
          </a:p>
          <a:p>
            <a:pPr lvl="1"/>
            <a:r>
              <a:rPr lang="en-GB" altLang="en-US" dirty="0" smtClean="0"/>
              <a:t>Nathan Tenny (Rel-15 positioning chair)</a:t>
            </a:r>
          </a:p>
          <a:p>
            <a:pPr lvl="1"/>
            <a:r>
              <a:rPr lang="en-GB" altLang="en-US" dirty="0" smtClean="0"/>
              <a:t>Kyeongin Jeong (Rel-15 V2X chair</a:t>
            </a:r>
          </a:p>
          <a:p>
            <a:pPr lvl="1"/>
            <a:r>
              <a:rPr lang="en-GB" altLang="en-US" dirty="0" smtClean="0"/>
              <a:t>Emre Yavuz (Rel-15 MTC chair)</a:t>
            </a:r>
          </a:p>
          <a:p>
            <a:pPr lvl="1"/>
            <a:r>
              <a:rPr lang="en-GB" altLang="en-US" dirty="0" smtClean="0"/>
              <a:t>Juha Korhonen (MCC support)</a:t>
            </a:r>
          </a:p>
          <a:p>
            <a:pPr lvl="1"/>
            <a:r>
              <a:rPr lang="en-GB" altLang="en-US" dirty="0" smtClean="0"/>
              <a:t>Meeting hosts: European Friends and North American Friends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NR: EN-DC (option 3) completion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Following NR specifications are provided to RAN for approval</a:t>
            </a:r>
          </a:p>
          <a:p>
            <a:pPr lvl="1"/>
            <a:r>
              <a:rPr lang="en-GB" dirty="0" smtClean="0"/>
              <a:t>38.300 NR and NG-RAN stage 2 (includes stage 2 for standalone operation)</a:t>
            </a:r>
          </a:p>
          <a:p>
            <a:pPr lvl="1"/>
            <a:r>
              <a:rPr lang="en-GB" dirty="0" smtClean="0"/>
              <a:t>37.340 Multiconnectivity stage 2</a:t>
            </a:r>
          </a:p>
          <a:p>
            <a:pPr lvl="1"/>
            <a:r>
              <a:rPr lang="en-GB" dirty="0" smtClean="0"/>
              <a:t>38.321 MAC </a:t>
            </a:r>
          </a:p>
          <a:p>
            <a:pPr lvl="1"/>
            <a:r>
              <a:rPr lang="en-GB" dirty="0" smtClean="0"/>
              <a:t>38.322 RLC</a:t>
            </a:r>
          </a:p>
          <a:p>
            <a:pPr lvl="1"/>
            <a:r>
              <a:rPr lang="en-GB" dirty="0" smtClean="0"/>
              <a:t>38.323 PDCP </a:t>
            </a:r>
          </a:p>
          <a:p>
            <a:pPr lvl="1"/>
            <a:r>
              <a:rPr lang="en-GB" dirty="0" smtClean="0"/>
              <a:t>38.306 UE capabilities (provided for one step approval)</a:t>
            </a:r>
          </a:p>
          <a:p>
            <a:pPr lvl="1"/>
            <a:r>
              <a:rPr lang="en-GB" dirty="0" smtClean="0"/>
              <a:t>38.331 RRC (provided for one step approval)</a:t>
            </a:r>
          </a:p>
          <a:p>
            <a:pPr lvl="0"/>
            <a:r>
              <a:rPr lang="en-GB" dirty="0" smtClean="0"/>
              <a:t>Following CRs provided to RAN for approval (RP-172614)</a:t>
            </a:r>
          </a:p>
          <a:p>
            <a:pPr lvl="1"/>
            <a:r>
              <a:rPr lang="en-GB" dirty="0" smtClean="0"/>
              <a:t>CR to 36.331 (LTE RRC)</a:t>
            </a:r>
          </a:p>
          <a:p>
            <a:pPr lvl="1"/>
            <a:r>
              <a:rPr lang="en-GB" dirty="0" smtClean="0"/>
              <a:t>CR to 36.321 (LTE MAC) - minimal changes</a:t>
            </a:r>
          </a:p>
          <a:p>
            <a:pPr lvl="1"/>
            <a:r>
              <a:rPr lang="en-GB" dirty="0" smtClean="0"/>
              <a:t>CR to 26.322 (LTE RLC) - minimal changes</a:t>
            </a:r>
          </a:p>
        </p:txBody>
      </p:sp>
    </p:spTree>
    <p:extLst>
      <p:ext uri="{BB962C8B-B14F-4D97-AF65-F5344CB8AC3E}">
        <p14:creationId xmlns:p14="http://schemas.microsoft.com/office/powerpoint/2010/main" val="912206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 smtClean="0">
                <a:solidFill>
                  <a:srgbClr val="FF3300"/>
                </a:solidFill>
                <a:effectLst/>
                <a:latin typeface="+mj-lt"/>
                <a:ea typeface="+mj-ea"/>
                <a:cs typeface="+mj-cs"/>
              </a:rPr>
              <a:t>NR: EN-DC (option 3) completion</a:t>
            </a:r>
            <a:endParaRPr lang="en-GB" dirty="0" smtClean="0"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ASN.1 review of both 38.331 and 36.331 is planned and underway to allow ASN.1 freeze in March 2018</a:t>
            </a:r>
          </a:p>
          <a:p>
            <a:pPr lvl="0"/>
            <a:r>
              <a:rPr lang="en-GB" dirty="0" smtClean="0"/>
              <a:t>Items to be concluded in Q1 2018</a:t>
            </a:r>
          </a:p>
          <a:p>
            <a:pPr lvl="1"/>
            <a:r>
              <a:rPr lang="en-GB" dirty="0" smtClean="0"/>
              <a:t>Completion of ASN.1 for L1 parameters (to be completed as part of ASN.1 review)</a:t>
            </a:r>
          </a:p>
          <a:p>
            <a:pPr lvl="1"/>
            <a:r>
              <a:rPr lang="en-GB" dirty="0" smtClean="0"/>
              <a:t>MAC signalling for beam management (to reflect RAN1 requirements received at end of RAN2#100)</a:t>
            </a:r>
          </a:p>
          <a:p>
            <a:pPr lvl="1"/>
            <a:r>
              <a:rPr lang="en-GB" dirty="0" smtClean="0"/>
              <a:t>Completion of ASN.1 for UE capabilities (to include addressing input from RAN1/4)</a:t>
            </a:r>
          </a:p>
          <a:p>
            <a:pPr lvl="0"/>
            <a:r>
              <a:rPr lang="en-GB" dirty="0" smtClean="0"/>
              <a:t>In</a:t>
            </a:r>
            <a:r>
              <a:rPr lang="en-GB" baseline="0" dirty="0" smtClean="0"/>
              <a:t> addition to the above items, a number of corrections can be expected in the Q1 2018</a:t>
            </a:r>
          </a:p>
        </p:txBody>
      </p:sp>
    </p:spTree>
    <p:extLst>
      <p:ext uri="{BB962C8B-B14F-4D97-AF65-F5344CB8AC3E}">
        <p14:creationId xmlns:p14="http://schemas.microsoft.com/office/powerpoint/2010/main" val="3581865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dirty="0" smtClean="0"/>
              <a:t>NR: Planning for 2018 and 2019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 smtClean="0"/>
              <a:t>Last quarter</a:t>
            </a:r>
            <a:r>
              <a:rPr lang="en-GB" sz="1800" baseline="0" dirty="0" smtClean="0"/>
              <a:t> focussed on EN-DC completion for the March deadline</a:t>
            </a:r>
          </a:p>
          <a:p>
            <a:pPr lvl="1"/>
            <a:r>
              <a:rPr lang="en-GB" sz="1600" dirty="0" smtClean="0"/>
              <a:t>Relatively</a:t>
            </a:r>
            <a:r>
              <a:rPr lang="en-GB" sz="1600" baseline="0" dirty="0" smtClean="0"/>
              <a:t> little progress on topics that are only required for standalone</a:t>
            </a:r>
          </a:p>
          <a:p>
            <a:r>
              <a:rPr lang="en-GB" sz="1800" dirty="0" smtClean="0"/>
              <a:t>Q1 2018</a:t>
            </a:r>
          </a:p>
          <a:p>
            <a:pPr lvl="1"/>
            <a:r>
              <a:rPr lang="en-GB" sz="1600" dirty="0" smtClean="0"/>
              <a:t>ASN.1 review and corrections to EN-DC</a:t>
            </a:r>
          </a:p>
          <a:p>
            <a:pPr lvl="1"/>
            <a:r>
              <a:rPr lang="en-GB" sz="1600" dirty="0" smtClean="0"/>
              <a:t>Focus of new work will shift to standalone</a:t>
            </a:r>
          </a:p>
          <a:p>
            <a:pPr lvl="1"/>
            <a:r>
              <a:rPr lang="en-GB" sz="1600" baseline="0" dirty="0" smtClean="0"/>
              <a:t>NR SIs on IAB and Unlicensed </a:t>
            </a:r>
            <a:r>
              <a:rPr lang="en-GB" sz="1600" dirty="0" smtClean="0"/>
              <a:t>are </a:t>
            </a:r>
            <a:r>
              <a:rPr lang="en-GB" sz="1600" baseline="0" dirty="0" smtClean="0"/>
              <a:t>scheduled</a:t>
            </a:r>
            <a:r>
              <a:rPr lang="en-GB" sz="1600" dirty="0" smtClean="0"/>
              <a:t> to started in RAN2 NR AH and RAN2#101 respectively</a:t>
            </a:r>
          </a:p>
          <a:p>
            <a:r>
              <a:rPr lang="en-GB" sz="1800" baseline="0" dirty="0" smtClean="0"/>
              <a:t>RAN2 NR AH in July 2018</a:t>
            </a:r>
          </a:p>
          <a:p>
            <a:pPr lvl="1"/>
            <a:r>
              <a:rPr lang="en-GB" sz="1600" dirty="0" smtClean="0"/>
              <a:t>Need for this ad hoc was agreed at RAN#77</a:t>
            </a:r>
          </a:p>
          <a:p>
            <a:pPr lvl="2"/>
            <a:r>
              <a:rPr lang="en-GB" sz="1400" dirty="0" smtClean="0"/>
              <a:t>As a reminder this ad hoc is needed for RAN2 in order to perform the full Rel-15 ASN.1 review and address the expected NR corrections in Q3 2018</a:t>
            </a:r>
          </a:p>
          <a:p>
            <a:r>
              <a:rPr lang="en-GB" sz="1800" dirty="0" smtClean="0"/>
              <a:t>Recommendation for RAN2 NR Ad hocs in 2019</a:t>
            </a:r>
          </a:p>
          <a:p>
            <a:pPr lvl="1"/>
            <a:r>
              <a:rPr lang="en-GB" sz="1600" dirty="0" smtClean="0"/>
              <a:t>January and July ad hoc should remain TBC for RAN2.</a:t>
            </a:r>
          </a:p>
          <a:p>
            <a:pPr lvl="2"/>
            <a:r>
              <a:rPr lang="en-GB" sz="1400" dirty="0" smtClean="0"/>
              <a:t>Too early to judge whether they will be required</a:t>
            </a:r>
          </a:p>
          <a:p>
            <a:pPr lvl="2"/>
            <a:r>
              <a:rPr lang="en-GB" sz="1400" dirty="0" smtClean="0"/>
              <a:t>Situation can be reassessed in future</a:t>
            </a:r>
          </a:p>
          <a:p>
            <a:pPr lvl="1"/>
            <a:r>
              <a:rPr lang="en-GB" sz="1600" dirty="0" smtClean="0"/>
              <a:t>Objective should be for RAN2 to return to a more sustainable workload and 6 WG meeting per year.</a:t>
            </a:r>
          </a:p>
          <a:p>
            <a:endParaRPr lang="en-GB" baseline="0" dirty="0" smtClean="0"/>
          </a:p>
        </p:txBody>
      </p:sp>
    </p:spTree>
    <p:extLst>
      <p:ext uri="{BB962C8B-B14F-4D97-AF65-F5344CB8AC3E}">
        <p14:creationId xmlns:p14="http://schemas.microsoft.com/office/powerpoint/2010/main" val="16313820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LTE: Rel-14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effectLst/>
              </a:rPr>
              <a:t>Introduction of DL category for 2Gbps</a:t>
            </a:r>
          </a:p>
          <a:p>
            <a:pPr lvl="1"/>
            <a:r>
              <a:rPr lang="en-GB" dirty="0" smtClean="0"/>
              <a:t>CRs to 36.331 and 36.306 were technically endorsed and are provided to RAN for final decision (TEI14 work item </a:t>
            </a:r>
            <a:r>
              <a:rPr lang="en-GB" dirty="0"/>
              <a:t>code) </a:t>
            </a:r>
            <a:r>
              <a:rPr lang="en-GB" dirty="0" smtClean="0"/>
              <a:t>(RP-172721)</a:t>
            </a:r>
          </a:p>
          <a:p>
            <a:pPr lvl="1"/>
            <a:endParaRPr lang="en-GB" dirty="0" smtClean="0"/>
          </a:p>
          <a:p>
            <a:pPr lvl="0"/>
            <a:r>
              <a:rPr lang="en-GB" dirty="0" smtClean="0"/>
              <a:t>TEI14</a:t>
            </a:r>
            <a:r>
              <a:rPr lang="en-GB" baseline="0" dirty="0" smtClean="0"/>
              <a:t> correction CR to 36.321</a:t>
            </a:r>
            <a:r>
              <a:rPr lang="en-GB" dirty="0" smtClean="0"/>
              <a:t> </a:t>
            </a:r>
            <a:r>
              <a:rPr lang="en-GB" dirty="0"/>
              <a:t>on "Correction of reference for </a:t>
            </a:r>
            <a:r>
              <a:rPr lang="en-GB" dirty="0" err="1"/>
              <a:t>kPHICH</a:t>
            </a:r>
            <a:r>
              <a:rPr lang="en-GB" dirty="0"/>
              <a:t> value" </a:t>
            </a:r>
            <a:r>
              <a:rPr lang="en-GB" baseline="0" dirty="0" smtClean="0"/>
              <a:t>was agreed in principle</a:t>
            </a:r>
            <a:r>
              <a:rPr lang="en-GB" dirty="0" smtClean="0"/>
              <a:t> at RAN2#99bis but was missed at RAN2#100 and hence not agreed and not submitted to RAN for approval.</a:t>
            </a:r>
          </a:p>
          <a:p>
            <a:pPr lvl="1"/>
            <a:r>
              <a:rPr lang="en-GB" dirty="0" smtClean="0"/>
              <a:t>CR is provided directly to RAN as a company contribution (RP-172722).</a:t>
            </a:r>
          </a:p>
        </p:txBody>
      </p:sp>
    </p:spTree>
    <p:extLst>
      <p:ext uri="{BB962C8B-B14F-4D97-AF65-F5344CB8AC3E}">
        <p14:creationId xmlns:p14="http://schemas.microsoft.com/office/powerpoint/2010/main" val="1473689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LTE: Rel-15 SIs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LTE </a:t>
            </a:r>
            <a:r>
              <a:rPr lang="en-GB" dirty="0"/>
              <a:t>Device to Device, UE to Network Relays for IoT and </a:t>
            </a:r>
            <a:r>
              <a:rPr lang="en-GB" dirty="0" smtClean="0"/>
              <a:t>Wearable SI (FS_feD2D_IoT_relay_wearable)</a:t>
            </a:r>
          </a:p>
          <a:p>
            <a:pPr lvl="1"/>
            <a:r>
              <a:rPr lang="en-GB" dirty="0" smtClean="0"/>
              <a:t>Remaining</a:t>
            </a:r>
            <a:r>
              <a:rPr lang="en-GB" baseline="0" dirty="0" smtClean="0"/>
              <a:t> item for this SI was to</a:t>
            </a:r>
            <a:r>
              <a:rPr lang="en-GB" dirty="0" smtClean="0"/>
              <a:t> a</a:t>
            </a:r>
            <a:r>
              <a:rPr lang="en-GB" sz="1600" dirty="0" smtClean="0">
                <a:solidFill>
                  <a:schemeClr val="tx1"/>
                </a:solidFill>
                <a:effectLst/>
                <a:latin typeface="+mn-lt"/>
              </a:rPr>
              <a:t>ddress SA2 issues raised in the related REAR study item.</a:t>
            </a:r>
          </a:p>
          <a:p>
            <a:pPr lvl="1"/>
            <a:r>
              <a:rPr lang="en-GB" dirty="0" smtClean="0"/>
              <a:t>Response provided to SA2 and </a:t>
            </a:r>
            <a:r>
              <a:rPr lang="en-GB" dirty="0" smtClean="0"/>
              <a:t>1 CR </a:t>
            </a:r>
            <a:r>
              <a:rPr lang="en-GB" dirty="0" smtClean="0"/>
              <a:t>agreed to the TR 36.746 that was approved at RAN#77.</a:t>
            </a:r>
          </a:p>
          <a:p>
            <a:pPr lvl="1"/>
            <a:r>
              <a:rPr lang="en-GB" sz="1800" dirty="0" smtClean="0">
                <a:solidFill>
                  <a:schemeClr val="tx1"/>
                </a:solidFill>
                <a:effectLst/>
                <a:latin typeface="+mn-lt"/>
              </a:rPr>
              <a:t>SI is complete from RAN2 point of view.</a:t>
            </a:r>
          </a:p>
          <a:p>
            <a:pPr lvl="1"/>
            <a:endParaRPr lang="en-GB" dirty="0"/>
          </a:p>
          <a:p>
            <a:r>
              <a:rPr lang="en-GB" dirty="0"/>
              <a:t>Enhanced Support for Aerial </a:t>
            </a:r>
            <a:r>
              <a:rPr lang="en-GB" dirty="0" smtClean="0"/>
              <a:t>Vehicles SI (</a:t>
            </a:r>
            <a:r>
              <a:rPr lang="en-GB" dirty="0" err="1" smtClean="0"/>
              <a:t>FS_LTE_Aerial</a:t>
            </a:r>
            <a:r>
              <a:rPr lang="en-GB" dirty="0" smtClean="0"/>
              <a:t>)</a:t>
            </a:r>
          </a:p>
          <a:p>
            <a:pPr lvl="1"/>
            <a:r>
              <a:rPr lang="en-GB" sz="1600" dirty="0" smtClean="0">
                <a:solidFill>
                  <a:schemeClr val="tx1"/>
                </a:solidFill>
                <a:effectLst/>
                <a:latin typeface="+mn-lt"/>
              </a:rPr>
              <a:t>TR36.777</a:t>
            </a:r>
            <a:r>
              <a:rPr lang="en-GB" sz="1600" baseline="0" dirty="0" smtClean="0">
                <a:solidFill>
                  <a:schemeClr val="tx1"/>
                </a:solidFill>
                <a:effectLst/>
                <a:latin typeface="+mn-lt"/>
              </a:rPr>
              <a:t> is provided to RAN for approval.</a:t>
            </a:r>
          </a:p>
          <a:p>
            <a:pPr lvl="1"/>
            <a:r>
              <a:rPr lang="en-GB" dirty="0"/>
              <a:t>SI is complete from RAN2 point of </a:t>
            </a:r>
            <a:r>
              <a:rPr lang="en-GB" dirty="0" smtClean="0"/>
              <a:t>view.</a:t>
            </a:r>
          </a:p>
        </p:txBody>
      </p:sp>
    </p:spTree>
    <p:extLst>
      <p:ext uri="{BB962C8B-B14F-4D97-AF65-F5344CB8AC3E}">
        <p14:creationId xmlns:p14="http://schemas.microsoft.com/office/powerpoint/2010/main" val="17168520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LTE: Rel-15 WIs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Shortened </a:t>
            </a:r>
            <a:r>
              <a:rPr lang="en-GB" dirty="0"/>
              <a:t>TTI and processing time for LTE </a:t>
            </a:r>
            <a:r>
              <a:rPr lang="en-GB" dirty="0" smtClean="0"/>
              <a:t>(</a:t>
            </a:r>
            <a:r>
              <a:rPr lang="en-GB" dirty="0"/>
              <a:t>LTE_STTIandPT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CRs to 36.300, 36.302, 36.306, 36.321 and 36.331 to introduce short TTI are provided to RAN for </a:t>
            </a:r>
            <a:r>
              <a:rPr lang="en-GB" dirty="0"/>
              <a:t>approval (RP-172618).</a:t>
            </a:r>
            <a:endParaRPr lang="en-GB" dirty="0" smtClean="0"/>
          </a:p>
          <a:p>
            <a:pPr lvl="1"/>
            <a:r>
              <a:rPr lang="en-GB" dirty="0" smtClean="0"/>
              <a:t>WI is complete from RAN2 point of view.</a:t>
            </a:r>
          </a:p>
          <a:p>
            <a:pPr lvl="0"/>
            <a:r>
              <a:rPr lang="en-GB" dirty="0" smtClean="0"/>
              <a:t>Further video enhancements for LTE (LTE_ViLTE_enh2)</a:t>
            </a:r>
          </a:p>
          <a:p>
            <a:pPr lvl="1"/>
            <a:r>
              <a:rPr lang="en-GB" dirty="0" smtClean="0"/>
              <a:t>CRs to 36.300, 36.323, 36.331 and 36.306 to introduce assistance information for local cache are provided to RAN for </a:t>
            </a:r>
            <a:r>
              <a:rPr lang="en-GB" dirty="0"/>
              <a:t>approval (RP-172619).</a:t>
            </a:r>
            <a:endParaRPr lang="en-GB" dirty="0" smtClean="0"/>
          </a:p>
          <a:p>
            <a:pPr lvl="1"/>
            <a:r>
              <a:rPr lang="en-GB" dirty="0" smtClean="0"/>
              <a:t>For the objective on enhancements to solve the problem of critical data discard, RAN2 concluded that no solution will be specified due to limited time.</a:t>
            </a:r>
          </a:p>
          <a:p>
            <a:pPr lvl="1"/>
            <a:r>
              <a:rPr lang="en-GB" dirty="0" smtClean="0"/>
              <a:t>WI is complete from RAN2 point of view.</a:t>
            </a:r>
          </a:p>
          <a:p>
            <a:pPr lvl="0"/>
            <a:r>
              <a:rPr lang="en-GB" dirty="0"/>
              <a:t>QoE Measurement Collection for streaming </a:t>
            </a:r>
            <a:r>
              <a:rPr lang="en-GB" dirty="0" smtClean="0"/>
              <a:t>service (</a:t>
            </a:r>
            <a:r>
              <a:rPr lang="en-GB" dirty="0" err="1" smtClean="0"/>
              <a:t>LTE_QMC_Streaming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CRs to 36.300, 36.306, 36.331 to introduce </a:t>
            </a:r>
            <a:r>
              <a:rPr lang="en-GB" dirty="0"/>
              <a:t>QoE </a:t>
            </a:r>
            <a:r>
              <a:rPr lang="en-GB" dirty="0" smtClean="0"/>
              <a:t>measurement collection are provided to RAN for </a:t>
            </a:r>
            <a:r>
              <a:rPr lang="en-GB" dirty="0"/>
              <a:t>approval (P-172620)</a:t>
            </a:r>
            <a:endParaRPr lang="en-GB" dirty="0" smtClean="0"/>
          </a:p>
          <a:p>
            <a:pPr lvl="1"/>
            <a:r>
              <a:rPr lang="en-GB" dirty="0" smtClean="0"/>
              <a:t>WI is complete from RAN2 point of view</a:t>
            </a:r>
          </a:p>
        </p:txBody>
      </p:sp>
    </p:spTree>
    <p:extLst>
      <p:ext uri="{BB962C8B-B14F-4D97-AF65-F5344CB8AC3E}">
        <p14:creationId xmlns:p14="http://schemas.microsoft.com/office/powerpoint/2010/main" val="37058232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NB-IoT enhancements </a:t>
            </a:r>
            <a:r>
              <a:rPr lang="en-GB" baseline="0" dirty="0" smtClean="0"/>
              <a:t>Rel-15 WI (</a:t>
            </a:r>
            <a:r>
              <a:rPr lang="en-GB" dirty="0"/>
              <a:t>NB_IOTenh2</a:t>
            </a:r>
            <a:r>
              <a:rPr lang="en-GB" baseline="0" dirty="0" smtClean="0"/>
              <a:t>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426" y="1409581"/>
            <a:ext cx="8229600" cy="4525963"/>
          </a:xfrm>
        </p:spPr>
        <p:txBody>
          <a:bodyPr/>
          <a:lstStyle/>
          <a:p>
            <a:r>
              <a:rPr lang="en-GB" dirty="0" smtClean="0"/>
              <a:t>Status of prioritised objectives for which WGs were tasked to </a:t>
            </a:r>
            <a:r>
              <a:rPr lang="en-GB" dirty="0"/>
              <a:t>provide </a:t>
            </a:r>
            <a:r>
              <a:rPr lang="en-GB" dirty="0" smtClean="0"/>
              <a:t>"complete </a:t>
            </a:r>
            <a:r>
              <a:rPr lang="en-GB" dirty="0"/>
              <a:t>running CRs/draft </a:t>
            </a:r>
            <a:r>
              <a:rPr lang="en-GB" dirty="0" smtClean="0"/>
              <a:t>CRs" </a:t>
            </a:r>
            <a:r>
              <a:rPr lang="en-GB" dirty="0"/>
              <a:t>to </a:t>
            </a:r>
            <a:r>
              <a:rPr lang="en-GB" dirty="0" smtClean="0"/>
              <a:t>RAN#78:</a:t>
            </a:r>
          </a:p>
          <a:p>
            <a:pPr lvl="1"/>
            <a:r>
              <a:rPr lang="en-GB" dirty="0" smtClean="0"/>
              <a:t>Quick </a:t>
            </a:r>
            <a:r>
              <a:rPr lang="en-GB" dirty="0"/>
              <a:t>release of RRC </a:t>
            </a:r>
            <a:r>
              <a:rPr lang="en-GB" dirty="0" smtClean="0"/>
              <a:t>connection</a:t>
            </a:r>
          </a:p>
          <a:p>
            <a:pPr lvl="2"/>
            <a:r>
              <a:rPr lang="en-GB" dirty="0" smtClean="0"/>
              <a:t>Rel-14 (Cat F correction) CR to 36.331 agreed</a:t>
            </a:r>
            <a:endParaRPr lang="en-GB" dirty="0"/>
          </a:p>
          <a:p>
            <a:pPr lvl="1"/>
            <a:r>
              <a:rPr lang="en-GB" dirty="0"/>
              <a:t>Relaxed monitoring for cell </a:t>
            </a:r>
            <a:r>
              <a:rPr lang="en-GB" dirty="0" smtClean="0"/>
              <a:t>reselection</a:t>
            </a:r>
            <a:endParaRPr lang="en-GB" dirty="0"/>
          </a:p>
          <a:p>
            <a:pPr lvl="2"/>
            <a:r>
              <a:rPr lang="en-GB" dirty="0" smtClean="0"/>
              <a:t>Rel-14 (Cat C) CRs to 36.331,</a:t>
            </a:r>
            <a:r>
              <a:rPr lang="en-GB" baseline="0" dirty="0" smtClean="0"/>
              <a:t> 36.304, 36.306 </a:t>
            </a:r>
            <a:r>
              <a:rPr lang="en-GB" dirty="0" smtClean="0"/>
              <a:t>agreed</a:t>
            </a:r>
          </a:p>
          <a:p>
            <a:pPr lvl="1"/>
            <a:r>
              <a:rPr lang="en-GB" dirty="0" smtClean="0"/>
              <a:t>Early data transmission </a:t>
            </a:r>
          </a:p>
          <a:p>
            <a:pPr lvl="2"/>
            <a:r>
              <a:rPr lang="en-GB" dirty="0" smtClean="0"/>
              <a:t>Included in endorsed running CRs to 36.331 and 36.321 </a:t>
            </a:r>
            <a:endParaRPr lang="en-GB" dirty="0"/>
          </a:p>
          <a:p>
            <a:pPr lvl="2"/>
            <a:r>
              <a:rPr lang="en-GB" baseline="0" dirty="0" smtClean="0"/>
              <a:t>Objective</a:t>
            </a:r>
            <a:r>
              <a:rPr lang="en-GB" dirty="0" smtClean="0"/>
              <a:t> not yet fully </a:t>
            </a:r>
            <a:r>
              <a:rPr lang="en-GB" baseline="0" dirty="0" smtClean="0"/>
              <a:t>complete</a:t>
            </a:r>
            <a:endParaRPr lang="en-GB" dirty="0"/>
          </a:p>
          <a:p>
            <a:pPr lvl="1"/>
            <a:r>
              <a:rPr lang="en-GB" dirty="0" smtClean="0"/>
              <a:t>RLC </a:t>
            </a:r>
            <a:r>
              <a:rPr lang="en-GB" dirty="0"/>
              <a:t>UM </a:t>
            </a:r>
            <a:r>
              <a:rPr lang="en-GB" dirty="0" smtClean="0"/>
              <a:t>support</a:t>
            </a:r>
          </a:p>
          <a:p>
            <a:pPr lvl="2"/>
            <a:r>
              <a:rPr lang="en-GB" dirty="0" smtClean="0"/>
              <a:t>Included in endorsed running CR to 36.331</a:t>
            </a:r>
          </a:p>
          <a:p>
            <a:pPr lvl="1"/>
            <a:r>
              <a:rPr lang="en-GB" dirty="0" smtClean="0"/>
              <a:t>Improved </a:t>
            </a:r>
            <a:r>
              <a:rPr lang="en-GB" dirty="0"/>
              <a:t>cell search and/or system </a:t>
            </a:r>
            <a:r>
              <a:rPr lang="en-GB" dirty="0" smtClean="0"/>
              <a:t>information acquisition </a:t>
            </a:r>
            <a:r>
              <a:rPr lang="en-GB" dirty="0"/>
              <a:t>performance</a:t>
            </a:r>
            <a:r>
              <a:rPr lang="en-GB" dirty="0" smtClean="0"/>
              <a:t>.</a:t>
            </a:r>
          </a:p>
          <a:p>
            <a:pPr lvl="2"/>
            <a:r>
              <a:rPr lang="en-GB" dirty="0" smtClean="0"/>
              <a:t>Included in endorsed running CRs to 36.331 and 36.322</a:t>
            </a:r>
          </a:p>
          <a:p>
            <a:r>
              <a:rPr lang="en-GB" dirty="0" smtClean="0"/>
              <a:t>Endorsed running CRs are provided for information to RAN via an LS</a:t>
            </a:r>
          </a:p>
          <a:p>
            <a:r>
              <a:rPr lang="en-GB" dirty="0" smtClean="0"/>
              <a:t>Rel-15 NB-IoT and MTC (with many overlapping objectives) consumed significantly more than their allocated time.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5856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LTE Capacity for Rel-15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490165" y="3861048"/>
            <a:ext cx="8229600" cy="2393405"/>
          </a:xfrm>
        </p:spPr>
        <p:txBody>
          <a:bodyPr/>
          <a:lstStyle/>
          <a:p>
            <a:r>
              <a:rPr lang="en-GB" altLang="en-US" sz="1800" dirty="0" smtClean="0"/>
              <a:t>Legacy, TEI15, Rel-15 open WIs, Spare capacity 1 figures are all taken from the RAN#75 approved time budget (RP-172116)</a:t>
            </a:r>
          </a:p>
          <a:p>
            <a:r>
              <a:rPr lang="en-GB" altLang="en-US" sz="1800" dirty="0" smtClean="0"/>
              <a:t>'Reserved' TUs for potential feD2D, UAV WIs as per RAN#75 endorsed RP-170834</a:t>
            </a:r>
          </a:p>
          <a:p>
            <a:r>
              <a:rPr lang="en-GB" altLang="en-US" sz="1800" dirty="0"/>
              <a:t>The available spare capacity (0.5 and 1 TU in </a:t>
            </a:r>
            <a:r>
              <a:rPr lang="en-GB" altLang="en-US" sz="1800" dirty="0" smtClean="0"/>
              <a:t>#101bis and #102 </a:t>
            </a:r>
            <a:r>
              <a:rPr lang="en-GB" altLang="en-US" sz="1800" dirty="0"/>
              <a:t>respectively) is due to UDC WI agreed at RAN#77 not utilising all its reserved TUs from RP-170834</a:t>
            </a:r>
            <a:r>
              <a:rPr lang="en-GB" altLang="en-US" sz="1800" dirty="0" smtClean="0"/>
              <a:t>.</a:t>
            </a:r>
          </a:p>
          <a:p>
            <a:pPr lvl="1"/>
            <a:r>
              <a:rPr lang="en-GB" altLang="en-US" sz="1400" dirty="0" smtClean="0"/>
              <a:t>Recommendation to consider allocating </a:t>
            </a:r>
            <a:r>
              <a:rPr lang="en-GB" altLang="en-US" sz="1400" dirty="0"/>
              <a:t>to existing WIs before adding any new WIs to Rel-15</a:t>
            </a:r>
            <a:r>
              <a:rPr lang="en-GB" altLang="en-US" sz="1400" dirty="0" smtClean="0"/>
              <a:t>.</a:t>
            </a:r>
            <a:endParaRPr lang="en-GB" altLang="en-US" sz="1400" dirty="0"/>
          </a:p>
          <a:p>
            <a:r>
              <a:rPr lang="en-GB" altLang="en-US" sz="1800" dirty="0" smtClean="0"/>
              <a:t>It remains critical to keep to LTE time budget during Rel-15. Very limited flexibility during RAN2 meeting week. </a:t>
            </a:r>
          </a:p>
        </p:txBody>
      </p:sp>
      <p:graphicFrame>
        <p:nvGraphicFramePr>
          <p:cNvPr id="1126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3398899"/>
              </p:ext>
            </p:extLst>
          </p:nvPr>
        </p:nvGraphicFramePr>
        <p:xfrm>
          <a:off x="1765301" y="1268760"/>
          <a:ext cx="5526087" cy="253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0" name="Worksheet" r:id="rId4" imgW="3800439" imgH="1733379" progId="Excel.Sheet.12">
                  <p:embed/>
                </p:oleObj>
              </mc:Choice>
              <mc:Fallback>
                <p:oleObj name="Worksheet" r:id="rId4" imgW="3800439" imgH="1733379" progId="Excel.Sheet.1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5301" y="1268760"/>
                        <a:ext cx="5526087" cy="253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104851</TotalTime>
  <Words>1260</Words>
  <Application>Microsoft Office PowerPoint</Application>
  <PresentationFormat>On-screen Show (4:3)</PresentationFormat>
  <Paragraphs>160</Paragraphs>
  <Slides>11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Times New Roman</vt:lpstr>
      <vt:lpstr>3gpp</vt:lpstr>
      <vt:lpstr>Worksheet</vt:lpstr>
      <vt:lpstr>  </vt:lpstr>
      <vt:lpstr>NR: EN-DC (option 3) completion</vt:lpstr>
      <vt:lpstr>NR: EN-DC (option 3) completion</vt:lpstr>
      <vt:lpstr>NR: Planning for 2018 and 2019</vt:lpstr>
      <vt:lpstr>LTE: Rel-14</vt:lpstr>
      <vt:lpstr>LTE: Rel-15 SIs</vt:lpstr>
      <vt:lpstr>LTE: Rel-15 WIs</vt:lpstr>
      <vt:lpstr>NB-IoT enhancements Rel-15 WI (NB_IOTenh2)</vt:lpstr>
      <vt:lpstr>LTE Capacity for Rel-15</vt:lpstr>
      <vt:lpstr>Rel-15 LTE WI/SI status (RAN2 led)</vt:lpstr>
      <vt:lpstr>Summary and concluding remarks</vt:lpstr>
    </vt:vector>
  </TitlesOfParts>
  <Company>Intel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status report to RAN</dc:title>
  <dc:creator>richard.c.burbidge@intel.com</dc:creator>
  <cp:keywords>Report; RAN2, CTPClassification=CTP_IC:VisualMarkings=</cp:keywords>
  <cp:lastModifiedBy>RB</cp:lastModifiedBy>
  <cp:revision>4748</cp:revision>
  <dcterms:created xsi:type="dcterms:W3CDTF">2009-11-27T05:15:11Z</dcterms:created>
  <dcterms:modified xsi:type="dcterms:W3CDTF">2017-12-17T19:25:00Z</dcterms:modified>
  <cp:category>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1322428612</vt:lpwstr>
  </property>
  <property fmtid="{D5CDD505-2E9C-101B-9397-08002B2CF9AE}" pid="3" name="UpdateProcess">
    <vt:lpwstr>End</vt:lpwstr>
  </property>
  <property fmtid="{D5CDD505-2E9C-101B-9397-08002B2CF9AE}" pid="4" name="TitusGUID">
    <vt:lpwstr>16f5c419-6267-4835-8653-c4da3b64ff41</vt:lpwstr>
  </property>
  <property fmtid="{D5CDD505-2E9C-101B-9397-08002B2CF9AE}" pid="5" name="CTP_BU">
    <vt:lpwstr>NEXT GEN AND STANDARDS GROUP</vt:lpwstr>
  </property>
  <property fmtid="{D5CDD505-2E9C-101B-9397-08002B2CF9AE}" pid="6" name="CTP_TimeStamp">
    <vt:lpwstr>2017-12-17 19:25:00Z</vt:lpwstr>
  </property>
  <property fmtid="{D5CDD505-2E9C-101B-9397-08002B2CF9AE}" pid="7" name="CTPClassification">
    <vt:lpwstr>CTP_IC</vt:lpwstr>
  </property>
</Properties>
</file>