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82" autoAdjust="0"/>
    <p:restoredTop sz="94660"/>
  </p:normalViewPr>
  <p:slideViewPr>
    <p:cSldViewPr>
      <p:cViewPr varScale="1">
        <p:scale>
          <a:sx n="86" d="100"/>
          <a:sy n="86" d="100"/>
        </p:scale>
        <p:origin x="738" y="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대토론회6차 0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개체 틀 37"/>
          <p:cNvSpPr>
            <a:spLocks noGrp="1"/>
          </p:cNvSpPr>
          <p:nvPr>
            <p:ph type="title"/>
          </p:nvPr>
        </p:nvSpPr>
        <p:spPr>
          <a:xfrm>
            <a:off x="776536" y="621261"/>
            <a:ext cx="8335614" cy="400110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  <a:extrusionClr>
                <a:schemeClr val="tx1"/>
              </a:extrusionClr>
              <a:contourClr>
                <a:schemeClr val="tx1"/>
              </a:contourClr>
            </a:sp3d>
          </a:bodyPr>
          <a:lstStyle>
            <a:lvl1pPr algn="l">
              <a:defRPr lang="ko-KR" altLang="en-US" sz="2600" b="1" kern="1200" spc="0" baseline="0" dirty="0">
                <a:ln>
                  <a:noFill/>
                </a:ln>
                <a:solidFill>
                  <a:srgbClr val="C00000"/>
                </a:solidFill>
                <a:latin typeface="+mn-ea"/>
                <a:ea typeface="+mn-ea"/>
                <a:cs typeface="+mj-cs"/>
              </a:defRPr>
            </a:lvl1pPr>
          </a:lstStyle>
          <a:p>
            <a:pPr marL="0" lvl="0" algn="l" defTabSz="914395" latinLnBrk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텍스트 개체 틀 8"/>
          <p:cNvSpPr>
            <a:spLocks noGrp="1"/>
          </p:cNvSpPr>
          <p:nvPr>
            <p:ph type="body" sz="quarter" idx="10" hasCustomPrompt="1"/>
          </p:nvPr>
        </p:nvSpPr>
        <p:spPr>
          <a:xfrm>
            <a:off x="271702" y="702263"/>
            <a:ext cx="468831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l">
              <a:buNone/>
              <a:defRPr sz="1800" b="1" spc="-60" baseline="0">
                <a:ln>
                  <a:noFill/>
                </a:ln>
                <a:solidFill>
                  <a:srgbClr val="C00000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6" name="텍스트 개체 틀 2"/>
          <p:cNvSpPr>
            <a:spLocks noGrp="1"/>
          </p:cNvSpPr>
          <p:nvPr>
            <p:ph type="body" sz="quarter" idx="11"/>
          </p:nvPr>
        </p:nvSpPr>
        <p:spPr>
          <a:xfrm>
            <a:off x="361563" y="1052738"/>
            <a:ext cx="9145587" cy="5471889"/>
          </a:xfrm>
          <a:prstGeom prst="rect">
            <a:avLst/>
          </a:prstGeom>
        </p:spPr>
        <p:txBody>
          <a:bodyPr/>
          <a:lstStyle>
            <a:lvl1pPr marL="327023" indent="-327023">
              <a:lnSpc>
                <a:spcPct val="150000"/>
              </a:lnSpc>
              <a:buFont typeface="Wingdings" panose="05000000000000000000" pitchFamily="2" charset="2"/>
              <a:buChar char="o"/>
              <a:defRPr sz="2000" b="1" spc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2922" indent="-203199">
              <a:lnSpc>
                <a:spcPct val="150000"/>
              </a:lnSpc>
              <a:buFont typeface="Wingdings" panose="05000000000000000000" pitchFamily="2" charset="2"/>
              <a:buChar char="§"/>
              <a:defRPr sz="1600" spc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50895" indent="-180974">
              <a:lnSpc>
                <a:spcPct val="150000"/>
              </a:lnSpc>
              <a:buFont typeface="맑은 고딕" panose="020B0503020000020004" pitchFamily="50" charset="-127"/>
              <a:buChar char="-"/>
              <a:defRPr sz="1600" spc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116007" indent="-201612">
              <a:lnSpc>
                <a:spcPct val="150000"/>
              </a:lnSpc>
              <a:buFont typeface="Arial" panose="020B0604020202020204" pitchFamily="34" charset="0"/>
              <a:buChar char="•"/>
              <a:defRPr sz="1400" spc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  <a:endParaRPr lang="en-US" altLang="ko-KR" dirty="0" smtClean="0"/>
          </a:p>
          <a:p>
            <a:pPr lvl="3"/>
            <a:r>
              <a:rPr lang="ko-KR" altLang="en-US" sz="1400" dirty="0" smtClean="0"/>
              <a:t>넷째 수준</a:t>
            </a:r>
            <a:endParaRPr lang="en-US" altLang="ko-KR" dirty="0" smtClean="0"/>
          </a:p>
          <a:p>
            <a:pPr lvl="2"/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87538352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대토론회6차 02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개체 틀 37"/>
          <p:cNvSpPr>
            <a:spLocks noGrp="1"/>
          </p:cNvSpPr>
          <p:nvPr>
            <p:ph type="title"/>
          </p:nvPr>
        </p:nvSpPr>
        <p:spPr>
          <a:xfrm>
            <a:off x="776536" y="621261"/>
            <a:ext cx="8335614" cy="400110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  <a:extrusionClr>
                <a:schemeClr val="tx1"/>
              </a:extrusionClr>
              <a:contourClr>
                <a:schemeClr val="tx1"/>
              </a:contourClr>
            </a:sp3d>
          </a:bodyPr>
          <a:lstStyle>
            <a:lvl1pPr algn="l">
              <a:defRPr lang="ko-KR" altLang="en-US" sz="2600" b="1" kern="1200" spc="0" baseline="0" dirty="0">
                <a:ln>
                  <a:noFill/>
                </a:ln>
                <a:solidFill>
                  <a:srgbClr val="C00000"/>
                </a:solidFill>
                <a:latin typeface="+mn-ea"/>
                <a:ea typeface="+mn-ea"/>
                <a:cs typeface="+mj-cs"/>
              </a:defRPr>
            </a:lvl1pPr>
          </a:lstStyle>
          <a:p>
            <a:pPr marL="0" lvl="0" algn="l" defTabSz="914395" latinLnBrk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텍스트 개체 틀 8"/>
          <p:cNvSpPr>
            <a:spLocks noGrp="1"/>
          </p:cNvSpPr>
          <p:nvPr>
            <p:ph type="body" sz="quarter" idx="10" hasCustomPrompt="1"/>
          </p:nvPr>
        </p:nvSpPr>
        <p:spPr>
          <a:xfrm>
            <a:off x="271702" y="702263"/>
            <a:ext cx="468831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l">
              <a:buNone/>
              <a:defRPr sz="1800" b="1" spc="-60" baseline="0">
                <a:ln>
                  <a:noFill/>
                </a:ln>
                <a:solidFill>
                  <a:srgbClr val="C00000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6" name="텍스트 개체 틀 2"/>
          <p:cNvSpPr>
            <a:spLocks noGrp="1"/>
          </p:cNvSpPr>
          <p:nvPr>
            <p:ph type="body" sz="quarter" idx="11" hasCustomPrompt="1"/>
          </p:nvPr>
        </p:nvSpPr>
        <p:spPr>
          <a:xfrm>
            <a:off x="361563" y="1052738"/>
            <a:ext cx="9145587" cy="54718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 typeface="Wingdings" panose="05000000000000000000" pitchFamily="2" charset="2"/>
              <a:buNone/>
              <a:tabLst>
                <a:tab pos="361948" algn="l"/>
              </a:tabLst>
              <a:defRPr sz="2000" b="1" spc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23884" indent="-284162">
              <a:lnSpc>
                <a:spcPct val="150000"/>
              </a:lnSpc>
              <a:buFont typeface="맑은 고딕" panose="020B0503020000020004" pitchFamily="50" charset="-127"/>
              <a:buChar char="○"/>
              <a:defRPr sz="1600" spc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50895" indent="-180974">
              <a:lnSpc>
                <a:spcPct val="150000"/>
              </a:lnSpc>
              <a:buFont typeface="맑은 고딕" panose="020B0503020000020004" pitchFamily="50" charset="-127"/>
              <a:buChar char="-"/>
              <a:defRPr sz="1600" spc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116007" indent="-201612">
              <a:lnSpc>
                <a:spcPct val="150000"/>
              </a:lnSpc>
              <a:buFont typeface="Arial" panose="020B0604020202020204" pitchFamily="34" charset="0"/>
              <a:buChar char="•"/>
              <a:defRPr sz="1400" spc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</a:lstStyle>
          <a:p>
            <a:pPr lvl="0"/>
            <a:r>
              <a:rPr lang="en-US" altLang="ko-KR" dirty="0" smtClean="0"/>
              <a:t>	</a:t>
            </a:r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  <a:endParaRPr lang="en-US" altLang="ko-KR" dirty="0" smtClean="0"/>
          </a:p>
          <a:p>
            <a:pPr lvl="3"/>
            <a:r>
              <a:rPr lang="ko-KR" altLang="en-US" sz="1400" dirty="0" smtClean="0"/>
              <a:t>넷째 수준</a:t>
            </a:r>
            <a:endParaRPr lang="en-US" altLang="ko-KR" dirty="0" smtClean="0"/>
          </a:p>
          <a:p>
            <a:pPr lvl="2"/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8619282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8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9442375" y="6438816"/>
            <a:ext cx="1388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r" defTabSz="914395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fld id="{88B3AE5A-10BA-4173-8E7E-D8F2BB88D393}" type="slidenum">
              <a:rPr kumimoji="1" lang="en-US" altLang="ko-KR" sz="1000" spc="-60" smtClean="0">
                <a:solidFill>
                  <a:srgbClr val="FFFFFF">
                    <a:lumMod val="75000"/>
                  </a:srgbClr>
                </a:solidFill>
                <a:cs typeface="굴림" pitchFamily="50" charset="-127"/>
              </a:rPr>
              <a:pPr algn="r" defTabSz="914395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ko-KR" sz="1000" spc="-60" dirty="0" smtClean="0">
              <a:solidFill>
                <a:srgbClr val="FFFFFF">
                  <a:lumMod val="75000"/>
                </a:srgbClr>
              </a:solidFill>
              <a:cs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015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224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4" indent="-342834" algn="l" defTabSz="914224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7" indent="-285695" algn="l" defTabSz="914224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0" indent="-228555" algn="l" defTabSz="914224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92" indent="-228555" algn="l" defTabSz="914224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04" indent="-228555" algn="l" defTabSz="914224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14" indent="-228555" algn="l" defTabSz="91422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26" indent="-228555" algn="l" defTabSz="91422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37" indent="-228555" algn="l" defTabSz="91422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50" indent="-228555" algn="l" defTabSz="91422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22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91422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4" algn="l" defTabSz="91422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35" algn="l" defTabSz="91422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47" algn="l" defTabSz="91422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8" algn="l" defTabSz="91422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70" algn="l" defTabSz="91422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82" algn="l" defTabSz="91422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93" algn="l" defTabSz="91422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그림 2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906000" cy="6858001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/>
        </p:nvSpPr>
        <p:spPr>
          <a:xfrm>
            <a:off x="56456" y="2433661"/>
            <a:ext cx="5721784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defTabSz="914229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ko-KR" sz="2800" b="1" dirty="0">
                <a:solidFill>
                  <a:srgbClr val="C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KT</a:t>
            </a:r>
            <a:r>
              <a:rPr lang="en-US" altLang="ko-KR" sz="700" b="1" dirty="0">
                <a:solidFill>
                  <a:srgbClr val="C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2800" b="1" dirty="0">
                <a:solidFill>
                  <a:srgbClr val="C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’s </a:t>
            </a:r>
            <a:r>
              <a:rPr lang="en-US" altLang="ko-KR" sz="2800" b="1" dirty="0" smtClean="0">
                <a:solidFill>
                  <a:srgbClr val="C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view on the Release-15 NR </a:t>
            </a:r>
            <a:r>
              <a:rPr lang="en-US" altLang="ko-KR" sz="2800" b="1" dirty="0">
                <a:solidFill>
                  <a:srgbClr val="C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WI </a:t>
            </a:r>
          </a:p>
          <a:p>
            <a:pPr>
              <a:defRPr/>
            </a:pPr>
            <a:r>
              <a:rPr lang="en-US" altLang="ko-KR" sz="2800" b="1" dirty="0">
                <a:solidFill>
                  <a:srgbClr val="C0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and Proposal for Enhancement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61408" y="4906119"/>
            <a:ext cx="238698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defTabSz="975049"/>
            <a:r>
              <a:rPr lang="en-US" altLang="ko-KR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KT</a:t>
            </a:r>
            <a:endParaRPr lang="ko-KR" altLang="en-US" sz="28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pic>
        <p:nvPicPr>
          <p:cNvPr id="8" name="Picture 2" descr="\\psf\Home\Desktop\00_GiGA 그래픽 모티브 개발\98_PR이미지 최종 2개안 및 PPT 템플릿\GiGA PR이미지_Type2_fin_for PPT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2808" y="251662"/>
            <a:ext cx="3816001" cy="636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251198" y="5895181"/>
            <a:ext cx="4664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RP-171921</a:t>
            </a:r>
            <a:endParaRPr lang="en-US" altLang="ko-KR" sz="14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r>
              <a:rPr lang="en-US" altLang="ko-KR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3GPP TSG RAN Meeting #77</a:t>
            </a:r>
          </a:p>
          <a:p>
            <a:r>
              <a:rPr lang="en-US" altLang="ko-KR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Sapporo, Japan, September 11 - 15, 2017</a:t>
            </a:r>
          </a:p>
        </p:txBody>
      </p:sp>
    </p:spTree>
    <p:extLst>
      <p:ext uri="{BB962C8B-B14F-4D97-AF65-F5344CB8AC3E}">
        <p14:creationId xmlns:p14="http://schemas.microsoft.com/office/powerpoint/2010/main" val="397871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621262"/>
            <a:ext cx="9217025" cy="430887"/>
          </a:xfrm>
        </p:spPr>
        <p:txBody>
          <a:bodyPr/>
          <a:lstStyle/>
          <a:p>
            <a:r>
              <a:rPr lang="en-US" altLang="ko-KR" sz="2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Fundamental Questions: Motivation for the Discussion</a:t>
            </a:r>
            <a:endParaRPr lang="en-US" altLang="ko-KR" sz="280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6" name="텍스트 개체 틀 3"/>
          <p:cNvSpPr>
            <a:spLocks noGrp="1"/>
          </p:cNvSpPr>
          <p:nvPr>
            <p:ph type="body" sz="quarter" idx="11"/>
          </p:nvPr>
        </p:nvSpPr>
        <p:spPr>
          <a:xfrm>
            <a:off x="344488" y="1341487"/>
            <a:ext cx="9271958" cy="345566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The </a:t>
            </a:r>
            <a:r>
              <a:rPr lang="en-US" altLang="ko-KR" dirty="0" smtClean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Release-15 NR Specification </a:t>
            </a:r>
            <a:r>
              <a:rPr lang="en-US" altLang="ko-KR" dirty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that </a:t>
            </a:r>
            <a:r>
              <a:rPr lang="en-US" altLang="ko-KR" dirty="0" smtClean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covers NSA/SA </a:t>
            </a:r>
            <a:r>
              <a:rPr lang="en-US" altLang="ko-KR" dirty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common part will be </a:t>
            </a:r>
            <a:r>
              <a:rPr lang="en-US" altLang="ko-KR" dirty="0" smtClean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frozen by the end </a:t>
            </a:r>
            <a:r>
              <a:rPr lang="en-US" altLang="ko-KR" dirty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of this year.  </a:t>
            </a:r>
          </a:p>
          <a:p>
            <a:pPr marL="0" indent="0">
              <a:lnSpc>
                <a:spcPct val="100000"/>
              </a:lnSpc>
              <a:buNone/>
            </a:pPr>
            <a:endParaRPr lang="en-US" altLang="ko-KR" dirty="0">
              <a:solidFill>
                <a:schemeClr val="tx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lvl="0">
              <a:lnSpc>
                <a:spcPct val="100000"/>
              </a:lnSpc>
            </a:pPr>
            <a:r>
              <a:rPr lang="en-US" altLang="ko-KR" dirty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Is the “early drop” specification mature enough to support </a:t>
            </a:r>
            <a:r>
              <a:rPr lang="en-US" altLang="ko-KR" dirty="0" smtClean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operator’s needs for NSA deployment? Any “additional” </a:t>
            </a:r>
            <a:r>
              <a:rPr lang="en-US" altLang="ko-KR" dirty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preparation is </a:t>
            </a:r>
            <a:r>
              <a:rPr lang="en-US" altLang="ko-KR" dirty="0" smtClean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required for </a:t>
            </a:r>
            <a:r>
              <a:rPr lang="en-US" altLang="ko-KR" dirty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SA deployment? </a:t>
            </a:r>
            <a:endParaRPr lang="en-US" altLang="ko-KR" dirty="0" smtClean="0">
              <a:solidFill>
                <a:schemeClr val="tx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>
              <a:lnSpc>
                <a:spcPct val="100000"/>
              </a:lnSpc>
            </a:pPr>
            <a:endParaRPr lang="en-US" altLang="ko-KR" dirty="0">
              <a:solidFill>
                <a:schemeClr val="tx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>
              <a:lnSpc>
                <a:spcPct val="1000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Is the “early </a:t>
            </a:r>
            <a:r>
              <a:rPr lang="en-US" altLang="ko-KR" dirty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drop” </a:t>
            </a:r>
            <a:r>
              <a:rPr lang="en-US" altLang="ko-KR" dirty="0" smtClean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specification good enough </a:t>
            </a:r>
            <a:r>
              <a:rPr lang="en-US" altLang="ko-KR" dirty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to support </a:t>
            </a:r>
            <a:r>
              <a:rPr lang="en-US" altLang="ko-KR" dirty="0" smtClean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below 6GHz and above 6GHz altogether? </a:t>
            </a:r>
            <a:endParaRPr lang="en-US" altLang="ko-KR" dirty="0">
              <a:solidFill>
                <a:schemeClr val="tx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087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621262"/>
            <a:ext cx="9217025" cy="430887"/>
          </a:xfrm>
        </p:spPr>
        <p:txBody>
          <a:bodyPr/>
          <a:lstStyle/>
          <a:p>
            <a:r>
              <a:rPr lang="en-US" altLang="ko-KR" sz="2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Observations</a:t>
            </a:r>
            <a:endParaRPr lang="en-US" altLang="ko-KR" sz="280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6" name="텍스트 개체 틀 3"/>
          <p:cNvSpPr>
            <a:spLocks noGrp="1"/>
          </p:cNvSpPr>
          <p:nvPr>
            <p:ph type="body" sz="quarter" idx="11"/>
          </p:nvPr>
        </p:nvSpPr>
        <p:spPr>
          <a:xfrm>
            <a:off x="327059" y="1113118"/>
            <a:ext cx="9271958" cy="547188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Observation 1: </a:t>
            </a:r>
            <a:r>
              <a:rPr lang="en-US" altLang="ko-KR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any different options in NR will be available.</a:t>
            </a:r>
          </a:p>
          <a:p>
            <a:pPr>
              <a:lnSpc>
                <a:spcPct val="100000"/>
              </a:lnSpc>
            </a:pPr>
            <a:endParaRPr lang="en-US" altLang="ko-KR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ko-KR" sz="70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marL="327023" lvl="1" indent="-327023">
              <a:lnSpc>
                <a:spcPct val="100000"/>
              </a:lnSpc>
              <a:buFont typeface="Wingdings" panose="05000000000000000000" pitchFamily="2" charset="2"/>
              <a:buChar char="o"/>
            </a:pPr>
            <a:r>
              <a:rPr lang="en-US" altLang="ko-KR" sz="2000" b="1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Observation 2: </a:t>
            </a: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As </a:t>
            </a:r>
            <a:r>
              <a:rPr lang="en-US" altLang="ko-KR" sz="2000" b="1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</a:t>
            </a: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he </a:t>
            </a:r>
            <a:r>
              <a:rPr lang="en-US" altLang="ko-KR" sz="2000" b="1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“early </a:t>
            </a: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drop” </a:t>
            </a:r>
            <a:r>
              <a:rPr lang="en-US" altLang="ko-KR" sz="2000" b="1" dirty="0" smtClean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will </a:t>
            </a:r>
            <a:r>
              <a:rPr lang="en-US" altLang="ko-KR" sz="2000" b="1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be </a:t>
            </a: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completed in </a:t>
            </a:r>
            <a:r>
              <a:rPr lang="en-US" altLang="ko-KR" sz="2000" b="1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 few </a:t>
            </a: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months, operators will start to examine if all the various combinations of these options can meet the requirements on the network KPIs.</a:t>
            </a:r>
          </a:p>
          <a:p>
            <a:pPr marL="0" lvl="1" indent="0">
              <a:lnSpc>
                <a:spcPct val="100000"/>
              </a:lnSpc>
              <a:buNone/>
            </a:pPr>
            <a:endParaRPr lang="en-US" altLang="ko-KR" sz="2000" b="1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marL="327023" lvl="1" indent="-327023">
              <a:lnSpc>
                <a:spcPct val="100000"/>
              </a:lnSpc>
              <a:buFont typeface="Wingdings" panose="05000000000000000000" pitchFamily="2" charset="2"/>
              <a:buChar char="o"/>
            </a:pP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Observation 3: It </a:t>
            </a:r>
            <a:r>
              <a:rPr lang="en-US" altLang="ko-KR" sz="2000" b="1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seems </a:t>
            </a: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that NR may have different </a:t>
            </a:r>
            <a:r>
              <a:rPr lang="en-US" altLang="ko-KR" sz="2000" b="1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performance characteristics with respect to </a:t>
            </a: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the particular choices of the available options in terms of UE </a:t>
            </a:r>
            <a:r>
              <a:rPr lang="en-US" altLang="ko-KR" sz="2000" b="1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battery consumption, mobility, reliability, </a:t>
            </a: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latency, throughput etc.</a:t>
            </a:r>
            <a:endParaRPr lang="en-US" altLang="ko-KR" sz="2000" b="1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/>
          </p:nvPr>
        </p:nvGraphicFramePr>
        <p:xfrm>
          <a:off x="1324607" y="1556789"/>
          <a:ext cx="7416824" cy="175354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016224"/>
                <a:gridCol w="5400600"/>
              </a:tblGrid>
              <a:tr h="349835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 smtClean="0">
                          <a:solidFill>
                            <a:schemeClr val="tx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NR</a:t>
                      </a:r>
                      <a:endParaRPr lang="ko-KR" altLang="en-US" sz="1400" b="0">
                        <a:solidFill>
                          <a:schemeClr val="tx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129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 smtClean="0"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Numerology</a:t>
                      </a:r>
                      <a:endParaRPr lang="ko-KR" altLang="en-US" sz="1400" b="0"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Use case dependent</a:t>
                      </a:r>
                      <a:r>
                        <a:rPr lang="en-US" altLang="ko-KR" sz="1400" baseline="0" dirty="0" smtClean="0"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, spectrum </a:t>
                      </a:r>
                      <a:r>
                        <a:rPr lang="en-US" altLang="ko-KR" sz="1400" dirty="0" smtClean="0"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dependent</a:t>
                      </a:r>
                      <a:endParaRPr lang="ko-KR" altLang="en-US" sz="1400" dirty="0"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983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 smtClean="0"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Spectrum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Below</a:t>
                      </a:r>
                      <a:r>
                        <a:rPr lang="en-US" altLang="ko-KR" sz="1400" baseline="0" dirty="0" smtClean="0"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r>
                        <a:rPr lang="en-US" altLang="ko-KR" sz="1400" dirty="0" smtClean="0"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6GHs, Above6GHz</a:t>
                      </a:r>
                      <a:endParaRPr lang="ko-KR" altLang="en-US" sz="1400" dirty="0"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129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 smtClean="0"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Network architecture</a:t>
                      </a:r>
                      <a:r>
                        <a:rPr lang="en-US" altLang="ko-KR" sz="1400" b="0" baseline="0" dirty="0" smtClean="0"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endParaRPr lang="ko-KR" altLang="en-US" sz="1400" b="0" dirty="0"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NSA, SA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1293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b="0" kern="1200" dirty="0" smtClean="0">
                          <a:solidFill>
                            <a:schemeClr val="tx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L1</a:t>
                      </a:r>
                      <a:r>
                        <a:rPr lang="en-US" altLang="ko-KR" sz="1400" b="0" kern="1200" baseline="0" dirty="0" smtClean="0">
                          <a:solidFill>
                            <a:schemeClr val="tx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design</a:t>
                      </a:r>
                      <a:endParaRPr lang="en-US" altLang="ko-KR" sz="1400" b="0" kern="1200" dirty="0" smtClean="0">
                        <a:solidFill>
                          <a:schemeClr val="tx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Beam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related L1 overhead (SS burst , RS etc..)</a:t>
                      </a:r>
                      <a:endParaRPr lang="en-US" altLang="ko-KR" sz="1400" kern="1200" dirty="0" smtClean="0">
                        <a:solidFill>
                          <a:schemeClr val="tx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435226" y="323639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395" fontAlgn="base">
              <a:spcBef>
                <a:spcPct val="0"/>
              </a:spcBef>
              <a:spcAft>
                <a:spcPct val="0"/>
              </a:spcAft>
            </a:pPr>
            <a:endParaRPr kumimoji="1" lang="ko-KR" altLang="ko-KR"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6" name="텍스트 개체 틀 3"/>
          <p:cNvSpPr>
            <a:spLocks noGrp="1"/>
          </p:cNvSpPr>
          <p:nvPr>
            <p:ph type="body" sz="quarter" idx="11"/>
          </p:nvPr>
        </p:nvSpPr>
        <p:spPr>
          <a:xfrm>
            <a:off x="327059" y="1225091"/>
            <a:ext cx="9271958" cy="350005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Proposal 1: As </a:t>
            </a:r>
            <a:r>
              <a:rPr lang="en-US" altLang="ko-KR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soon as 5G “early drop” is </a:t>
            </a:r>
            <a:r>
              <a:rPr lang="en-US" altLang="ko-KR" dirty="0" smtClean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frozen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 start performance study (</a:t>
            </a:r>
            <a:r>
              <a:rPr lang="en-US" altLang="ko-KR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UE battery consumption, mobility, reliability, 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delay etc.) for different options.</a:t>
            </a:r>
          </a:p>
          <a:p>
            <a:pPr>
              <a:lnSpc>
                <a:spcPct val="100000"/>
              </a:lnSpc>
            </a:pPr>
            <a:endParaRPr lang="en-US" altLang="ko-KR" sz="100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>
              <a:lnSpc>
                <a:spcPct val="100000"/>
              </a:lnSpc>
            </a:pPr>
            <a:endParaRPr lang="en-US" altLang="ko-KR" sz="100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marL="327023" lvl="1" indent="-327023">
              <a:lnSpc>
                <a:spcPct val="100000"/>
              </a:lnSpc>
              <a:buFont typeface="Wingdings" panose="05000000000000000000" pitchFamily="2" charset="2"/>
              <a:buChar char="o"/>
            </a:pPr>
            <a:r>
              <a:rPr lang="en-US" altLang="ko-KR" sz="2000" b="1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Proposal 2: Based on </a:t>
            </a: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the </a:t>
            </a:r>
            <a:r>
              <a:rPr lang="en-US" altLang="ko-KR" sz="2000" b="1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study, </a:t>
            </a: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identify and prioritize the areas for </a:t>
            </a:r>
            <a:r>
              <a:rPr lang="en-US" altLang="ko-KR" sz="2000" b="1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future </a:t>
            </a:r>
            <a:r>
              <a:rPr lang="en-US" altLang="ko-KR" sz="2000" b="1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NR enhancements. </a:t>
            </a:r>
            <a:endParaRPr lang="en-US" altLang="ko-KR" sz="2000" b="1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lvl="1">
              <a:lnSpc>
                <a:spcPct val="100000"/>
              </a:lnSpc>
            </a:pPr>
            <a:r>
              <a:rPr lang="en-US" altLang="ko-KR" sz="1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Examples:</a:t>
            </a:r>
            <a:endParaRPr lang="en-US" altLang="ko-KR" sz="180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lvl="2">
              <a:lnSpc>
                <a:spcPct val="100000"/>
              </a:lnSpc>
            </a:pPr>
            <a:r>
              <a:rPr lang="en-US" altLang="ko-KR" sz="1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B</a:t>
            </a:r>
            <a:r>
              <a:rPr lang="en-US" altLang="ko-KR" sz="1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attery </a:t>
            </a:r>
            <a:r>
              <a:rPr lang="en-US" altLang="ko-KR" sz="1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consumption reduction for high </a:t>
            </a:r>
            <a:r>
              <a:rPr lang="en-US" altLang="ko-KR" sz="1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frequency multi-beam </a:t>
            </a:r>
            <a:r>
              <a:rPr lang="en-US" altLang="ko-KR" sz="1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operation</a:t>
            </a:r>
          </a:p>
          <a:p>
            <a:pPr lvl="2">
              <a:lnSpc>
                <a:spcPct val="100000"/>
              </a:lnSpc>
            </a:pPr>
            <a:r>
              <a:rPr lang="en-US" altLang="ko-KR" sz="1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en-US" altLang="ko-KR" sz="1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obility </a:t>
            </a:r>
            <a:r>
              <a:rPr lang="en-US" altLang="ko-KR" sz="1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enhancements for high frequency </a:t>
            </a:r>
            <a:r>
              <a:rPr lang="en-US" altLang="ko-KR" sz="1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bands </a:t>
            </a:r>
          </a:p>
          <a:p>
            <a:pPr marL="669921" lvl="2" indent="0">
              <a:lnSpc>
                <a:spcPct val="100000"/>
              </a:lnSpc>
              <a:buNone/>
            </a:pPr>
            <a:r>
              <a:rPr lang="en-US" altLang="ko-KR" sz="1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  . . .</a:t>
            </a:r>
            <a:endParaRPr lang="en-US" altLang="ko-KR" sz="180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marL="669921" lvl="2" indent="0">
              <a:lnSpc>
                <a:spcPct val="100000"/>
              </a:lnSpc>
              <a:buNone/>
            </a:pPr>
            <a:endParaRPr lang="en-US" altLang="ko-KR" sz="1000" b="1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416496" y="621262"/>
            <a:ext cx="9217025" cy="430887"/>
          </a:xfrm>
        </p:spPr>
        <p:txBody>
          <a:bodyPr/>
          <a:lstStyle/>
          <a:p>
            <a:r>
              <a:rPr lang="en-US" altLang="ko-KR" sz="2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Proposals</a:t>
            </a:r>
            <a:endParaRPr lang="en-US" altLang="ko-KR" sz="280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1094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3"/>
          <p:cNvSpPr>
            <a:spLocks noGrp="1"/>
          </p:cNvSpPr>
          <p:nvPr>
            <p:ph type="body" sz="quarter" idx="11"/>
          </p:nvPr>
        </p:nvSpPr>
        <p:spPr>
          <a:xfrm>
            <a:off x="327059" y="1225090"/>
            <a:ext cx="9271958" cy="397206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I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t’s about time </a:t>
            </a:r>
            <a:r>
              <a:rPr lang="en-US" altLang="ko-KR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for 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operators </a:t>
            </a:r>
            <a:r>
              <a:rPr lang="en-US" altLang="ko-KR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to 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evaluate the network deployment options enabled by NR ‘first drop’; however, there are still many uncertainties.</a:t>
            </a:r>
          </a:p>
          <a:p>
            <a:pPr>
              <a:lnSpc>
                <a:spcPct val="100000"/>
              </a:lnSpc>
            </a:pPr>
            <a:endParaRPr lang="en-US" altLang="ko-KR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>
              <a:lnSpc>
                <a:spcPct val="1000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Start performance study for different options of NR as soon as the “early drop” specification is completed</a:t>
            </a: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. </a:t>
            </a:r>
          </a:p>
          <a:p>
            <a:pPr marL="0" indent="0">
              <a:lnSpc>
                <a:spcPct val="100000"/>
              </a:lnSpc>
              <a:buNone/>
            </a:pPr>
            <a:endParaRPr lang="en-US" altLang="ko-KR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>
              <a:lnSpc>
                <a:spcPct val="100000"/>
              </a:lnSpc>
            </a:pP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Based on the study, RAN will be able to identify the technical areas that requires further improvements for NR. </a:t>
            </a:r>
            <a:endParaRPr lang="en-US" altLang="ko-KR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>
              <a:lnSpc>
                <a:spcPct val="100000"/>
              </a:lnSpc>
            </a:pPr>
            <a:endParaRPr lang="en-US" altLang="ko-KR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>
              <a:lnSpc>
                <a:spcPct val="100000"/>
              </a:lnSpc>
            </a:pPr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KT would like to work with all the member companies that have interests in this discussion.</a:t>
            </a:r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416496" y="621262"/>
            <a:ext cx="9217025" cy="430887"/>
          </a:xfrm>
        </p:spPr>
        <p:txBody>
          <a:bodyPr/>
          <a:lstStyle/>
          <a:p>
            <a:r>
              <a:rPr lang="en-US" altLang="ko-KR" sz="2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Summary</a:t>
            </a:r>
            <a:endParaRPr lang="en-US" altLang="ko-KR" sz="280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7636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034" y="3017279"/>
            <a:ext cx="3473933" cy="82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70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8_디자인 사용자 지정">
  <a:themeElements>
    <a:clrScheme name="사용자 지정 5">
      <a:dk1>
        <a:srgbClr val="000000"/>
      </a:dk1>
      <a:lt1>
        <a:srgbClr val="FFFFFF"/>
      </a:lt1>
      <a:dk2>
        <a:srgbClr val="404040"/>
      </a:dk2>
      <a:lt2>
        <a:srgbClr val="595959"/>
      </a:lt2>
      <a:accent1>
        <a:srgbClr val="FF0000"/>
      </a:accent1>
      <a:accent2>
        <a:srgbClr val="BFBFBF"/>
      </a:accent2>
      <a:accent3>
        <a:srgbClr val="A095A9"/>
      </a:accent3>
      <a:accent4>
        <a:srgbClr val="CCC6D1"/>
      </a:accent4>
      <a:accent5>
        <a:srgbClr val="626262"/>
      </a:accent5>
      <a:accent6>
        <a:srgbClr val="FF5555"/>
      </a:accent6>
      <a:hlink>
        <a:srgbClr val="FFFFFF"/>
      </a:hlink>
      <a:folHlink>
        <a:srgbClr val="FFFFFF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 lIns="0" tIns="0" rIns="0" bIns="0" anchor="ctr" anchorCtr="0">
        <a:noAutofit/>
      </a:bodyPr>
      <a:lstStyle>
        <a:defPPr marL="185738" indent="-185738" defTabSz="975022" fontAlgn="base" latinLnBrk="0">
          <a:lnSpc>
            <a:spcPts val="2400"/>
          </a:lnSpc>
          <a:spcBef>
            <a:spcPct val="0"/>
          </a:spcBef>
          <a:spcAft>
            <a:spcPct val="0"/>
          </a:spcAft>
          <a:buClr>
            <a:schemeClr val="tx1">
              <a:lumMod val="65000"/>
              <a:lumOff val="35000"/>
            </a:schemeClr>
          </a:buClr>
          <a:buSzPct val="100000"/>
          <a:buFont typeface="Arial" pitchFamily="34" charset="0"/>
          <a:buChar char="•"/>
          <a:defRPr sz="1500" spc="-60" dirty="0" smtClean="0">
            <a:solidFill>
              <a:srgbClr val="FF0000"/>
            </a:solidFill>
            <a:latin typeface="+mn-ea"/>
          </a:defRPr>
        </a:defPPr>
      </a:lstStyle>
    </a:spDef>
    <a:txDef>
      <a:spPr>
        <a:noFill/>
        <a:ln w="6350" algn="ctr">
          <a:noFill/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12700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lIns="0" tIns="0" rIns="0" bIns="0" anchor="t" anchorCtr="0">
        <a:noAutofit/>
        <a:scene3d>
          <a:camera prst="orthographicFront"/>
          <a:lightRig rig="threePt" dir="t"/>
        </a:scene3d>
        <a:sp3d>
          <a:bevelT w="0" h="0"/>
          <a:bevelB w="0" h="0"/>
          <a:extrusionClr>
            <a:schemeClr val="tx1"/>
          </a:extrusionClr>
          <a:contourClr>
            <a:schemeClr val="tx1"/>
          </a:contourClr>
        </a:sp3d>
      </a:bodyPr>
      <a:lstStyle>
        <a:defPPr>
          <a:lnSpc>
            <a:spcPct val="150000"/>
          </a:lnSpc>
          <a:defRPr sz="1800" b="0" dirty="0" smtClean="0">
            <a:solidFill>
              <a:srgbClr val="000000">
                <a:lumMod val="65000"/>
                <a:lumOff val="35000"/>
              </a:srgbClr>
            </a:solidFill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381</Words>
  <Application>Microsoft Office PowerPoint</Application>
  <PresentationFormat>A4 용지(210x297mm)</PresentationFormat>
  <Paragraphs>50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Arial Unicode MS</vt:lpstr>
      <vt:lpstr>굴림</vt:lpstr>
      <vt:lpstr>맑은 고딕</vt:lpstr>
      <vt:lpstr>Arial</vt:lpstr>
      <vt:lpstr>Times New Roman</vt:lpstr>
      <vt:lpstr>Wingdings</vt:lpstr>
      <vt:lpstr>28_디자인 사용자 지정</vt:lpstr>
      <vt:lpstr>PowerPoint 프레젠테이션</vt:lpstr>
      <vt:lpstr>Fundamental Questions: Motivation for the Discussion</vt:lpstr>
      <vt:lpstr>Observations</vt:lpstr>
      <vt:lpstr>Proposals</vt:lpstr>
      <vt:lpstr>Summary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a</cp:lastModifiedBy>
  <cp:revision>48</cp:revision>
  <dcterms:created xsi:type="dcterms:W3CDTF">2013-07-12T00:20:50Z</dcterms:created>
  <dcterms:modified xsi:type="dcterms:W3CDTF">2017-09-04T11:12:21Z</dcterms:modified>
</cp:coreProperties>
</file>