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
  </p:handoutMasterIdLst>
  <p:sldIdLst>
    <p:sldId id="280" r:id="rId2"/>
    <p:sldId id="282" r:id="rId3"/>
    <p:sldId id="283" r:id="rId4"/>
    <p:sldId id="284" r:id="rId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82"/>
            <p14:sldId id="283"/>
            <p14:sldId id="284"/>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 id="1" name="STIDWELL Alan IMT/OLN" initials="SAI" lastIdx="3" clrIdx="1"/>
  <p:cmAuthor id="2" name="LIN Hao IMT/OLN" initials="LH" lastIdx="2" clrIdx="2"/>
  <p:cmAuthor id="3" name="AH" initials="AH"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0" d="100"/>
          <a:sy n="80" d="100"/>
        </p:scale>
        <p:origin x="-990" y="-72"/>
      </p:cViewPr>
      <p:guideLst>
        <p:guide orient="horz" pos="2160"/>
        <p:guide pos="2880"/>
      </p:guideLst>
    </p:cSldViewPr>
  </p:slideViewPr>
  <p:notesTextViewPr>
    <p:cViewPr>
      <p:scale>
        <a:sx n="1" d="1"/>
        <a:sy n="1" d="1"/>
      </p:scale>
      <p:origin x="0" y="0"/>
    </p:cViewPr>
  </p:notesTextViewPr>
  <p:notesViewPr>
    <p:cSldViewPr>
      <p:cViewPr varScale="1">
        <p:scale>
          <a:sx n="62" d="100"/>
          <a:sy n="62" d="100"/>
        </p:scale>
        <p:origin x="-2611" y="-8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20ED52-C95A-4309-9B73-07A51B18B73C}" type="datetimeFigureOut">
              <a:rPr lang="fr-FR" smtClean="0"/>
              <a:t>01/09/2017</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591F83-BF24-4EEA-95E1-0ACFB0D20241}" type="slidenum">
              <a:rPr lang="fr-FR" smtClean="0"/>
              <a:t>‹#›</a:t>
            </a:fld>
            <a:endParaRPr lang="fr-FR"/>
          </a:p>
        </p:txBody>
      </p:sp>
    </p:spTree>
    <p:extLst>
      <p:ext uri="{BB962C8B-B14F-4D97-AF65-F5344CB8AC3E}">
        <p14:creationId xmlns:p14="http://schemas.microsoft.com/office/powerpoint/2010/main" val="9474765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2590800"/>
            <a:ext cx="7057405" cy="936000"/>
          </a:xfrm>
        </p:spPr>
        <p:txBody>
          <a:bodyPr/>
          <a:lstStyle/>
          <a:p>
            <a:pPr algn="ctr"/>
            <a:r>
              <a:rPr lang="en-US" sz="4400" dirty="0" smtClean="0">
                <a:solidFill>
                  <a:schemeClr val="accent1"/>
                </a:solidFill>
                <a:latin typeface="Helvetica 65 Medium" panose="020B0604020202020204" pitchFamily="34" charset="0"/>
              </a:rPr>
              <a:t>On support of dual UL and single UL transmission</a:t>
            </a:r>
            <a:br>
              <a:rPr lang="en-US" sz="4400" dirty="0" smtClean="0">
                <a:solidFill>
                  <a:schemeClr val="accent1"/>
                </a:solidFill>
                <a:latin typeface="Helvetica 65 Medium" panose="020B0604020202020204" pitchFamily="34" charset="0"/>
              </a:rPr>
            </a:br>
            <a:r>
              <a:rPr lang="en-US" sz="3200" dirty="0" smtClean="0">
                <a:solidFill>
                  <a:schemeClr val="accent1"/>
                </a:solidFill>
                <a:latin typeface="Helvetica 65 Medium" panose="020B0604020202020204" pitchFamily="34" charset="0"/>
              </a:rPr>
              <a:t>Source: Orange</a:t>
            </a:r>
            <a:endParaRPr lang="fr-FR" sz="3200" dirty="0">
              <a:solidFill>
                <a:schemeClr val="accent1"/>
              </a:solidFill>
            </a:endParaRPr>
          </a:p>
        </p:txBody>
      </p:sp>
      <p:sp>
        <p:nvSpPr>
          <p:cNvPr id="7" name="Sous-titre 2"/>
          <p:cNvSpPr txBox="1">
            <a:spLocks/>
          </p:cNvSpPr>
          <p:nvPr/>
        </p:nvSpPr>
        <p:spPr>
          <a:xfrm>
            <a:off x="3429000" y="304800"/>
            <a:ext cx="5334000" cy="533400"/>
          </a:xfrm>
          <a:prstGeom prst="rect">
            <a:avLst/>
          </a:prstGeom>
        </p:spPr>
        <p:txBody>
          <a:bodyPr vert="horz" lIns="0" tIns="0" rIns="0" bIns="0" rtlCol="0">
            <a:normAutofit fontScale="92500"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sz="2200" b="1" dirty="0"/>
              <a:t>RP-171876 </a:t>
            </a:r>
            <a:endParaRPr lang="fr-FR" sz="2200" b="1" dirty="0" smtClean="0"/>
          </a:p>
          <a:p>
            <a:pPr algn="r"/>
            <a:r>
              <a:rPr lang="fr-FR" dirty="0" smtClean="0"/>
              <a:t> </a:t>
            </a:r>
            <a:endParaRPr lang="fr-FR" dirty="0"/>
          </a:p>
        </p:txBody>
      </p:sp>
      <p:sp>
        <p:nvSpPr>
          <p:cNvPr id="6" name="Text Placeholder 8"/>
          <p:cNvSpPr>
            <a:spLocks noGrp="1"/>
          </p:cNvSpPr>
          <p:nvPr>
            <p:ph type="body" sz="quarter" idx="4294967295"/>
          </p:nvPr>
        </p:nvSpPr>
        <p:spPr>
          <a:xfrm>
            <a:off x="386534" y="276495"/>
            <a:ext cx="5404665" cy="1350150"/>
          </a:xfrm>
          <a:prstGeom prst="rect">
            <a:avLst/>
          </a:prstGeom>
          <a:noFill/>
        </p:spPr>
        <p:txBody>
          <a:bodyPr/>
          <a:lstStyle/>
          <a:p>
            <a:pPr marL="0" indent="0">
              <a:spcAft>
                <a:spcPts val="0"/>
              </a:spcAft>
              <a:buNone/>
            </a:pPr>
            <a:r>
              <a:rPr lang="en-GB" sz="2000" b="1" dirty="0"/>
              <a:t>3GPP TSG RAN meeting #</a:t>
            </a:r>
            <a:r>
              <a:rPr lang="en-GB" sz="2000" b="1" dirty="0" smtClean="0"/>
              <a:t>77</a:t>
            </a:r>
          </a:p>
          <a:p>
            <a:pPr marL="0" indent="0">
              <a:spcAft>
                <a:spcPts val="0"/>
              </a:spcAft>
              <a:buNone/>
            </a:pPr>
            <a:r>
              <a:rPr lang="en-GB" sz="2000" b="1" dirty="0" smtClean="0"/>
              <a:t>Sapporo, Japan, </a:t>
            </a:r>
            <a:r>
              <a:rPr lang="en-US" sz="2000" b="1" dirty="0"/>
              <a:t>September 11 - 14, </a:t>
            </a:r>
            <a:r>
              <a:rPr lang="en-US" sz="2000" b="1" dirty="0" smtClean="0"/>
              <a:t>2017</a:t>
            </a:r>
          </a:p>
          <a:p>
            <a:pPr marL="0" indent="0">
              <a:spcAft>
                <a:spcPts val="0"/>
              </a:spcAft>
              <a:buNone/>
            </a:pPr>
            <a:r>
              <a:rPr lang="en-GB" sz="2000" b="1" dirty="0" smtClean="0"/>
              <a:t>Agenda </a:t>
            </a:r>
            <a:r>
              <a:rPr lang="en-GB" sz="2000" b="1" dirty="0" smtClean="0"/>
              <a:t>Item</a:t>
            </a:r>
            <a:r>
              <a:rPr lang="en-GB" sz="2000" b="1" dirty="0"/>
              <a:t>: </a:t>
            </a:r>
            <a:r>
              <a:rPr lang="en-GB" sz="2000" b="1" dirty="0" smtClean="0"/>
              <a:t>9.2.1</a:t>
            </a:r>
          </a:p>
          <a:p>
            <a:pPr lvl="1"/>
            <a:endParaRPr lang="en-GB"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Background scenarios</a:t>
            </a:r>
            <a:endParaRPr lang="fr-FR" dirty="0"/>
          </a:p>
        </p:txBody>
      </p:sp>
      <p:sp>
        <p:nvSpPr>
          <p:cNvPr id="4" name="Espace réservé du contenu 3"/>
          <p:cNvSpPr>
            <a:spLocks noGrp="1"/>
          </p:cNvSpPr>
          <p:nvPr>
            <p:ph idx="1"/>
          </p:nvPr>
        </p:nvSpPr>
        <p:spPr>
          <a:xfrm>
            <a:off x="990600" y="1143000"/>
            <a:ext cx="7543800" cy="3887787"/>
          </a:xfrm>
        </p:spPr>
        <p:txBody>
          <a:bodyPr/>
          <a:lstStyle/>
          <a:p>
            <a:endParaRPr lang="en-US" dirty="0">
              <a:solidFill>
                <a:schemeClr val="accent1"/>
              </a:solidFill>
            </a:endParaRPr>
          </a:p>
          <a:p>
            <a:r>
              <a:rPr lang="en-US" dirty="0" smtClean="0"/>
              <a:t>Three different deployment scenarios were presented in </a:t>
            </a:r>
            <a:r>
              <a:rPr lang="en-US" dirty="0"/>
              <a:t>R1-1711817  </a:t>
            </a:r>
            <a:r>
              <a:rPr lang="en-US" dirty="0" smtClean="0"/>
              <a:t>for </a:t>
            </a:r>
            <a:r>
              <a:rPr lang="en-US" dirty="0"/>
              <a:t>UL coverage extension of TDD @3.5GHz</a:t>
            </a:r>
            <a:endParaRPr lang="en-US" u="sng" dirty="0" smtClean="0"/>
          </a:p>
          <a:p>
            <a:pPr marL="0" indent="0">
              <a:buNone/>
            </a:pPr>
            <a:endParaRPr lang="en-US" dirty="0" smtClean="0">
              <a:solidFill>
                <a:schemeClr val="accent1"/>
              </a:solidFill>
            </a:endParaRPr>
          </a:p>
          <a:p>
            <a:pPr marL="457200" lvl="1" indent="0">
              <a:buNone/>
            </a:pPr>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33600"/>
            <a:ext cx="813911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0600" y="388800"/>
            <a:ext cx="7084800" cy="982800"/>
          </a:xfrm>
        </p:spPr>
        <p:txBody>
          <a:bodyPr/>
          <a:lstStyle/>
          <a:p>
            <a:r>
              <a:rPr lang="en-US" dirty="0" smtClean="0"/>
              <a:t>Need for support of both dual UL and single UL transmission</a:t>
            </a:r>
            <a:endParaRPr lang="en-US" dirty="0"/>
          </a:p>
        </p:txBody>
      </p:sp>
      <p:sp>
        <p:nvSpPr>
          <p:cNvPr id="3" name="Espace réservé du contenu 2"/>
          <p:cNvSpPr>
            <a:spLocks noGrp="1"/>
          </p:cNvSpPr>
          <p:nvPr>
            <p:ph idx="1"/>
          </p:nvPr>
        </p:nvSpPr>
        <p:spPr>
          <a:xfrm>
            <a:off x="1042988" y="1371600"/>
            <a:ext cx="7058025" cy="3832225"/>
          </a:xfrm>
        </p:spPr>
        <p:txBody>
          <a:bodyPr>
            <a:noAutofit/>
          </a:bodyPr>
          <a:lstStyle/>
          <a:p>
            <a:pPr marL="0" indent="0">
              <a:buNone/>
            </a:pPr>
            <a:r>
              <a:rPr lang="en-US" b="1" dirty="0" smtClean="0"/>
              <a:t>Need for Dual UL transmission</a:t>
            </a:r>
          </a:p>
          <a:p>
            <a:r>
              <a:rPr lang="en-US" dirty="0" smtClean="0"/>
              <a:t>End use throughput and latency performance is critical, and will be better served with independent scheduling of LTE and NR.</a:t>
            </a:r>
          </a:p>
          <a:p>
            <a:r>
              <a:rPr lang="en-US" dirty="0" smtClean="0"/>
              <a:t>For LTE – NR band combinations when no MSD degradation is experienced and UL power not restricted by cell edge, dual UL transmission gives better performance than single UL transmission</a:t>
            </a:r>
          </a:p>
          <a:p>
            <a:endParaRPr lang="en-US" dirty="0"/>
          </a:p>
          <a:p>
            <a:pPr marL="0" indent="0">
              <a:buNone/>
            </a:pPr>
            <a:r>
              <a:rPr lang="en-US" b="1" dirty="0" smtClean="0"/>
              <a:t>Need for Single UL transmission</a:t>
            </a:r>
          </a:p>
          <a:p>
            <a:r>
              <a:rPr lang="en-US" dirty="0" smtClean="0"/>
              <a:t>For very specific frequency allocations within LTE – NR band combinations, REFSENS degradation may be experienced due to IMD issues when dual UL transmission is used</a:t>
            </a:r>
          </a:p>
          <a:p>
            <a:r>
              <a:rPr lang="en-US" dirty="0" smtClean="0"/>
              <a:t>At cell edge, UL power restriction may lead to coverage limitation when </a:t>
            </a:r>
            <a:r>
              <a:rPr lang="en-US" dirty="0"/>
              <a:t>dual UL transmission is used</a:t>
            </a:r>
          </a:p>
          <a:p>
            <a:r>
              <a:rPr lang="en-US" dirty="0" smtClean="0"/>
              <a:t>For both above cases, single UL transmission can be a solution</a:t>
            </a:r>
          </a:p>
          <a:p>
            <a:endParaRPr lang="en-US" dirty="0" smtClean="0"/>
          </a:p>
        </p:txBody>
      </p:sp>
    </p:spTree>
    <p:extLst>
      <p:ext uri="{BB962C8B-B14F-4D97-AF65-F5344CB8AC3E}">
        <p14:creationId xmlns:p14="http://schemas.microsoft.com/office/powerpoint/2010/main" val="3234403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Proposal</a:t>
            </a:r>
            <a:endParaRPr lang="en-US" dirty="0"/>
          </a:p>
        </p:txBody>
      </p:sp>
      <p:sp>
        <p:nvSpPr>
          <p:cNvPr id="3" name="Espace réservé du contenu 2"/>
          <p:cNvSpPr>
            <a:spLocks noGrp="1"/>
          </p:cNvSpPr>
          <p:nvPr>
            <p:ph idx="1"/>
          </p:nvPr>
        </p:nvSpPr>
        <p:spPr>
          <a:xfrm>
            <a:off x="1042988" y="1219200"/>
            <a:ext cx="7058025" cy="4441825"/>
          </a:xfrm>
        </p:spPr>
        <p:txBody>
          <a:bodyPr>
            <a:normAutofit/>
          </a:bodyPr>
          <a:lstStyle/>
          <a:p>
            <a:pPr lvl="0"/>
            <a:r>
              <a:rPr lang="en-US" sz="2000" dirty="0"/>
              <a:t>Dual UL transmission is mandatory and supported by the UE for all LTE – NR band </a:t>
            </a:r>
            <a:r>
              <a:rPr lang="en-US" sz="2000" dirty="0" smtClean="0"/>
              <a:t>combinations</a:t>
            </a:r>
          </a:p>
          <a:p>
            <a:pPr lvl="0"/>
            <a:endParaRPr lang="fr-FR" sz="2000" dirty="0"/>
          </a:p>
          <a:p>
            <a:pPr lvl="0"/>
            <a:r>
              <a:rPr lang="en-US" sz="2000" dirty="0"/>
              <a:t>Single UL transmission is also mandatory and supported by the UE for all LTE – NR band combinations with the condition that a switch mechanism between Dual UL and Single UL is implemented, based on L3 messages and controlled by the network</a:t>
            </a:r>
            <a:r>
              <a:rPr lang="en-US" sz="2000" dirty="0" smtClean="0"/>
              <a:t>.</a:t>
            </a:r>
          </a:p>
          <a:p>
            <a:pPr lvl="0"/>
            <a:endParaRPr lang="fr-FR" sz="2000" dirty="0"/>
          </a:p>
          <a:p>
            <a:pPr lvl="0"/>
            <a:r>
              <a:rPr lang="en-US" sz="2000" dirty="0"/>
              <a:t>Triggers for the switch between dual UL and single UL transmission should be restricted to cases with </a:t>
            </a:r>
            <a:r>
              <a:rPr lang="en-US" sz="2000" dirty="0" smtClean="0"/>
              <a:t>severe MSD (to be advised by RAN4 analysis) for </a:t>
            </a:r>
            <a:r>
              <a:rPr lang="en-US" sz="2000" dirty="0"/>
              <a:t>specific band combinations, and coverage extension to allow NR (or LTE) to use the full power for its uplink transmission</a:t>
            </a:r>
            <a:endParaRPr lang="fr-FR" sz="2000" dirty="0"/>
          </a:p>
          <a:p>
            <a:endParaRPr lang="en-US" sz="2000" dirty="0"/>
          </a:p>
        </p:txBody>
      </p:sp>
    </p:spTree>
    <p:extLst>
      <p:ext uri="{BB962C8B-B14F-4D97-AF65-F5344CB8AC3E}">
        <p14:creationId xmlns:p14="http://schemas.microsoft.com/office/powerpoint/2010/main" val="3556893323"/>
      </p:ext>
    </p:extLst>
  </p:cSld>
  <p:clrMapOvr>
    <a:masterClrMapping/>
  </p:clrMapOvr>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9837</TotalTime>
  <Words>293</Words>
  <Application>Microsoft Office PowerPoint</Application>
  <PresentationFormat>On-screen Show (4:3)</PresentationFormat>
  <Paragraphs>24</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blank</vt:lpstr>
      <vt:lpstr>On support of dual UL and single UL transmission Source: Orange</vt:lpstr>
      <vt:lpstr>Background scenarios</vt:lpstr>
      <vt:lpstr>Need for support of both dual UL and single UL transmission</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GRAVES Benoit IMT/OLN</cp:lastModifiedBy>
  <cp:revision>84</cp:revision>
  <dcterms:created xsi:type="dcterms:W3CDTF">2017-06-16T09:59:40Z</dcterms:created>
  <dcterms:modified xsi:type="dcterms:W3CDTF">2017-09-01T14:35:29Z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