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143" r:id="rId4"/>
  </p:sldMasterIdLst>
  <p:notesMasterIdLst>
    <p:notesMasterId r:id="rId15"/>
  </p:notesMasterIdLst>
  <p:handoutMasterIdLst>
    <p:handoutMasterId r:id="rId16"/>
  </p:handoutMasterIdLst>
  <p:sldIdLst>
    <p:sldId id="579" r:id="rId5"/>
    <p:sldId id="568" r:id="rId6"/>
    <p:sldId id="570" r:id="rId7"/>
    <p:sldId id="571" r:id="rId8"/>
    <p:sldId id="572" r:id="rId9"/>
    <p:sldId id="574" r:id="rId10"/>
    <p:sldId id="578" r:id="rId11"/>
    <p:sldId id="575" r:id="rId12"/>
    <p:sldId id="577" r:id="rId13"/>
    <p:sldId id="576" r:id="rId14"/>
  </p:sldIdLst>
  <p:sldSz cx="9906000" cy="6858000" type="A4"/>
  <p:notesSz cx="6797675" cy="9926638"/>
  <p:defaultTextStyle>
    <a:defPPr>
      <a:defRPr lang="en-US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0808"/>
    <a:srgbClr val="0000FF"/>
    <a:srgbClr val="315683"/>
    <a:srgbClr val="00CCFF"/>
    <a:srgbClr val="CCD5E6"/>
    <a:srgbClr val="FFE1E1"/>
    <a:srgbClr val="DDDDDD"/>
    <a:srgbClr val="FFFFB9"/>
    <a:srgbClr val="B1BED9"/>
    <a:srgbClr val="C4CE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D083AE6-46FA-4A59-8FB0-9F97EB10719F}" styleName="밝은 스타일 3 - 강조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02" autoAdjust="0"/>
    <p:restoredTop sz="99757" autoAdjust="0"/>
  </p:normalViewPr>
  <p:slideViewPr>
    <p:cSldViewPr>
      <p:cViewPr varScale="1">
        <p:scale>
          <a:sx n="122" d="100"/>
          <a:sy n="122" d="100"/>
        </p:scale>
        <p:origin x="894" y="90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246"/>
    </p:cViewPr>
  </p:sorterViewPr>
  <p:notesViewPr>
    <p:cSldViewPr>
      <p:cViewPr varScale="1">
        <p:scale>
          <a:sx n="76" d="100"/>
          <a:sy n="76" d="100"/>
        </p:scale>
        <p:origin x="-3126" y="-10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5.0314465408805034E-2"/>
          <c:y val="0.35413848585382529"/>
          <c:w val="0.90775681341719072"/>
          <c:h val="0.5184756968670055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R14 Adv. CSI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Avg. UPT</c:v>
                </c:pt>
                <c:pt idx="1">
                  <c:v>5% UPT</c:v>
                </c:pt>
                <c:pt idx="2">
                  <c:v>Per layer compression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</c:v>
                </c:pt>
                <c:pt idx="1">
                  <c:v>1</c:v>
                </c:pt>
                <c:pt idx="2">
                  <c:v>0.19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Type II, Cat 1, L = 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Avg. UPT</c:v>
                </c:pt>
                <c:pt idx="1">
                  <c:v>5% UPT</c:v>
                </c:pt>
                <c:pt idx="2">
                  <c:v>Per layer compression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1.4317694136751147</c:v>
                </c:pt>
                <c:pt idx="1">
                  <c:v>1.9227133065469155</c:v>
                </c:pt>
                <c:pt idx="2">
                  <c:v>0.44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Type II, Cat 1, L = 8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Avg. UPT</c:v>
                </c:pt>
                <c:pt idx="1">
                  <c:v>5% UPT</c:v>
                </c:pt>
                <c:pt idx="2">
                  <c:v>Per layer compression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1.5687525372614977</c:v>
                </c:pt>
                <c:pt idx="1">
                  <c:v>2.2235878043015833</c:v>
                </c:pt>
                <c:pt idx="2" formatCode="0.00">
                  <c:v>0.94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PCA, d = 2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Avg. UPT</c:v>
                </c:pt>
                <c:pt idx="1">
                  <c:v>5% UPT</c:v>
                </c:pt>
                <c:pt idx="2">
                  <c:v>Per layer compression</c:v>
                </c:pt>
              </c:strCache>
            </c:strRef>
          </c:cat>
          <c:val>
            <c:numRef>
              <c:f>Sheet1!$E$2:$E$4</c:f>
              <c:numCache>
                <c:formatCode>General</c:formatCode>
                <c:ptCount val="3"/>
                <c:pt idx="0">
                  <c:v>1.64</c:v>
                </c:pt>
                <c:pt idx="1">
                  <c:v>2.4300000000000002</c:v>
                </c:pt>
                <c:pt idx="2" formatCode="0.00">
                  <c:v>0.35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PCA, d = 4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Avg. UPT</c:v>
                </c:pt>
                <c:pt idx="1">
                  <c:v>5% UPT</c:v>
                </c:pt>
                <c:pt idx="2">
                  <c:v>Per layer compression</c:v>
                </c:pt>
              </c:strCache>
            </c:strRef>
          </c:cat>
          <c:val>
            <c:numRef>
              <c:f>Sheet1!$F$2:$F$4</c:f>
              <c:numCache>
                <c:formatCode>General</c:formatCode>
                <c:ptCount val="3"/>
                <c:pt idx="0">
                  <c:v>1.72</c:v>
                </c:pt>
                <c:pt idx="1">
                  <c:v>2.5</c:v>
                </c:pt>
                <c:pt idx="2" formatCode="0.00">
                  <c:v>0.69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Ideal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Avg. UPT</c:v>
                </c:pt>
                <c:pt idx="1">
                  <c:v>5% UPT</c:v>
                </c:pt>
                <c:pt idx="2">
                  <c:v>Per layer compression</c:v>
                </c:pt>
              </c:strCache>
            </c:strRef>
          </c:cat>
          <c:val>
            <c:numRef>
              <c:f>Sheet1!$G$2:$G$4</c:f>
              <c:numCache>
                <c:formatCode>0.00%</c:formatCode>
                <c:ptCount val="3"/>
                <c:pt idx="0">
                  <c:v>1.738</c:v>
                </c:pt>
                <c:pt idx="1">
                  <c:v>2.5259999999999998</c:v>
                </c:pt>
                <c:pt idx="2" formatCode="0.00">
                  <c:v>1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961123424"/>
        <c:axId val="961123816"/>
      </c:barChart>
      <c:catAx>
        <c:axId val="96112342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61123816"/>
        <c:crosses val="autoZero"/>
        <c:auto val="1"/>
        <c:lblAlgn val="ctr"/>
        <c:lblOffset val="100"/>
        <c:noMultiLvlLbl val="0"/>
      </c:catAx>
      <c:valAx>
        <c:axId val="961123816"/>
        <c:scaling>
          <c:orientation val="minMax"/>
          <c:max val="2.7"/>
          <c:min val="0.1"/>
        </c:scaling>
        <c:delete val="0"/>
        <c:axPos val="l"/>
        <c:numFmt formatCode="0%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611234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2.0220120218123912E-2"/>
          <c:y val="2.463347144898027E-2"/>
          <c:w val="0.96362990917675817"/>
          <c:h val="0.1165012749906095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800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3AEB8C-E3BE-4650-9478-872C86C91900}" type="datetimeFigureOut">
              <a:rPr lang="ko-KR" altLang="en-US" smtClean="0"/>
              <a:pPr/>
              <a:t>2017-09-04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B8AA7A-0F67-4DC1-AEF1-4FD2D346FD6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0904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fld id="{BD748D19-9EBF-4DC7-B1B5-F7301FF09E38}" type="datetimeFigureOut">
              <a:rPr lang="en-US" altLang="ko-KR"/>
              <a:pPr>
                <a:defRPr/>
              </a:pPr>
              <a:t>9/4/2017</a:t>
            </a:fld>
            <a:endParaRPr lang="en-US" altLang="ko-K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1200" y="744538"/>
            <a:ext cx="53752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fld id="{D5481C6E-D1B5-477C-A334-AD24EDFAEBB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689427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43871" y="8032"/>
            <a:ext cx="7800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 algn="l">
              <a:defRPr kumimoji="1" lang="ko-KR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맑은 고딕" pitchFamily="50" charset="-127"/>
                <a:cs typeface="+mn-cs"/>
              </a:defRPr>
            </a:lvl1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764704"/>
            <a:ext cx="9505056" cy="5759920"/>
          </a:xfrm>
          <a:prstGeom prst="rect">
            <a:avLst/>
          </a:prstGeom>
        </p:spPr>
        <p:txBody>
          <a:bodyPr/>
          <a:lstStyle>
            <a:lvl1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400" baseline="0">
                <a:latin typeface="Calibri" pitchFamily="34" charset="0"/>
                <a:ea typeface="맑은 고딕" pitchFamily="50" charset="-127"/>
              </a:defRPr>
            </a:lvl1pPr>
            <a:lvl2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000" baseline="0">
                <a:latin typeface="Calibri" panose="020F0502020204030204" pitchFamily="34" charset="0"/>
                <a:ea typeface="맑은 고딕" pitchFamily="50" charset="-127"/>
              </a:defRPr>
            </a:lvl2pPr>
            <a:lvl3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latin typeface="Calibri" panose="020F0502020204030204" pitchFamily="34" charset="0"/>
                <a:ea typeface="맑은 고딕" pitchFamily="50" charset="-127"/>
              </a:defRPr>
            </a:lvl3pPr>
            <a:lvl4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latin typeface="Calibri" panose="020F0502020204030204" pitchFamily="34" charset="0"/>
                <a:ea typeface="맑은 고딕" pitchFamily="50" charset="-127"/>
              </a:defRPr>
            </a:lvl4pPr>
            <a:lvl5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400" baseline="0">
                <a:latin typeface="Calibri" panose="020F0502020204030204" pitchFamily="34" charset="0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en-US" altLang="ko-KR" dirty="0" smtClean="0"/>
              <a:t>ABC</a:t>
            </a:r>
            <a:endParaRPr lang="ko-KR" altLang="en-US" dirty="0" smtClean="0"/>
          </a:p>
          <a:p>
            <a:pPr lvl="2"/>
            <a:r>
              <a:rPr lang="en-US" altLang="ko-KR" dirty="0" smtClean="0"/>
              <a:t>ABC</a:t>
            </a:r>
            <a:endParaRPr lang="ko-KR" altLang="en-US" smtClean="0"/>
          </a:p>
          <a:p>
            <a:pPr lvl="3"/>
            <a:r>
              <a:rPr lang="en-US" altLang="ko-KR" dirty="0" smtClean="0"/>
              <a:t>ABC</a:t>
            </a:r>
            <a:endParaRPr lang="ko-KR" altLang="en-US" dirty="0" smtClean="0"/>
          </a:p>
          <a:p>
            <a:pPr lvl="4"/>
            <a:r>
              <a:rPr lang="en-US" altLang="ko-KR" dirty="0" smtClean="0"/>
              <a:t>ABC</a:t>
            </a:r>
            <a:endParaRPr lang="ko-KR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8"/>
          <p:cNvSpPr>
            <a:spLocks noGrp="1"/>
          </p:cNvSpPr>
          <p:nvPr>
            <p:ph type="title"/>
          </p:nvPr>
        </p:nvSpPr>
        <p:spPr>
          <a:xfrm>
            <a:off x="1568624" y="2348880"/>
            <a:ext cx="7416824" cy="1728192"/>
          </a:xfrm>
          <a:prstGeom prst="rect">
            <a:avLst/>
          </a:prstGeom>
        </p:spPr>
        <p:txBody>
          <a:bodyPr/>
          <a:lstStyle>
            <a:lvl1pPr algn="r">
              <a:defRPr sz="3600" baseline="0">
                <a:latin typeface="Calibri" pitchFamily="34" charset="0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255D69A7-FC20-46F3-91B7-D08C2E02DD73}" type="datetimeFigureOut">
              <a:rPr lang="en-US" smtClean="0"/>
              <a:t>9/4/2017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9428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906000" cy="524786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 kern="0" dirty="0">
              <a:solidFill>
                <a:prstClr val="white"/>
              </a:solidFill>
              <a:latin typeface="맑은 고딕" pitchFamily="50" charset="-127"/>
              <a:ea typeface="굴림" pitchFamily="50" charset="-127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6639340"/>
            <a:ext cx="9906000" cy="226611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>
              <a:solidFill>
                <a:srgbClr val="FFFFFF"/>
              </a:solidFill>
              <a:latin typeface="맑은 고딕" pitchFamily="50" charset="-127"/>
              <a:ea typeface="굴림" pitchFamily="50" charset="-127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 userDrawn="1"/>
        </p:nvSpPr>
        <p:spPr bwMode="auto">
          <a:xfrm>
            <a:off x="9547426" y="6605346"/>
            <a:ext cx="334798" cy="252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>
              <a:defRPr/>
            </a:pPr>
            <a:fld id="{98413BF4-E638-496D-8D90-92FEC93EE533}" type="slidenum">
              <a:rPr lang="ko-KR" altLang="en-US" sz="1200" b="1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pPr algn="r" defTabSz="957263">
                <a:defRPr/>
              </a:pPr>
              <a:t>‹#›</a:t>
            </a:fld>
            <a:endParaRPr lang="en-US" altLang="ko-KR" sz="1200" b="1" dirty="0">
              <a:solidFill>
                <a:srgbClr val="FFFFFF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75790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7" r:id="rId1"/>
    <p:sldLayoutId id="2147484171" r:id="rId2"/>
    <p:sldLayoutId id="2147484172" r:id="rId3"/>
  </p:sldLayoutIdLst>
  <p:transition>
    <p:fad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66819" y="629031"/>
            <a:ext cx="451450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en-GB" sz="2000" b="1" dirty="0"/>
              <a:t>3GPP TSG RAN Meeting #</a:t>
            </a:r>
            <a:r>
              <a:rPr lang="en-GB" sz="2000" b="1" dirty="0" smtClean="0"/>
              <a:t>77</a:t>
            </a:r>
            <a:endParaRPr lang="en-GB" sz="2000" b="1" dirty="0" smtClean="0"/>
          </a:p>
          <a:p>
            <a:r>
              <a:rPr lang="en-GB" sz="2000" b="1" dirty="0" smtClean="0"/>
              <a:t>Sapporo, Japan, September 11 </a:t>
            </a:r>
            <a:r>
              <a:rPr lang="en-GB" sz="2000" b="1" dirty="0"/>
              <a:t>- </a:t>
            </a:r>
            <a:r>
              <a:rPr lang="en-GB" sz="2000" b="1" dirty="0" smtClean="0"/>
              <a:t>14, </a:t>
            </a:r>
            <a:r>
              <a:rPr lang="en-GB" sz="2000" b="1" dirty="0"/>
              <a:t>2017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8049344" y="857906"/>
            <a:ext cx="1537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RP-171810</a:t>
            </a:r>
            <a:endParaRPr kumimoji="1" lang="ja-JP" altLang="en-US" sz="2400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247650" y="2209800"/>
            <a:ext cx="9328150" cy="2438400"/>
          </a:xfrm>
        </p:spPr>
        <p:txBody>
          <a:bodyPr>
            <a:noAutofit/>
          </a:bodyPr>
          <a:lstStyle/>
          <a:p>
            <a:pPr algn="l"/>
            <a:r>
              <a:rPr lang="en-US" sz="2400" b="1" dirty="0" smtClean="0">
                <a:solidFill>
                  <a:srgbClr val="080808"/>
                </a:solidFill>
              </a:rPr>
              <a:t>Source:		Samsung, ZTE, CATT </a:t>
            </a:r>
          </a:p>
          <a:p>
            <a:pPr algn="l"/>
            <a:r>
              <a:rPr lang="en-GB" sz="2400" b="1" dirty="0" smtClean="0">
                <a:solidFill>
                  <a:srgbClr val="080808"/>
                </a:solidFill>
              </a:rPr>
              <a:t>Title:			</a:t>
            </a:r>
            <a:r>
              <a:rPr lang="en-US" sz="2400" b="1" dirty="0" smtClean="0">
                <a:solidFill>
                  <a:srgbClr val="080808"/>
                </a:solidFill>
              </a:rPr>
              <a:t>Motivation </a:t>
            </a:r>
            <a:r>
              <a:rPr lang="en-US" sz="2400" b="1" dirty="0">
                <a:solidFill>
                  <a:srgbClr val="080808"/>
                </a:solidFill>
              </a:rPr>
              <a:t>for new WI: </a:t>
            </a:r>
            <a:r>
              <a:rPr lang="en-US" sz="2400" b="1" dirty="0" smtClean="0">
                <a:solidFill>
                  <a:srgbClr val="080808"/>
                </a:solidFill>
              </a:rPr>
              <a:t>Enhancements </a:t>
            </a:r>
            <a:r>
              <a:rPr lang="en-US" sz="2400" b="1" dirty="0">
                <a:solidFill>
                  <a:srgbClr val="080808"/>
                </a:solidFill>
              </a:rPr>
              <a:t>on </a:t>
            </a:r>
            <a:endParaRPr lang="en-US" sz="2400" b="1" dirty="0" smtClean="0">
              <a:solidFill>
                <a:srgbClr val="080808"/>
              </a:solidFill>
            </a:endParaRPr>
          </a:p>
          <a:p>
            <a:pPr algn="l"/>
            <a:r>
              <a:rPr lang="en-US" sz="2400" b="1" dirty="0">
                <a:solidFill>
                  <a:srgbClr val="080808"/>
                </a:solidFill>
              </a:rPr>
              <a:t>	</a:t>
            </a:r>
            <a:r>
              <a:rPr lang="en-US" sz="2400" b="1" dirty="0" smtClean="0">
                <a:solidFill>
                  <a:srgbClr val="080808"/>
                </a:solidFill>
              </a:rPr>
              <a:t>		MIMO </a:t>
            </a:r>
            <a:r>
              <a:rPr lang="en-US" sz="2400" b="1" dirty="0">
                <a:solidFill>
                  <a:srgbClr val="080808"/>
                </a:solidFill>
              </a:rPr>
              <a:t>for </a:t>
            </a:r>
            <a:r>
              <a:rPr lang="en-US" sz="2400" b="1" dirty="0" smtClean="0">
                <a:solidFill>
                  <a:srgbClr val="080808"/>
                </a:solidFill>
              </a:rPr>
              <a:t>NR</a:t>
            </a:r>
            <a:endParaRPr lang="en-US" sz="2400" dirty="0">
              <a:solidFill>
                <a:srgbClr val="080808"/>
              </a:solidFill>
            </a:endParaRPr>
          </a:p>
          <a:p>
            <a:pPr algn="l"/>
            <a:r>
              <a:rPr lang="en-GB" sz="2400" b="1" dirty="0">
                <a:solidFill>
                  <a:srgbClr val="080808"/>
                </a:solidFill>
              </a:rPr>
              <a:t>Document </a:t>
            </a:r>
            <a:r>
              <a:rPr lang="en-GB" sz="2400" b="1" dirty="0" smtClean="0">
                <a:solidFill>
                  <a:srgbClr val="080808"/>
                </a:solidFill>
              </a:rPr>
              <a:t>for:	Discussion</a:t>
            </a:r>
            <a:endParaRPr lang="en-US" sz="2400" dirty="0">
              <a:solidFill>
                <a:srgbClr val="080808"/>
              </a:solidFill>
            </a:endParaRPr>
          </a:p>
          <a:p>
            <a:pPr algn="l"/>
            <a:r>
              <a:rPr lang="en-GB" sz="2400" b="1" dirty="0">
                <a:solidFill>
                  <a:srgbClr val="080808"/>
                </a:solidFill>
              </a:rPr>
              <a:t>Agenda Item:	</a:t>
            </a:r>
            <a:r>
              <a:rPr lang="en-US" sz="2400" b="1" dirty="0" smtClean="0">
                <a:solidFill>
                  <a:srgbClr val="080808"/>
                </a:solidFill>
              </a:rPr>
              <a:t>9.1</a:t>
            </a:r>
            <a:endParaRPr lang="en-US" sz="2400" dirty="0">
              <a:solidFill>
                <a:srgbClr val="080808"/>
              </a:solidFill>
            </a:endParaRPr>
          </a:p>
          <a:p>
            <a:pPr algn="l"/>
            <a:endParaRPr lang="en-US" sz="2400" dirty="0">
              <a:solidFill>
                <a:srgbClr val="08080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81603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143870" y="8032"/>
            <a:ext cx="9201617" cy="523220"/>
          </a:xfrm>
        </p:spPr>
        <p:txBody>
          <a:bodyPr/>
          <a:lstStyle/>
          <a:p>
            <a:r>
              <a:rPr lang="en-US" altLang="ko-KR" dirty="0" smtClean="0"/>
              <a:t>Miscellaneous Enhancement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692696"/>
            <a:ext cx="9505056" cy="5688632"/>
          </a:xfrm>
          <a:ln w="3175">
            <a:solidFill>
              <a:schemeClr val="tx1"/>
            </a:solidFill>
          </a:ln>
        </p:spPr>
        <p:txBody>
          <a:bodyPr/>
          <a:lstStyle/>
          <a:p>
            <a:pPr latinLnBrk="0"/>
            <a:r>
              <a:rPr lang="en-US" altLang="ko-KR" u="sng" dirty="0" smtClean="0"/>
              <a:t>UL MIMO</a:t>
            </a:r>
            <a:r>
              <a:rPr lang="en-US" altLang="ko-KR" dirty="0" smtClean="0"/>
              <a:t>:</a:t>
            </a:r>
          </a:p>
          <a:p>
            <a:pPr lvl="1" latinLnBrk="0"/>
            <a:r>
              <a:rPr lang="en-US" altLang="ko-KR" dirty="0" smtClean="0"/>
              <a:t>Phase </a:t>
            </a:r>
            <a:r>
              <a:rPr lang="en-US" altLang="ko-KR" dirty="0"/>
              <a:t>I most likely supports </a:t>
            </a:r>
            <a:r>
              <a:rPr lang="en-US" altLang="ko-KR" dirty="0" smtClean="0"/>
              <a:t>basic codebook-based UL SU-MIMO (cf. Rel.10 LTE) and max SRS ports per resource = 4</a:t>
            </a:r>
            <a:endParaRPr lang="en-US" altLang="ko-KR" dirty="0"/>
          </a:p>
          <a:p>
            <a:pPr lvl="1" latinLnBrk="0"/>
            <a:r>
              <a:rPr lang="en-US" altLang="ko-KR" b="1" dirty="0" smtClean="0"/>
              <a:t>Possible enhancements </a:t>
            </a:r>
            <a:r>
              <a:rPr lang="en-US" altLang="ko-KR" dirty="0" smtClean="0"/>
              <a:t>[depending </a:t>
            </a:r>
            <a:r>
              <a:rPr lang="en-US" altLang="ko-KR" dirty="0"/>
              <a:t>on Phase I outcome] </a:t>
            </a:r>
            <a:endParaRPr lang="en-US" altLang="ko-KR" b="1" dirty="0" smtClean="0"/>
          </a:p>
          <a:p>
            <a:pPr lvl="2" latinLnBrk="0"/>
            <a:r>
              <a:rPr lang="en-US" altLang="ko-KR" sz="1800" dirty="0" smtClean="0"/>
              <a:t>Support enhancement on UL frequency selective precoding based on, e.g. two-level DL control signaling</a:t>
            </a:r>
          </a:p>
          <a:p>
            <a:pPr lvl="2" latinLnBrk="0"/>
            <a:r>
              <a:rPr lang="en-US" altLang="ko-KR" sz="1800" dirty="0" smtClean="0"/>
              <a:t>Support larger number of SRS ports per resource, e.g. [8]</a:t>
            </a:r>
          </a:p>
          <a:p>
            <a:pPr lvl="2" latinLnBrk="0"/>
            <a:r>
              <a:rPr lang="en-US" altLang="ko-KR" sz="1800" dirty="0" smtClean="0"/>
              <a:t>Study UL </a:t>
            </a:r>
            <a:r>
              <a:rPr lang="en-US" altLang="ko-KR" sz="1800" dirty="0" err="1" smtClean="0"/>
              <a:t>Tx</a:t>
            </a:r>
            <a:r>
              <a:rPr lang="en-US" altLang="ko-KR" sz="1800" dirty="0" smtClean="0"/>
              <a:t> diversity scheme for DFT-S-OFDM</a:t>
            </a:r>
          </a:p>
          <a:p>
            <a:pPr latinLnBrk="0"/>
            <a:r>
              <a:rPr lang="en-US" altLang="ko-KR" u="sng" dirty="0" smtClean="0"/>
              <a:t>RS efficiency</a:t>
            </a:r>
            <a:r>
              <a:rPr lang="en-US" altLang="ko-KR" dirty="0" smtClean="0"/>
              <a:t>:</a:t>
            </a:r>
          </a:p>
          <a:p>
            <a:pPr lvl="1" latinLnBrk="0"/>
            <a:r>
              <a:rPr lang="en-US" altLang="ko-KR" dirty="0" smtClean="0"/>
              <a:t>Study CSI-RS and DMRS overhead reduction via, e.g. pattern sub-sampling, non-orthogonal multiplexing, resource sharing between DMRS and CSI-RS, time-domain bundling/aggregation</a:t>
            </a:r>
          </a:p>
          <a:p>
            <a:pPr lvl="1" latinLnBrk="0"/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2938703397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Background: Phase I NR MIMO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692696"/>
            <a:ext cx="9505056" cy="5688632"/>
          </a:xfrm>
          <a:ln w="3175">
            <a:solidFill>
              <a:schemeClr val="tx1"/>
            </a:solidFill>
          </a:ln>
        </p:spPr>
        <p:txBody>
          <a:bodyPr/>
          <a:lstStyle/>
          <a:p>
            <a:pPr latinLnBrk="0"/>
            <a:r>
              <a:rPr lang="en-US" altLang="ko-KR" dirty="0"/>
              <a:t>E</a:t>
            </a:r>
            <a:r>
              <a:rPr lang="en-US" altLang="ko-KR" dirty="0" smtClean="0"/>
              <a:t>xpected </a:t>
            </a:r>
            <a:r>
              <a:rPr lang="en-US" altLang="ko-KR" b="1" dirty="0" smtClean="0"/>
              <a:t>key features</a:t>
            </a:r>
          </a:p>
          <a:p>
            <a:pPr lvl="1" latinLnBrk="0"/>
            <a:r>
              <a:rPr lang="en-US" altLang="ko-KR" dirty="0" smtClean="0"/>
              <a:t>DL and UL TX schemes: DMRS-based precoding and diversity, dynamic switching</a:t>
            </a:r>
          </a:p>
          <a:p>
            <a:pPr lvl="1" latinLnBrk="0"/>
            <a:r>
              <a:rPr lang="en-US" altLang="ko-KR" dirty="0" smtClean="0"/>
              <a:t>Limited support for multi-TRP/panel</a:t>
            </a:r>
          </a:p>
          <a:p>
            <a:pPr lvl="1" latinLnBrk="0"/>
            <a:r>
              <a:rPr lang="en-US" altLang="ko-KR" dirty="0" smtClean="0"/>
              <a:t>Modular CSI acquisition including Beam Management </a:t>
            </a:r>
          </a:p>
          <a:p>
            <a:pPr lvl="1" latinLnBrk="0"/>
            <a:r>
              <a:rPr lang="en-US" altLang="ko-KR" dirty="0" smtClean="0"/>
              <a:t>Type I (low resolution) and II (high resolution) CSI: 2 to 32 antenna ports</a:t>
            </a:r>
          </a:p>
          <a:p>
            <a:pPr lvl="1" latinLnBrk="0"/>
            <a:r>
              <a:rPr lang="en-US" altLang="ko-KR" dirty="0" smtClean="0"/>
              <a:t>Flexible RS: DMRS, CSI-RS, SRS, …</a:t>
            </a:r>
          </a:p>
          <a:p>
            <a:pPr latinLnBrk="0"/>
            <a:r>
              <a:rPr lang="en-US" altLang="ko-KR" b="1" dirty="0" smtClean="0"/>
              <a:t>Key differentiation </a:t>
            </a:r>
            <a:r>
              <a:rPr lang="en-US" altLang="ko-KR" dirty="0" smtClean="0"/>
              <a:t>from LTE:</a:t>
            </a:r>
          </a:p>
          <a:p>
            <a:pPr lvl="1" latinLnBrk="0"/>
            <a:r>
              <a:rPr lang="en-US" altLang="ko-KR" dirty="0" smtClean="0"/>
              <a:t>Type II CSI: at least 30% average TP gain over LTE Rel.14 (</a:t>
            </a:r>
            <a:r>
              <a:rPr lang="en-US" altLang="ko-KR" dirty="0" err="1" smtClean="0"/>
              <a:t>eFD</a:t>
            </a:r>
            <a:r>
              <a:rPr lang="en-US" altLang="ko-KR" dirty="0" smtClean="0"/>
              <a:t>-MIMO)</a:t>
            </a:r>
          </a:p>
          <a:p>
            <a:pPr lvl="1" latinLnBrk="0"/>
            <a:r>
              <a:rPr lang="en-US" altLang="ko-KR" dirty="0" smtClean="0"/>
              <a:t>Modular CSI acquisition </a:t>
            </a:r>
            <a:r>
              <a:rPr lang="en-US" altLang="ko-KR" smtClean="0"/>
              <a:t>&amp; flexible RS </a:t>
            </a:r>
            <a:r>
              <a:rPr lang="en-US" altLang="ko-KR" dirty="0" smtClean="0">
                <a:sym typeface="Wingdings" panose="05000000000000000000" pitchFamily="2" charset="2"/>
              </a:rPr>
              <a:t> scalable to, e.g. multi-TRP/panel</a:t>
            </a:r>
            <a:endParaRPr lang="en-US" altLang="ko-KR" dirty="0" smtClean="0"/>
          </a:p>
          <a:p>
            <a:pPr lvl="1" latinLnBrk="0"/>
            <a:r>
              <a:rPr lang="en-US" altLang="ko-KR" dirty="0" smtClean="0"/>
              <a:t>Accommodate high-frequency (&gt;6GHz) operation</a:t>
            </a:r>
          </a:p>
          <a:p>
            <a:pPr latinLnBrk="0"/>
            <a:r>
              <a:rPr lang="en-US" altLang="ko-KR" b="1" dirty="0" smtClean="0"/>
              <a:t>Phase I </a:t>
            </a:r>
            <a:r>
              <a:rPr lang="en-US" altLang="ko-KR" dirty="0" smtClean="0"/>
              <a:t>will be finalized in Dec 2017 (</a:t>
            </a:r>
            <a:r>
              <a:rPr lang="en-US" altLang="ko-KR" b="1" dirty="0" smtClean="0"/>
              <a:t>basic</a:t>
            </a:r>
            <a:r>
              <a:rPr lang="en-US" altLang="ko-KR" dirty="0" smtClean="0"/>
              <a:t> MIMO functionalities)</a:t>
            </a:r>
          </a:p>
          <a:p>
            <a:pPr lvl="1" latinLnBrk="0"/>
            <a:r>
              <a:rPr lang="en-US" altLang="ko-KR" dirty="0" smtClean="0"/>
              <a:t>Unrealized/latent MIMO potentials in Phase I </a:t>
            </a:r>
            <a:r>
              <a:rPr lang="en-US" altLang="ko-KR" dirty="0" smtClean="0">
                <a:sym typeface="Wingdings" panose="05000000000000000000" pitchFamily="2" charset="2"/>
              </a:rPr>
              <a:t> Need to be </a:t>
            </a:r>
            <a:r>
              <a:rPr lang="en-US" altLang="ko-KR" b="1" dirty="0">
                <a:solidFill>
                  <a:srgbClr val="0000FF"/>
                </a:solidFill>
                <a:sym typeface="Wingdings" panose="05000000000000000000" pitchFamily="2" charset="2"/>
              </a:rPr>
              <a:t>u</a:t>
            </a:r>
            <a:r>
              <a:rPr lang="en-US" altLang="ko-KR" b="1" dirty="0" smtClean="0">
                <a:solidFill>
                  <a:srgbClr val="0000FF"/>
                </a:solidFill>
                <a:sym typeface="Wingdings" panose="05000000000000000000" pitchFamily="2" charset="2"/>
              </a:rPr>
              <a:t>nlocked in Phase II</a:t>
            </a:r>
            <a:endParaRPr lang="en-GB" altLang="ko-KR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0595702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143871" y="8032"/>
            <a:ext cx="7800000" cy="523220"/>
          </a:xfrm>
        </p:spPr>
        <p:txBody>
          <a:bodyPr/>
          <a:lstStyle/>
          <a:p>
            <a:r>
              <a:rPr lang="en-US" altLang="ko-KR" dirty="0" smtClean="0"/>
              <a:t>Timeline and items of interest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3429000"/>
            <a:ext cx="9505056" cy="3168352"/>
          </a:xfrm>
          <a:ln w="6350">
            <a:solidFill>
              <a:schemeClr val="tx1"/>
            </a:solidFill>
          </a:ln>
        </p:spPr>
        <p:txBody>
          <a:bodyPr/>
          <a:lstStyle/>
          <a:p>
            <a:pPr latinLnBrk="0">
              <a:lnSpc>
                <a:spcPct val="100000"/>
              </a:lnSpc>
            </a:pPr>
            <a:r>
              <a:rPr lang="en-GB" sz="2000" dirty="0" smtClean="0"/>
              <a:t>Approximately 21-month WI, including proposals to:</a:t>
            </a:r>
            <a:endParaRPr lang="en-GB" dirty="0" smtClean="0"/>
          </a:p>
          <a:p>
            <a:pPr lvl="1" latinLnBrk="0">
              <a:lnSpc>
                <a:spcPct val="100000"/>
              </a:lnSpc>
            </a:pPr>
            <a:r>
              <a:rPr lang="en-GB" sz="1600" i="1" u="sng" dirty="0" smtClean="0"/>
              <a:t>Support</a:t>
            </a:r>
            <a:r>
              <a:rPr lang="en-GB" sz="1600" dirty="0" smtClean="0"/>
              <a:t>: Specify proposed features</a:t>
            </a:r>
          </a:p>
          <a:p>
            <a:pPr lvl="1" latinLnBrk="0">
              <a:lnSpc>
                <a:spcPct val="100000"/>
              </a:lnSpc>
            </a:pPr>
            <a:r>
              <a:rPr lang="en-GB" sz="1600" i="1" u="sng" dirty="0" smtClean="0"/>
              <a:t>Study</a:t>
            </a:r>
            <a:r>
              <a:rPr lang="en-GB" sz="1600" dirty="0" smtClean="0"/>
              <a:t>: Evaluate/study and, if needed, </a:t>
            </a:r>
            <a:r>
              <a:rPr lang="en-GB" sz="1600" smtClean="0"/>
              <a:t>specify proposed features</a:t>
            </a:r>
            <a:endParaRPr lang="en-GB" sz="1600" dirty="0" smtClean="0"/>
          </a:p>
          <a:p>
            <a:pPr latinLnBrk="0">
              <a:lnSpc>
                <a:spcPct val="100000"/>
              </a:lnSpc>
            </a:pPr>
            <a:r>
              <a:rPr lang="en-GB" sz="2000" b="1" dirty="0" smtClean="0">
                <a:solidFill>
                  <a:srgbClr val="0000FF"/>
                </a:solidFill>
              </a:rPr>
              <a:t>Phase II WI </a:t>
            </a:r>
            <a:r>
              <a:rPr lang="en-GB" sz="2000" dirty="0" smtClean="0"/>
              <a:t>includes the following items:</a:t>
            </a:r>
          </a:p>
          <a:p>
            <a:pPr lvl="1" latinLnBrk="0">
              <a:lnSpc>
                <a:spcPct val="100000"/>
              </a:lnSpc>
            </a:pPr>
            <a:r>
              <a:rPr lang="en-GB" sz="1600" dirty="0" smtClean="0"/>
              <a:t>Enhanced Type II CSI</a:t>
            </a:r>
          </a:p>
          <a:p>
            <a:pPr lvl="1" latinLnBrk="0">
              <a:lnSpc>
                <a:spcPct val="100000"/>
              </a:lnSpc>
            </a:pPr>
            <a:r>
              <a:rPr lang="en-GB" sz="1600" dirty="0" smtClean="0"/>
              <a:t>Enhanced multi-TRP/panel support</a:t>
            </a:r>
          </a:p>
          <a:p>
            <a:pPr lvl="1" latinLnBrk="0">
              <a:lnSpc>
                <a:spcPct val="100000"/>
              </a:lnSpc>
            </a:pPr>
            <a:r>
              <a:rPr lang="en-GB" sz="1600" dirty="0" smtClean="0"/>
              <a:t>Enhanced high-frequency support</a:t>
            </a:r>
          </a:p>
          <a:p>
            <a:pPr lvl="1" latinLnBrk="0">
              <a:lnSpc>
                <a:spcPct val="100000"/>
              </a:lnSpc>
            </a:pPr>
            <a:r>
              <a:rPr lang="en-GB" sz="1600" dirty="0" smtClean="0"/>
              <a:t>Enhanced DL-UL channel reciprocity support (both DL and UL transmissions)</a:t>
            </a:r>
          </a:p>
          <a:p>
            <a:pPr lvl="1" latinLnBrk="0">
              <a:lnSpc>
                <a:spcPct val="100000"/>
              </a:lnSpc>
            </a:pPr>
            <a:r>
              <a:rPr lang="en-GB" sz="1600" dirty="0" smtClean="0"/>
              <a:t>Miscellaneous enhancement</a:t>
            </a:r>
          </a:p>
        </p:txBody>
      </p:sp>
      <p:sp>
        <p:nvSpPr>
          <p:cNvPr id="5" name="Right Arrow 4"/>
          <p:cNvSpPr/>
          <p:nvPr/>
        </p:nvSpPr>
        <p:spPr>
          <a:xfrm>
            <a:off x="141294" y="1545791"/>
            <a:ext cx="9764706" cy="720080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  <a:bevelB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 flipV="1">
            <a:off x="5577067" y="1749505"/>
            <a:ext cx="0" cy="324036"/>
          </a:xfrm>
          <a:prstGeom prst="line">
            <a:avLst/>
          </a:prstGeom>
          <a:noFill/>
          <a:ln w="5080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</a:ln>
          <a:effectLst/>
        </p:spPr>
      </p:cxnSp>
      <p:cxnSp>
        <p:nvCxnSpPr>
          <p:cNvPr id="7" name="Straight Connector 6"/>
          <p:cNvCxnSpPr/>
          <p:nvPr/>
        </p:nvCxnSpPr>
        <p:spPr>
          <a:xfrm flipV="1">
            <a:off x="4363531" y="1743813"/>
            <a:ext cx="0" cy="324036"/>
          </a:xfrm>
          <a:prstGeom prst="line">
            <a:avLst/>
          </a:prstGeom>
          <a:noFill/>
          <a:ln w="5080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</a:ln>
          <a:effectLst/>
        </p:spPr>
      </p:cxnSp>
      <p:cxnSp>
        <p:nvCxnSpPr>
          <p:cNvPr id="9" name="Straight Connector 8"/>
          <p:cNvCxnSpPr/>
          <p:nvPr/>
        </p:nvCxnSpPr>
        <p:spPr>
          <a:xfrm flipV="1">
            <a:off x="1797581" y="1755197"/>
            <a:ext cx="0" cy="324036"/>
          </a:xfrm>
          <a:prstGeom prst="line">
            <a:avLst/>
          </a:prstGeom>
          <a:noFill/>
          <a:ln w="5080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</a:ln>
          <a:effectLst/>
        </p:spPr>
      </p:cxnSp>
      <p:cxnSp>
        <p:nvCxnSpPr>
          <p:cNvPr id="10" name="Straight Connector 9"/>
          <p:cNvCxnSpPr/>
          <p:nvPr/>
        </p:nvCxnSpPr>
        <p:spPr>
          <a:xfrm flipV="1">
            <a:off x="525337" y="1749505"/>
            <a:ext cx="0" cy="324036"/>
          </a:xfrm>
          <a:prstGeom prst="line">
            <a:avLst/>
          </a:prstGeom>
          <a:noFill/>
          <a:ln w="5080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</a:ln>
          <a:effectLst/>
        </p:spPr>
      </p:cxnSp>
      <p:cxnSp>
        <p:nvCxnSpPr>
          <p:cNvPr id="11" name="Straight Connector 10"/>
          <p:cNvCxnSpPr/>
          <p:nvPr/>
        </p:nvCxnSpPr>
        <p:spPr>
          <a:xfrm flipV="1">
            <a:off x="3093725" y="1749505"/>
            <a:ext cx="0" cy="324036"/>
          </a:xfrm>
          <a:prstGeom prst="line">
            <a:avLst/>
          </a:prstGeom>
          <a:noFill/>
          <a:ln w="5080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1541817" y="2094427"/>
            <a:ext cx="7814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2018-03</a:t>
            </a: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778891" y="2094427"/>
            <a:ext cx="7820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2018-06</a:t>
            </a: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79487" y="2094427"/>
            <a:ext cx="9385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2018-09</a:t>
            </a: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97016" y="2094427"/>
            <a:ext cx="7814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2018-12</a:t>
            </a: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1294" y="2094427"/>
            <a:ext cx="7390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kern="0" dirty="0" smtClean="0">
                <a:solidFill>
                  <a:sysClr val="windowText" lastClr="000000"/>
                </a:solidFill>
              </a:rPr>
              <a:t>2017-12</a:t>
            </a: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" name="5-Point Star 18"/>
          <p:cNvSpPr>
            <a:spLocks noChangeAspect="1"/>
          </p:cNvSpPr>
          <p:nvPr/>
        </p:nvSpPr>
        <p:spPr>
          <a:xfrm>
            <a:off x="4758746" y="1761815"/>
            <a:ext cx="264132" cy="228600"/>
          </a:xfrm>
          <a:prstGeom prst="star5">
            <a:avLst/>
          </a:prstGeom>
          <a:solidFill>
            <a:srgbClr val="C00000">
              <a:alpha val="80000"/>
            </a:srgbClr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5-Point Star 19"/>
          <p:cNvSpPr>
            <a:spLocks noChangeAspect="1"/>
          </p:cNvSpPr>
          <p:nvPr/>
        </p:nvSpPr>
        <p:spPr>
          <a:xfrm>
            <a:off x="944452" y="1791531"/>
            <a:ext cx="264132" cy="228600"/>
          </a:xfrm>
          <a:prstGeom prst="star5">
            <a:avLst/>
          </a:prstGeom>
          <a:solidFill>
            <a:srgbClr val="C00000">
              <a:alpha val="80000"/>
            </a:srgbClr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5-Point Star 20"/>
          <p:cNvSpPr>
            <a:spLocks noChangeAspect="1"/>
          </p:cNvSpPr>
          <p:nvPr/>
        </p:nvSpPr>
        <p:spPr>
          <a:xfrm>
            <a:off x="2288704" y="1782543"/>
            <a:ext cx="264132" cy="228600"/>
          </a:xfrm>
          <a:prstGeom prst="star5">
            <a:avLst/>
          </a:prstGeom>
          <a:solidFill>
            <a:srgbClr val="C00000">
              <a:alpha val="80000"/>
            </a:srgbClr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Rounded Rectangular Callout 22"/>
          <p:cNvSpPr/>
          <p:nvPr/>
        </p:nvSpPr>
        <p:spPr>
          <a:xfrm>
            <a:off x="141295" y="2549524"/>
            <a:ext cx="947173" cy="762372"/>
          </a:xfrm>
          <a:prstGeom prst="wedgeRoundRectCallout">
            <a:avLst>
              <a:gd name="adj1" fmla="val 46364"/>
              <a:gd name="adj2" fmla="val -108632"/>
              <a:gd name="adj3" fmla="val 1666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lang="en-US" altLang="ko-KR" sz="1200" b="1" kern="0" dirty="0" smtClean="0">
                <a:solidFill>
                  <a:schemeClr val="bg1"/>
                </a:solidFill>
              </a:rPr>
              <a:t>Phase II MIMO WI started in RAN1</a:t>
            </a:r>
            <a:endParaRPr lang="ko-KR" altLang="en-US" sz="1200" b="1" dirty="0">
              <a:solidFill>
                <a:schemeClr val="bg1"/>
              </a:solidFill>
            </a:endParaRPr>
          </a:p>
        </p:txBody>
      </p:sp>
      <p:sp>
        <p:nvSpPr>
          <p:cNvPr id="24" name="5-Point Star 23"/>
          <p:cNvSpPr>
            <a:spLocks noChangeAspect="1"/>
          </p:cNvSpPr>
          <p:nvPr/>
        </p:nvSpPr>
        <p:spPr>
          <a:xfrm>
            <a:off x="3512840" y="1782543"/>
            <a:ext cx="264132" cy="228600"/>
          </a:xfrm>
          <a:prstGeom prst="star5">
            <a:avLst/>
          </a:prstGeom>
          <a:solidFill>
            <a:srgbClr val="C00000">
              <a:alpha val="80000"/>
            </a:srgbClr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Rounded Rectangular Callout 24"/>
          <p:cNvSpPr/>
          <p:nvPr/>
        </p:nvSpPr>
        <p:spPr>
          <a:xfrm>
            <a:off x="141294" y="679877"/>
            <a:ext cx="1427330" cy="648072"/>
          </a:xfrm>
          <a:prstGeom prst="wedgeRoundRectCallout">
            <a:avLst>
              <a:gd name="adj1" fmla="val -15842"/>
              <a:gd name="adj2" fmla="val 102022"/>
              <a:gd name="adj3" fmla="val 16667"/>
            </a:avLst>
          </a:prstGeom>
          <a:solidFill>
            <a:srgbClr val="2A01B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lang="en-US" altLang="ko-KR" sz="1200" b="1" kern="0" dirty="0" smtClean="0">
                <a:solidFill>
                  <a:srgbClr val="FFFF00"/>
                </a:solidFill>
              </a:rPr>
              <a:t>Phase II MIMO WI endorsed</a:t>
            </a:r>
            <a:endParaRPr lang="ko-KR" altLang="en-US" sz="1200" b="1" dirty="0">
              <a:solidFill>
                <a:srgbClr val="FFFF00"/>
              </a:solidFill>
            </a:endParaRPr>
          </a:p>
        </p:txBody>
      </p:sp>
      <p:sp>
        <p:nvSpPr>
          <p:cNvPr id="37" name="5-Point Star 36"/>
          <p:cNvSpPr>
            <a:spLocks noChangeAspect="1"/>
          </p:cNvSpPr>
          <p:nvPr/>
        </p:nvSpPr>
        <p:spPr>
          <a:xfrm>
            <a:off x="1398270" y="1791531"/>
            <a:ext cx="264132" cy="228600"/>
          </a:xfrm>
          <a:prstGeom prst="star5">
            <a:avLst/>
          </a:prstGeom>
          <a:solidFill>
            <a:srgbClr val="C00000">
              <a:alpha val="80000"/>
            </a:srgbClr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" name="5-Point Star 37"/>
          <p:cNvSpPr>
            <a:spLocks noChangeAspect="1"/>
          </p:cNvSpPr>
          <p:nvPr/>
        </p:nvSpPr>
        <p:spPr>
          <a:xfrm>
            <a:off x="1699840" y="703729"/>
            <a:ext cx="264132" cy="228600"/>
          </a:xfrm>
          <a:prstGeom prst="star5">
            <a:avLst/>
          </a:prstGeom>
          <a:solidFill>
            <a:srgbClr val="C00000">
              <a:alpha val="80000"/>
            </a:srgbClr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42713" y="664140"/>
            <a:ext cx="18934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latin typeface="+mj-lt"/>
                <a:ea typeface="HY견고딕" pitchFamily="18" charset="-127"/>
              </a:rPr>
              <a:t>Planned RAN1 meetings</a:t>
            </a:r>
          </a:p>
        </p:txBody>
      </p:sp>
      <p:sp>
        <p:nvSpPr>
          <p:cNvPr id="39" name="5-Point Star 38"/>
          <p:cNvSpPr>
            <a:spLocks noChangeAspect="1"/>
          </p:cNvSpPr>
          <p:nvPr/>
        </p:nvSpPr>
        <p:spPr>
          <a:xfrm>
            <a:off x="1699840" y="959342"/>
            <a:ext cx="264132" cy="228600"/>
          </a:xfrm>
          <a:prstGeom prst="star5">
            <a:avLst/>
          </a:prstGeom>
          <a:solidFill>
            <a:srgbClr val="0000FF">
              <a:alpha val="80000"/>
            </a:srgbClr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942713" y="919753"/>
            <a:ext cx="18069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latin typeface="+mj-lt"/>
                <a:ea typeface="HY견고딕" pitchFamily="18" charset="-127"/>
              </a:rPr>
              <a:t>Planned RAN meetings</a:t>
            </a:r>
          </a:p>
        </p:txBody>
      </p:sp>
      <p:sp>
        <p:nvSpPr>
          <p:cNvPr id="41" name="5-Point Star 40"/>
          <p:cNvSpPr>
            <a:spLocks noChangeAspect="1"/>
          </p:cNvSpPr>
          <p:nvPr/>
        </p:nvSpPr>
        <p:spPr>
          <a:xfrm>
            <a:off x="1784648" y="1782543"/>
            <a:ext cx="264132" cy="228600"/>
          </a:xfrm>
          <a:prstGeom prst="star5">
            <a:avLst/>
          </a:prstGeom>
          <a:solidFill>
            <a:srgbClr val="0000FF">
              <a:alpha val="80000"/>
            </a:srgbClr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2" name="5-Point Star 41"/>
          <p:cNvSpPr>
            <a:spLocks noChangeAspect="1"/>
          </p:cNvSpPr>
          <p:nvPr/>
        </p:nvSpPr>
        <p:spPr>
          <a:xfrm>
            <a:off x="512404" y="1791531"/>
            <a:ext cx="264132" cy="228600"/>
          </a:xfrm>
          <a:prstGeom prst="star5">
            <a:avLst/>
          </a:prstGeom>
          <a:solidFill>
            <a:srgbClr val="0000FF">
              <a:alpha val="80000"/>
            </a:srgbClr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" name="5-Point Star 42"/>
          <p:cNvSpPr>
            <a:spLocks noChangeAspect="1"/>
          </p:cNvSpPr>
          <p:nvPr/>
        </p:nvSpPr>
        <p:spPr>
          <a:xfrm>
            <a:off x="2720752" y="1782543"/>
            <a:ext cx="264132" cy="228600"/>
          </a:xfrm>
          <a:prstGeom prst="star5">
            <a:avLst/>
          </a:prstGeom>
          <a:solidFill>
            <a:srgbClr val="C00000">
              <a:alpha val="80000"/>
            </a:srgbClr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4" name="5-Point Star 43"/>
          <p:cNvSpPr>
            <a:spLocks noChangeAspect="1"/>
          </p:cNvSpPr>
          <p:nvPr/>
        </p:nvSpPr>
        <p:spPr>
          <a:xfrm>
            <a:off x="3080792" y="1782543"/>
            <a:ext cx="264132" cy="228600"/>
          </a:xfrm>
          <a:prstGeom prst="star5">
            <a:avLst/>
          </a:prstGeom>
          <a:solidFill>
            <a:srgbClr val="0000FF">
              <a:alpha val="80000"/>
            </a:srgbClr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5" name="5-Point Star 44"/>
          <p:cNvSpPr>
            <a:spLocks noChangeAspect="1"/>
          </p:cNvSpPr>
          <p:nvPr/>
        </p:nvSpPr>
        <p:spPr>
          <a:xfrm>
            <a:off x="4398706" y="1782543"/>
            <a:ext cx="264132" cy="228600"/>
          </a:xfrm>
          <a:prstGeom prst="star5">
            <a:avLst/>
          </a:prstGeom>
          <a:solidFill>
            <a:srgbClr val="0000FF">
              <a:alpha val="80000"/>
            </a:srgbClr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" name="5-Point Star 45"/>
          <p:cNvSpPr>
            <a:spLocks noChangeAspect="1"/>
          </p:cNvSpPr>
          <p:nvPr/>
        </p:nvSpPr>
        <p:spPr>
          <a:xfrm>
            <a:off x="5601072" y="1782543"/>
            <a:ext cx="264132" cy="228600"/>
          </a:xfrm>
          <a:prstGeom prst="star5">
            <a:avLst/>
          </a:prstGeom>
          <a:solidFill>
            <a:srgbClr val="0000FF">
              <a:alpha val="80000"/>
            </a:srgbClr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" name="5-Point Star 46"/>
          <p:cNvSpPr>
            <a:spLocks noChangeAspect="1"/>
          </p:cNvSpPr>
          <p:nvPr/>
        </p:nvSpPr>
        <p:spPr>
          <a:xfrm>
            <a:off x="3918550" y="1782543"/>
            <a:ext cx="264132" cy="228600"/>
          </a:xfrm>
          <a:prstGeom prst="star5">
            <a:avLst/>
          </a:prstGeom>
          <a:solidFill>
            <a:srgbClr val="C00000">
              <a:alpha val="80000"/>
            </a:srgbClr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" name="5-Point Star 47"/>
          <p:cNvSpPr>
            <a:spLocks noChangeAspect="1"/>
          </p:cNvSpPr>
          <p:nvPr/>
        </p:nvSpPr>
        <p:spPr>
          <a:xfrm>
            <a:off x="5132086" y="1769967"/>
            <a:ext cx="264132" cy="228600"/>
          </a:xfrm>
          <a:prstGeom prst="star5">
            <a:avLst/>
          </a:prstGeom>
          <a:solidFill>
            <a:srgbClr val="C00000">
              <a:alpha val="80000"/>
            </a:srgbClr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2" name="Rounded Rectangular Callout 51"/>
          <p:cNvSpPr/>
          <p:nvPr/>
        </p:nvSpPr>
        <p:spPr>
          <a:xfrm>
            <a:off x="8001214" y="676471"/>
            <a:ext cx="1776322" cy="736305"/>
          </a:xfrm>
          <a:prstGeom prst="wedgeRoundRectCallout">
            <a:avLst>
              <a:gd name="adj1" fmla="val 25476"/>
              <a:gd name="adj2" fmla="val 86824"/>
              <a:gd name="adj3" fmla="val 16667"/>
            </a:avLst>
          </a:prstGeom>
          <a:solidFill>
            <a:srgbClr val="2A01B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lang="en-US" altLang="ko-KR" sz="1400" b="1" kern="0" dirty="0" smtClean="0">
                <a:solidFill>
                  <a:srgbClr val="FFFF00"/>
                </a:solidFill>
              </a:rPr>
              <a:t>Phase II MIMO WI Core completed in RAN1/2/4</a:t>
            </a:r>
            <a:endParaRPr lang="ko-KR" altLang="en-US" sz="1400" b="1" dirty="0">
              <a:solidFill>
                <a:srgbClr val="FFFF00"/>
              </a:solidFill>
            </a:endParaRPr>
          </a:p>
        </p:txBody>
      </p:sp>
      <p:sp>
        <p:nvSpPr>
          <p:cNvPr id="53" name="Rounded Rectangular Callout 52"/>
          <p:cNvSpPr/>
          <p:nvPr/>
        </p:nvSpPr>
        <p:spPr>
          <a:xfrm>
            <a:off x="7736688" y="2492896"/>
            <a:ext cx="1104744" cy="769540"/>
          </a:xfrm>
          <a:prstGeom prst="wedgeRoundRectCallout">
            <a:avLst>
              <a:gd name="adj1" fmla="val 59453"/>
              <a:gd name="adj2" fmla="val -99904"/>
              <a:gd name="adj3" fmla="val 1666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lang="en-US" altLang="ko-KR" sz="1200" b="1" kern="0" dirty="0" smtClean="0">
                <a:solidFill>
                  <a:schemeClr val="bg1"/>
                </a:solidFill>
              </a:rPr>
              <a:t>Phase II MIMO WI completed in RAN1</a:t>
            </a:r>
            <a:endParaRPr lang="ko-KR" altLang="en-US" sz="1200" b="1" dirty="0">
              <a:solidFill>
                <a:schemeClr val="bg1"/>
              </a:solidFill>
            </a:endParaRPr>
          </a:p>
        </p:txBody>
      </p:sp>
      <p:cxnSp>
        <p:nvCxnSpPr>
          <p:cNvPr id="55" name="Straight Connector 54"/>
          <p:cNvCxnSpPr/>
          <p:nvPr/>
        </p:nvCxnSpPr>
        <p:spPr>
          <a:xfrm flipV="1">
            <a:off x="6825208" y="1737219"/>
            <a:ext cx="0" cy="324036"/>
          </a:xfrm>
          <a:prstGeom prst="line">
            <a:avLst/>
          </a:prstGeom>
          <a:noFill/>
          <a:ln w="5080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</a:ln>
          <a:effectLst/>
        </p:spPr>
      </p:cxnSp>
      <p:sp>
        <p:nvSpPr>
          <p:cNvPr id="56" name="TextBox 55"/>
          <p:cNvSpPr txBox="1"/>
          <p:nvPr/>
        </p:nvSpPr>
        <p:spPr>
          <a:xfrm>
            <a:off x="6321152" y="2076449"/>
            <a:ext cx="7814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2019-03</a:t>
            </a: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7" name="5-Point Star 56"/>
          <p:cNvSpPr>
            <a:spLocks noChangeAspect="1"/>
          </p:cNvSpPr>
          <p:nvPr/>
        </p:nvSpPr>
        <p:spPr>
          <a:xfrm>
            <a:off x="6033120" y="1773553"/>
            <a:ext cx="264132" cy="228600"/>
          </a:xfrm>
          <a:prstGeom prst="star5">
            <a:avLst/>
          </a:prstGeom>
          <a:solidFill>
            <a:srgbClr val="C00000">
              <a:alpha val="80000"/>
            </a:srgbClr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8" name="5-Point Star 57"/>
          <p:cNvSpPr>
            <a:spLocks noChangeAspect="1"/>
          </p:cNvSpPr>
          <p:nvPr/>
        </p:nvSpPr>
        <p:spPr>
          <a:xfrm>
            <a:off x="6438340" y="1773553"/>
            <a:ext cx="264132" cy="228600"/>
          </a:xfrm>
          <a:prstGeom prst="star5">
            <a:avLst/>
          </a:prstGeom>
          <a:solidFill>
            <a:srgbClr val="C00000">
              <a:alpha val="80000"/>
            </a:srgbClr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9" name="Straight Connector 58"/>
          <p:cNvCxnSpPr/>
          <p:nvPr/>
        </p:nvCxnSpPr>
        <p:spPr>
          <a:xfrm flipV="1">
            <a:off x="8028042" y="1738985"/>
            <a:ext cx="0" cy="324036"/>
          </a:xfrm>
          <a:prstGeom prst="line">
            <a:avLst/>
          </a:prstGeom>
          <a:noFill/>
          <a:ln w="5080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</a:ln>
          <a:effectLst/>
        </p:spPr>
      </p:cxnSp>
      <p:sp>
        <p:nvSpPr>
          <p:cNvPr id="60" name="TextBox 59"/>
          <p:cNvSpPr txBox="1"/>
          <p:nvPr/>
        </p:nvSpPr>
        <p:spPr>
          <a:xfrm>
            <a:off x="7699905" y="2078215"/>
            <a:ext cx="7814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2019-06</a:t>
            </a: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1" name="5-Point Star 60"/>
          <p:cNvSpPr>
            <a:spLocks noChangeAspect="1"/>
          </p:cNvSpPr>
          <p:nvPr/>
        </p:nvSpPr>
        <p:spPr>
          <a:xfrm>
            <a:off x="7235954" y="1775319"/>
            <a:ext cx="264132" cy="228600"/>
          </a:xfrm>
          <a:prstGeom prst="star5">
            <a:avLst/>
          </a:prstGeom>
          <a:solidFill>
            <a:srgbClr val="C00000">
              <a:alpha val="80000"/>
            </a:srgbClr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2" name="5-Point Star 61"/>
          <p:cNvSpPr>
            <a:spLocks noChangeAspect="1"/>
          </p:cNvSpPr>
          <p:nvPr/>
        </p:nvSpPr>
        <p:spPr>
          <a:xfrm>
            <a:off x="7641174" y="1775319"/>
            <a:ext cx="264132" cy="228600"/>
          </a:xfrm>
          <a:prstGeom prst="star5">
            <a:avLst/>
          </a:prstGeom>
          <a:solidFill>
            <a:srgbClr val="C00000">
              <a:alpha val="80000"/>
            </a:srgbClr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3" name="5-Point Star 62"/>
          <p:cNvSpPr>
            <a:spLocks noChangeAspect="1"/>
          </p:cNvSpPr>
          <p:nvPr/>
        </p:nvSpPr>
        <p:spPr>
          <a:xfrm>
            <a:off x="6825208" y="1773553"/>
            <a:ext cx="264132" cy="228600"/>
          </a:xfrm>
          <a:prstGeom prst="star5">
            <a:avLst/>
          </a:prstGeom>
          <a:solidFill>
            <a:srgbClr val="0000FF">
              <a:alpha val="80000"/>
            </a:srgbClr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4" name="5-Point Star 63"/>
          <p:cNvSpPr>
            <a:spLocks noChangeAspect="1"/>
          </p:cNvSpPr>
          <p:nvPr/>
        </p:nvSpPr>
        <p:spPr>
          <a:xfrm>
            <a:off x="8049344" y="1775319"/>
            <a:ext cx="264132" cy="228600"/>
          </a:xfrm>
          <a:prstGeom prst="star5">
            <a:avLst/>
          </a:prstGeom>
          <a:solidFill>
            <a:srgbClr val="0000FF">
              <a:alpha val="80000"/>
            </a:srgbClr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65" name="Straight Connector 64"/>
          <p:cNvCxnSpPr/>
          <p:nvPr/>
        </p:nvCxnSpPr>
        <p:spPr>
          <a:xfrm flipV="1">
            <a:off x="9201472" y="1732651"/>
            <a:ext cx="0" cy="324036"/>
          </a:xfrm>
          <a:prstGeom prst="line">
            <a:avLst/>
          </a:prstGeom>
          <a:noFill/>
          <a:ln w="5080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</a:ln>
          <a:effectLst/>
        </p:spPr>
      </p:cxnSp>
      <p:sp>
        <p:nvSpPr>
          <p:cNvPr id="66" name="TextBox 65"/>
          <p:cNvSpPr txBox="1"/>
          <p:nvPr/>
        </p:nvSpPr>
        <p:spPr>
          <a:xfrm>
            <a:off x="8964146" y="2071881"/>
            <a:ext cx="8133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2019-09</a:t>
            </a: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7" name="5-Point Star 66"/>
          <p:cNvSpPr>
            <a:spLocks noChangeAspect="1"/>
          </p:cNvSpPr>
          <p:nvPr/>
        </p:nvSpPr>
        <p:spPr>
          <a:xfrm>
            <a:off x="8433284" y="1768985"/>
            <a:ext cx="264132" cy="228600"/>
          </a:xfrm>
          <a:prstGeom prst="star5">
            <a:avLst/>
          </a:prstGeom>
          <a:solidFill>
            <a:srgbClr val="C00000">
              <a:alpha val="80000"/>
            </a:srgbClr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8" name="5-Point Star 67"/>
          <p:cNvSpPr>
            <a:spLocks noChangeAspect="1"/>
          </p:cNvSpPr>
          <p:nvPr/>
        </p:nvSpPr>
        <p:spPr>
          <a:xfrm>
            <a:off x="8814604" y="1768985"/>
            <a:ext cx="264132" cy="228600"/>
          </a:xfrm>
          <a:prstGeom prst="star5">
            <a:avLst/>
          </a:prstGeom>
          <a:solidFill>
            <a:srgbClr val="C00000">
              <a:alpha val="80000"/>
            </a:srgbClr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9" name="5-Point Star 68"/>
          <p:cNvSpPr>
            <a:spLocks noChangeAspect="1"/>
          </p:cNvSpPr>
          <p:nvPr/>
        </p:nvSpPr>
        <p:spPr>
          <a:xfrm>
            <a:off x="9246674" y="1768985"/>
            <a:ext cx="264132" cy="228600"/>
          </a:xfrm>
          <a:prstGeom prst="star5">
            <a:avLst/>
          </a:prstGeom>
          <a:solidFill>
            <a:srgbClr val="0000FF">
              <a:alpha val="80000"/>
            </a:srgbClr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3170157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Enhanced Type II CSI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548680"/>
            <a:ext cx="9505056" cy="5976664"/>
          </a:xfrm>
          <a:ln w="3175">
            <a:solidFill>
              <a:schemeClr val="tx1"/>
            </a:solidFill>
          </a:ln>
        </p:spPr>
        <p:txBody>
          <a:bodyPr/>
          <a:lstStyle/>
          <a:p>
            <a:pPr latinLnBrk="0"/>
            <a:r>
              <a:rPr lang="en-US" altLang="ko-KR" dirty="0" smtClean="0"/>
              <a:t>Type II CSI is the most promising feature of NR MIMO in terms of NW performance</a:t>
            </a:r>
          </a:p>
          <a:p>
            <a:pPr lvl="1" latinLnBrk="0"/>
            <a:r>
              <a:rPr lang="en-US" altLang="ko-KR" dirty="0" smtClean="0"/>
              <a:t>The </a:t>
            </a:r>
            <a:r>
              <a:rPr lang="en-US" altLang="ko-KR" i="1" dirty="0" smtClean="0"/>
              <a:t>only</a:t>
            </a:r>
            <a:r>
              <a:rPr lang="en-US" altLang="ko-KR" dirty="0" smtClean="0"/>
              <a:t> feature offering large TP gain over LTE under the same scenario</a:t>
            </a:r>
          </a:p>
          <a:p>
            <a:pPr lvl="1" latinLnBrk="0"/>
            <a:r>
              <a:rPr lang="en-US" altLang="ko-KR" dirty="0" smtClean="0"/>
              <a:t>“Long” term extension to achieve near-ideal CSI performance</a:t>
            </a:r>
            <a:endParaRPr lang="en-US" altLang="ko-KR" sz="2400" dirty="0" smtClean="0"/>
          </a:p>
          <a:p>
            <a:pPr latinLnBrk="0"/>
            <a:r>
              <a:rPr lang="en-US" altLang="ko-KR" dirty="0" smtClean="0"/>
              <a:t>Phase I most likely supports Cat1 with L=2, 3, 4 and rank 1-2</a:t>
            </a:r>
            <a:endParaRPr lang="en-US" altLang="ko-KR" b="1" dirty="0" smtClean="0"/>
          </a:p>
          <a:p>
            <a:pPr lvl="1" latinLnBrk="0"/>
            <a:r>
              <a:rPr lang="en-US" altLang="ko-KR" dirty="0" smtClean="0"/>
              <a:t>Cat3 (hybrid) is naturally supported</a:t>
            </a:r>
          </a:p>
          <a:p>
            <a:pPr lvl="1" latinLnBrk="0"/>
            <a:r>
              <a:rPr lang="en-US" altLang="ko-KR" dirty="0" smtClean="0"/>
              <a:t>Facilitate explicit feedback: major TP gain over Rel.14 LTE (at least ~30%) …</a:t>
            </a:r>
          </a:p>
          <a:p>
            <a:pPr lvl="1" latinLnBrk="0"/>
            <a:r>
              <a:rPr lang="en-US" altLang="ko-KR" dirty="0" smtClean="0"/>
              <a:t>… but significant gap from near-ideal CSI</a:t>
            </a:r>
            <a:endParaRPr lang="en-US" altLang="ko-KR" sz="2400" dirty="0" smtClean="0"/>
          </a:p>
          <a:p>
            <a:pPr latinLnBrk="0"/>
            <a:r>
              <a:rPr lang="en-US" altLang="ko-KR" b="1" dirty="0" smtClean="0"/>
              <a:t>Possible enhancements</a:t>
            </a:r>
            <a:r>
              <a:rPr lang="en-US" altLang="ko-KR" dirty="0" smtClean="0"/>
              <a:t>:</a:t>
            </a:r>
          </a:p>
          <a:p>
            <a:pPr lvl="1" latinLnBrk="0"/>
            <a:r>
              <a:rPr lang="en-US" altLang="ko-KR" dirty="0" smtClean="0"/>
              <a:t>Support Cat1 L&gt;4 with differential reporting (to distribute reporting payload)</a:t>
            </a:r>
          </a:p>
          <a:p>
            <a:pPr lvl="1" latinLnBrk="0"/>
            <a:r>
              <a:rPr lang="en-US" altLang="ko-KR" dirty="0" smtClean="0"/>
              <a:t>Support Cat1 with rank 3-4 support (for UE capable of 8RX and light NW loading)</a:t>
            </a:r>
          </a:p>
          <a:p>
            <a:pPr lvl="1" latinLnBrk="0"/>
            <a:r>
              <a:rPr lang="en-US" altLang="ko-KR" dirty="0"/>
              <a:t>Study “Cat1+” utilizing spatial feedback compression </a:t>
            </a:r>
            <a:r>
              <a:rPr lang="en-US" altLang="ko-KR" dirty="0" smtClean="0"/>
              <a:t>scheme</a:t>
            </a:r>
            <a:endParaRPr lang="en-US" altLang="ko-KR" dirty="0"/>
          </a:p>
          <a:p>
            <a:pPr lvl="1" latinLnBrk="0"/>
            <a:r>
              <a:rPr lang="en-US" altLang="ko-KR" dirty="0" smtClean="0"/>
              <a:t>Study Cat2 (covariance matrix)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314627333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Enhanced Type II CSI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692696"/>
            <a:ext cx="9505056" cy="5688632"/>
          </a:xfrm>
        </p:spPr>
        <p:txBody>
          <a:bodyPr/>
          <a:lstStyle/>
          <a:p>
            <a:pPr latinLnBrk="0"/>
            <a:r>
              <a:rPr lang="en-US" altLang="ko-KR" sz="2000" dirty="0" smtClean="0"/>
              <a:t>Schemes</a:t>
            </a:r>
          </a:p>
          <a:p>
            <a:pPr latinLnBrk="0"/>
            <a:endParaRPr lang="en-US" altLang="ko-KR" sz="1800" dirty="0" smtClean="0"/>
          </a:p>
          <a:p>
            <a:pPr latinLnBrk="0"/>
            <a:endParaRPr lang="en-US" altLang="ko-KR" sz="1800" dirty="0"/>
          </a:p>
          <a:p>
            <a:pPr latinLnBrk="0"/>
            <a:endParaRPr lang="en-US" altLang="ko-KR" sz="1800" dirty="0" smtClean="0"/>
          </a:p>
          <a:p>
            <a:pPr latinLnBrk="0"/>
            <a:endParaRPr lang="en-US" altLang="ko-KR" sz="1800" dirty="0"/>
          </a:p>
          <a:p>
            <a:pPr latinLnBrk="0"/>
            <a:endParaRPr lang="en-US" altLang="ko-KR" sz="1800" dirty="0" smtClean="0"/>
          </a:p>
          <a:p>
            <a:pPr latinLnBrk="0"/>
            <a:r>
              <a:rPr lang="en-US" altLang="ko-KR" sz="1800" dirty="0" smtClean="0"/>
              <a:t>16 </a:t>
            </a:r>
            <a:r>
              <a:rPr lang="en-US" altLang="ko-KR" sz="1800" dirty="0"/>
              <a:t>ports, (N1,N2) = (2,4), </a:t>
            </a:r>
            <a:r>
              <a:rPr lang="en-US" altLang="ko-KR" sz="1800" dirty="0" err="1"/>
              <a:t>UMi</a:t>
            </a:r>
            <a:r>
              <a:rPr lang="en-US" altLang="ko-KR" sz="1800" dirty="0"/>
              <a:t>, 50% RU, Rank 2</a:t>
            </a:r>
          </a:p>
          <a:p>
            <a:pPr latinLnBrk="0"/>
            <a:endParaRPr lang="en-US" altLang="ko-KR" sz="1800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7961842"/>
              </p:ext>
            </p:extLst>
          </p:nvPr>
        </p:nvGraphicFramePr>
        <p:xfrm>
          <a:off x="272482" y="1137280"/>
          <a:ext cx="6419279" cy="1828800"/>
        </p:xfrm>
        <a:graphic>
          <a:graphicData uri="http://schemas.openxmlformats.org/drawingml/2006/table">
            <a:tbl>
              <a:tblPr firstRow="1" bandRow="1"/>
              <a:tblGrid>
                <a:gridCol w="1146299"/>
                <a:gridCol w="1986920"/>
                <a:gridCol w="1681240"/>
                <a:gridCol w="1604820"/>
              </a:tblGrid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/>
                      <a:endParaRPr lang="en-US" sz="1050" i="1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/>
                      <a:r>
                        <a:rPr lang="en-US" sz="1050" i="1" dirty="0" smtClean="0"/>
                        <a:t>Scheme</a:t>
                      </a:r>
                      <a:endParaRPr lang="en-US" sz="1050" i="1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/>
                      <a:r>
                        <a:rPr lang="en-US" sz="1050" dirty="0" smtClean="0"/>
                        <a:t>#coefficients (9 SBs)</a:t>
                      </a:r>
                      <a:endParaRPr lang="en-US" sz="105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/>
                      <a:r>
                        <a:rPr lang="en-US" sz="1050" dirty="0" smtClean="0"/>
                        <a:t>Per layer compression</a:t>
                      </a:r>
                      <a:endParaRPr lang="en-US" sz="105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Adv. CSI CB</a:t>
                      </a:r>
                      <a:endParaRPr lang="en-US" sz="105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L = 2 beams</a:t>
                      </a:r>
                      <a:endParaRPr lang="en-US" sz="1050" dirty="0"/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9*3 = 27</a:t>
                      </a:r>
                      <a:endParaRPr lang="en-US" sz="1050" dirty="0"/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0.19</a:t>
                      </a:r>
                      <a:endParaRPr lang="en-US" sz="1050" dirty="0"/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0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/>
                      <a:r>
                        <a:rPr lang="en-US" sz="1050" dirty="0" smtClean="0"/>
                        <a:t>Type II,</a:t>
                      </a:r>
                      <a:r>
                        <a:rPr lang="en-US" sz="1050" baseline="0" dirty="0" smtClean="0"/>
                        <a:t> Cat 1</a:t>
                      </a:r>
                      <a:endParaRPr lang="en-US" sz="105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/>
                      <a:r>
                        <a:rPr lang="en-US" sz="1050" dirty="0" smtClean="0"/>
                        <a:t>L =</a:t>
                      </a:r>
                      <a:r>
                        <a:rPr lang="en-US" sz="1050" baseline="0" dirty="0" smtClean="0"/>
                        <a:t> 4 beams</a:t>
                      </a:r>
                      <a:endParaRPr lang="en-US" sz="105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/>
                      <a:r>
                        <a:rPr lang="en-US" sz="1050" dirty="0" smtClean="0"/>
                        <a:t>9*7 = 63</a:t>
                      </a:r>
                      <a:endParaRPr lang="en-US" sz="105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/>
                      <a:r>
                        <a:rPr lang="en-US" sz="1050" dirty="0" smtClean="0"/>
                        <a:t>0.44</a:t>
                      </a:r>
                      <a:endParaRPr lang="en-US" sz="105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/>
                      <a:r>
                        <a:rPr lang="en-US" sz="1050" dirty="0" smtClean="0"/>
                        <a:t>L = 8 beams</a:t>
                      </a:r>
                      <a:endParaRPr lang="en-US" sz="105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/>
                        <a:t>9*15 = 135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/>
                      <a:r>
                        <a:rPr lang="en-US" sz="1050" dirty="0" smtClean="0"/>
                        <a:t>0.94</a:t>
                      </a:r>
                      <a:endParaRPr lang="en-US" sz="105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0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Principal component analysis (PCA)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/>
                      <a:r>
                        <a:rPr lang="en-US" sz="1050" b="0" baseline="0" dirty="0" smtClean="0">
                          <a:solidFill>
                            <a:schemeClr val="tx1"/>
                          </a:solidFill>
                        </a:rPr>
                        <a:t>d = </a:t>
                      </a:r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2 principal components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(9+16)*2</a:t>
                      </a:r>
                      <a:r>
                        <a:rPr lang="en-US" sz="1050" b="0" baseline="0" dirty="0" smtClean="0">
                          <a:solidFill>
                            <a:schemeClr val="tx1"/>
                          </a:solidFill>
                        </a:rPr>
                        <a:t> = </a:t>
                      </a:r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50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/>
                      <a:r>
                        <a:rPr lang="en-US" sz="1050" b="1" dirty="0" smtClean="0">
                          <a:solidFill>
                            <a:srgbClr val="FF0000"/>
                          </a:solidFill>
                        </a:rPr>
                        <a:t>0.35</a:t>
                      </a:r>
                      <a:endParaRPr lang="en-US" sz="105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/>
                      <a:r>
                        <a:rPr lang="en-US" sz="1050" b="0" baseline="0" dirty="0" smtClean="0">
                          <a:solidFill>
                            <a:schemeClr val="tx1"/>
                          </a:solidFill>
                        </a:rPr>
                        <a:t>d = 4</a:t>
                      </a:r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 principal components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(9+16)*4</a:t>
                      </a:r>
                      <a:r>
                        <a:rPr lang="en-US" sz="1050" b="0" baseline="0" dirty="0" smtClean="0">
                          <a:solidFill>
                            <a:schemeClr val="tx1"/>
                          </a:solidFill>
                        </a:rPr>
                        <a:t> = 10</a:t>
                      </a:r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/>
                      <a:r>
                        <a:rPr lang="en-US" sz="1050" dirty="0" smtClean="0"/>
                        <a:t>0.69</a:t>
                      </a:r>
                      <a:endParaRPr lang="en-US" sz="105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/>
                      <a:r>
                        <a:rPr lang="en-US" sz="1050" dirty="0" smtClean="0"/>
                        <a:t>Ideal</a:t>
                      </a:r>
                      <a:endParaRPr lang="en-US" sz="105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/>
                      <a:r>
                        <a:rPr lang="en-US" sz="1050" dirty="0" smtClean="0"/>
                        <a:t>Un-quantized eigenvectors</a:t>
                      </a:r>
                      <a:endParaRPr lang="en-US" sz="105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/>
                      <a:r>
                        <a:rPr lang="en-US" sz="1050" dirty="0" smtClean="0"/>
                        <a:t>9*16 = 144</a:t>
                      </a:r>
                      <a:endParaRPr lang="en-US" sz="105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/>
                      <a:r>
                        <a:rPr lang="en-US" sz="1050" dirty="0" smtClean="0"/>
                        <a:t>1 (uncompressed)</a:t>
                      </a:r>
                      <a:endParaRPr lang="en-US" sz="105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2228327080"/>
              </p:ext>
            </p:extLst>
          </p:nvPr>
        </p:nvGraphicFramePr>
        <p:xfrm>
          <a:off x="200473" y="3501008"/>
          <a:ext cx="9361037" cy="3096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Rounded Rectangle 1"/>
          <p:cNvSpPr/>
          <p:nvPr/>
        </p:nvSpPr>
        <p:spPr>
          <a:xfrm>
            <a:off x="2144688" y="4077072"/>
            <a:ext cx="2426568" cy="28803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Gain w.r.t Rel. 14 Adv. CSI</a:t>
            </a:r>
            <a:endParaRPr lang="en-US" sz="1200" b="1" dirty="0"/>
          </a:p>
        </p:txBody>
      </p:sp>
      <p:sp>
        <p:nvSpPr>
          <p:cNvPr id="8" name="Rounded Rectangle 7"/>
          <p:cNvSpPr/>
          <p:nvPr/>
        </p:nvSpPr>
        <p:spPr>
          <a:xfrm>
            <a:off x="6791743" y="4355277"/>
            <a:ext cx="2304256" cy="37358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50" b="1" dirty="0" smtClean="0"/>
              <a:t>Compression (#SB coefficients)) </a:t>
            </a:r>
          </a:p>
          <a:p>
            <a:pPr algn="ctr"/>
            <a:r>
              <a:rPr lang="en-US" sz="1050" b="1" dirty="0" smtClean="0"/>
              <a:t>w.r.t to ideal</a:t>
            </a:r>
            <a:endParaRPr lang="en-US" sz="1050" b="1" dirty="0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0014167"/>
              </p:ext>
            </p:extLst>
          </p:nvPr>
        </p:nvGraphicFramePr>
        <p:xfrm>
          <a:off x="7317590" y="740325"/>
          <a:ext cx="2463800" cy="232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0" name="Visio" r:id="rId4" imgW="3472397" imgH="3271952" progId="Visio.Drawing.11">
                  <p:embed/>
                </p:oleObj>
              </mc:Choice>
              <mc:Fallback>
                <p:oleObj name="Visio" r:id="rId4" imgW="3472397" imgH="3271952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17590" y="740325"/>
                        <a:ext cx="2463800" cy="2320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Arrow Connector 11"/>
          <p:cNvCxnSpPr/>
          <p:nvPr/>
        </p:nvCxnSpPr>
        <p:spPr>
          <a:xfrm flipH="1" flipV="1">
            <a:off x="6105128" y="2276872"/>
            <a:ext cx="1152128" cy="106035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13" idx="1"/>
          </p:cNvCxnSpPr>
          <p:nvPr/>
        </p:nvCxnSpPr>
        <p:spPr>
          <a:xfrm flipH="1">
            <a:off x="5313040" y="3340948"/>
            <a:ext cx="1965348" cy="138791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13" idx="1"/>
          </p:cNvCxnSpPr>
          <p:nvPr/>
        </p:nvCxnSpPr>
        <p:spPr>
          <a:xfrm flipH="1">
            <a:off x="2360712" y="3340948"/>
            <a:ext cx="4917676" cy="188825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13" idx="2"/>
          </p:cNvCxnSpPr>
          <p:nvPr/>
        </p:nvCxnSpPr>
        <p:spPr>
          <a:xfrm flipH="1">
            <a:off x="8020172" y="3537012"/>
            <a:ext cx="471787" cy="212423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ounded Rectangle 12"/>
          <p:cNvSpPr/>
          <p:nvPr/>
        </p:nvSpPr>
        <p:spPr>
          <a:xfrm>
            <a:off x="7278388" y="3144883"/>
            <a:ext cx="2427141" cy="392129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00" b="1" dirty="0" smtClean="0"/>
              <a:t>PCA, d=2, the </a:t>
            </a:r>
            <a:r>
              <a:rPr lang="en-US" sz="1000" b="1" dirty="0" smtClean="0">
                <a:solidFill>
                  <a:srgbClr val="FF0000"/>
                </a:solidFill>
              </a:rPr>
              <a:t>best</a:t>
            </a:r>
            <a:r>
              <a:rPr lang="en-US" sz="1000" b="1" dirty="0" smtClean="0"/>
              <a:t> in terms of </a:t>
            </a:r>
          </a:p>
          <a:p>
            <a:pPr algn="ctr"/>
            <a:r>
              <a:rPr lang="en-US" sz="1000" b="1" dirty="0" smtClean="0"/>
              <a:t>performance gain and compression</a:t>
            </a:r>
            <a:endParaRPr lang="en-US" sz="1000" b="1" dirty="0"/>
          </a:p>
        </p:txBody>
      </p:sp>
    </p:spTree>
    <p:extLst>
      <p:ext uri="{BB962C8B-B14F-4D97-AF65-F5344CB8AC3E}">
        <p14:creationId xmlns:p14="http://schemas.microsoft.com/office/powerpoint/2010/main" val="2801924709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143870" y="8032"/>
            <a:ext cx="9489649" cy="523220"/>
          </a:xfrm>
        </p:spPr>
        <p:txBody>
          <a:bodyPr/>
          <a:lstStyle/>
          <a:p>
            <a:r>
              <a:rPr lang="en-US" altLang="ko-KR" dirty="0" smtClean="0"/>
              <a:t>Enhanced </a:t>
            </a:r>
            <a:r>
              <a:rPr lang="en-GB" altLang="ko-KR" dirty="0" smtClean="0"/>
              <a:t>multi-TRP/panel</a:t>
            </a:r>
            <a:r>
              <a:rPr lang="en-US" altLang="ko-KR" dirty="0" smtClean="0"/>
              <a:t> support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128464" y="620688"/>
            <a:ext cx="9577065" cy="5760640"/>
          </a:xfrm>
          <a:ln w="3175">
            <a:solidFill>
              <a:schemeClr val="tx1"/>
            </a:solidFill>
          </a:ln>
        </p:spPr>
        <p:txBody>
          <a:bodyPr/>
          <a:lstStyle/>
          <a:p>
            <a:pPr latinLnBrk="0"/>
            <a:r>
              <a:rPr lang="en-US" altLang="ko-KR" dirty="0" smtClean="0"/>
              <a:t>Requirement for enhanced </a:t>
            </a:r>
            <a:r>
              <a:rPr lang="en-GB" altLang="ko-KR" dirty="0" smtClean="0"/>
              <a:t>multi-TRP/panel</a:t>
            </a:r>
            <a:r>
              <a:rPr lang="en-US" altLang="ko-KR" dirty="0" smtClean="0"/>
              <a:t> support</a:t>
            </a:r>
          </a:p>
          <a:p>
            <a:pPr lvl="1" latinLnBrk="0"/>
            <a:r>
              <a:rPr lang="en-US" altLang="ko-KR" sz="1800" dirty="0" smtClean="0"/>
              <a:t>Scalable: facilitate natural extension to &gt;=2 transmit/receive points</a:t>
            </a:r>
          </a:p>
          <a:p>
            <a:pPr lvl="1" latinLnBrk="0"/>
            <a:r>
              <a:rPr lang="en-US" altLang="ko-KR" sz="1800" dirty="0" smtClean="0"/>
              <a:t>Flexible: applicable for various operations, e.g. coherent/non-coherent, </a:t>
            </a:r>
            <a:r>
              <a:rPr lang="en-US" altLang="ko-KR" sz="1800" dirty="0"/>
              <a:t>UL/DL, </a:t>
            </a:r>
            <a:r>
              <a:rPr lang="en-US" altLang="ko-KR" sz="1800" dirty="0" smtClean="0"/>
              <a:t>indoor/outdoor, joint transmission/coordinated beamforming/point selection </a:t>
            </a:r>
          </a:p>
          <a:p>
            <a:pPr latinLnBrk="0"/>
            <a:r>
              <a:rPr lang="en-US" altLang="ko-KR" dirty="0" smtClean="0"/>
              <a:t>Phase I most likely supports the following</a:t>
            </a:r>
            <a:endParaRPr lang="en-US" altLang="ko-KR" b="1" dirty="0" smtClean="0"/>
          </a:p>
          <a:p>
            <a:pPr lvl="1" latinLnBrk="0"/>
            <a:r>
              <a:rPr lang="en-US" altLang="ko-KR" sz="1800" dirty="0" smtClean="0"/>
              <a:t>Type I multi-TRP/panel CSI (co-phase) for coherent JT</a:t>
            </a:r>
          </a:p>
          <a:p>
            <a:pPr lvl="1" latinLnBrk="0"/>
            <a:r>
              <a:rPr lang="en-US" altLang="ko-KR" sz="1800" dirty="0" smtClean="0"/>
              <a:t>Multi-assignment (multi-DCI) reception for non-coherent JT</a:t>
            </a:r>
            <a:endParaRPr lang="en-US" altLang="ko-KR" dirty="0" smtClean="0"/>
          </a:p>
          <a:p>
            <a:pPr latinLnBrk="0"/>
            <a:r>
              <a:rPr lang="en-US" altLang="ko-KR" b="1" dirty="0" smtClean="0"/>
              <a:t>Possible enhancements – transmission</a:t>
            </a:r>
            <a:r>
              <a:rPr lang="en-US" altLang="ko-KR" dirty="0" smtClean="0"/>
              <a:t>:</a:t>
            </a:r>
          </a:p>
          <a:p>
            <a:pPr lvl="1" latinLnBrk="0"/>
            <a:r>
              <a:rPr lang="en-US" altLang="ko-KR" sz="1800" dirty="0" smtClean="0"/>
              <a:t>Support DL/UL single-assignment for non-coherent JT using two-level DL control (e.g. “two-level DCI”) </a:t>
            </a:r>
          </a:p>
          <a:p>
            <a:pPr lvl="1" latinLnBrk="0"/>
            <a:r>
              <a:rPr lang="en-US" altLang="ko-KR" sz="1800" dirty="0" smtClean="0"/>
              <a:t>Study multi-TRP/panel operation for control channel(s)</a:t>
            </a:r>
          </a:p>
        </p:txBody>
      </p:sp>
    </p:spTree>
    <p:extLst>
      <p:ext uri="{BB962C8B-B14F-4D97-AF65-F5344CB8AC3E}">
        <p14:creationId xmlns:p14="http://schemas.microsoft.com/office/powerpoint/2010/main" val="3007326644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143870" y="8032"/>
            <a:ext cx="9489649" cy="523220"/>
          </a:xfrm>
        </p:spPr>
        <p:txBody>
          <a:bodyPr/>
          <a:lstStyle/>
          <a:p>
            <a:r>
              <a:rPr lang="en-US" altLang="ko-KR" dirty="0" smtClean="0"/>
              <a:t>Enhanced </a:t>
            </a:r>
            <a:r>
              <a:rPr lang="en-GB" altLang="ko-KR" dirty="0" smtClean="0"/>
              <a:t>multi-TRP/panel</a:t>
            </a:r>
            <a:r>
              <a:rPr lang="en-US" altLang="ko-KR" dirty="0" smtClean="0"/>
              <a:t> support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128465" y="620688"/>
            <a:ext cx="5184575" cy="4464496"/>
          </a:xfrm>
          <a:ln w="3175">
            <a:solidFill>
              <a:schemeClr val="tx1"/>
            </a:solidFill>
          </a:ln>
        </p:spPr>
        <p:txBody>
          <a:bodyPr/>
          <a:lstStyle/>
          <a:p>
            <a:pPr latinLnBrk="0"/>
            <a:r>
              <a:rPr lang="en-US" altLang="ko-KR" b="1" dirty="0" smtClean="0"/>
              <a:t>Possible enhancements – reporting:</a:t>
            </a:r>
            <a:endParaRPr lang="en-US" altLang="ko-KR" dirty="0" smtClean="0"/>
          </a:p>
          <a:p>
            <a:pPr lvl="1" latinLnBrk="0"/>
            <a:r>
              <a:rPr lang="en-US" altLang="ko-KR" sz="1800" dirty="0" smtClean="0"/>
              <a:t>Support beam reporting (multi-TRP/panel context) schemes considering not only channel, but also interference measurement and/or transmission schemes</a:t>
            </a:r>
          </a:p>
          <a:p>
            <a:pPr lvl="1" latinLnBrk="0"/>
            <a:r>
              <a:rPr lang="en-US" altLang="ko-KR" sz="1800" dirty="0" smtClean="0"/>
              <a:t>Study enhanced codebooks for DL/UL multi-panel scenarios</a:t>
            </a:r>
          </a:p>
          <a:p>
            <a:pPr lvl="2" latinLnBrk="0"/>
            <a:r>
              <a:rPr lang="en-US" altLang="ko-KR" dirty="0"/>
              <a:t>UL multi-panel codebooks: panel/port selection or combination</a:t>
            </a:r>
          </a:p>
          <a:p>
            <a:pPr lvl="2" latinLnBrk="0"/>
            <a:r>
              <a:rPr lang="en-US" altLang="ko-KR" dirty="0" smtClean="0"/>
              <a:t>Differential/multi-level DL codebooks (progressive refinement of spatial resolution)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383" y="5229200"/>
            <a:ext cx="5861015" cy="1086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5128" y="4221318"/>
            <a:ext cx="3461370" cy="143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5457056" y="776368"/>
            <a:ext cx="4324255" cy="3300704"/>
            <a:chOff x="5581745" y="776368"/>
            <a:chExt cx="4324255" cy="3300704"/>
          </a:xfrm>
        </p:grpSpPr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01072" y="848376"/>
              <a:ext cx="4304928" cy="3228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Rectangle 1"/>
            <p:cNvSpPr/>
            <p:nvPr/>
          </p:nvSpPr>
          <p:spPr>
            <a:xfrm>
              <a:off x="5581745" y="776368"/>
              <a:ext cx="404326" cy="42038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69526347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143870" y="8032"/>
            <a:ext cx="9201617" cy="523220"/>
          </a:xfrm>
        </p:spPr>
        <p:txBody>
          <a:bodyPr/>
          <a:lstStyle/>
          <a:p>
            <a:r>
              <a:rPr lang="en-US" altLang="ko-KR" dirty="0" smtClean="0"/>
              <a:t>Enhanced high-frequency support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692696"/>
            <a:ext cx="9505056" cy="5760640"/>
          </a:xfrm>
          <a:ln w="3175">
            <a:solidFill>
              <a:schemeClr val="tx1"/>
            </a:solidFill>
          </a:ln>
        </p:spPr>
        <p:txBody>
          <a:bodyPr/>
          <a:lstStyle/>
          <a:p>
            <a:pPr latinLnBrk="0"/>
            <a:r>
              <a:rPr lang="en-US" altLang="ko-KR" dirty="0" smtClean="0"/>
              <a:t>Phase I most likely supports the following</a:t>
            </a:r>
          </a:p>
          <a:p>
            <a:pPr lvl="1" latinLnBrk="0"/>
            <a:r>
              <a:rPr lang="en-US" altLang="ko-KR" dirty="0" smtClean="0"/>
              <a:t>Scenarios for up to 40GHz</a:t>
            </a:r>
          </a:p>
          <a:p>
            <a:pPr lvl="1" latinLnBrk="0"/>
            <a:r>
              <a:rPr lang="en-US" altLang="ko-KR" dirty="0" smtClean="0"/>
              <a:t>DL and UL beam management based on SS block and CSI-RS/SRS</a:t>
            </a:r>
          </a:p>
          <a:p>
            <a:pPr lvl="1" latinLnBrk="0"/>
            <a:r>
              <a:rPr lang="en-US" altLang="ko-KR" dirty="0"/>
              <a:t>Context for &gt;40 GHz: </a:t>
            </a:r>
          </a:p>
          <a:p>
            <a:pPr lvl="2" latinLnBrk="0"/>
            <a:r>
              <a:rPr lang="en-US" altLang="ko-KR" dirty="0"/>
              <a:t>5G V2X may operate @</a:t>
            </a:r>
            <a:r>
              <a:rPr lang="en-US" dirty="0"/>
              <a:t>63-64GHz and 76-81GHz</a:t>
            </a:r>
          </a:p>
          <a:p>
            <a:pPr lvl="2" latinLnBrk="0"/>
            <a:r>
              <a:rPr lang="en-US" altLang="ko-KR" dirty="0"/>
              <a:t>Fully analog architecture (as opposed to hybrid) is more commonly used</a:t>
            </a:r>
          </a:p>
          <a:p>
            <a:pPr latinLnBrk="0"/>
            <a:r>
              <a:rPr lang="en-US" altLang="ko-KR" b="1" dirty="0" smtClean="0"/>
              <a:t>Possible enhancements</a:t>
            </a:r>
          </a:p>
          <a:p>
            <a:pPr lvl="1" latinLnBrk="0"/>
            <a:r>
              <a:rPr lang="en-US" altLang="ko-KR" dirty="0" smtClean="0"/>
              <a:t>Study optimization for DL/UL beam </a:t>
            </a:r>
            <a:r>
              <a:rPr lang="en-US" altLang="ko-KR" dirty="0"/>
              <a:t>management for &gt;40GHz </a:t>
            </a:r>
            <a:endParaRPr lang="en-US" altLang="ko-KR" dirty="0" smtClean="0"/>
          </a:p>
          <a:p>
            <a:pPr lvl="2" latinLnBrk="0"/>
            <a:r>
              <a:rPr lang="en-US" altLang="ko-KR" dirty="0" smtClean="0"/>
              <a:t>How Phase I UL/DL beam management can be extended/scaled to address this scenario</a:t>
            </a:r>
          </a:p>
          <a:p>
            <a:pPr lvl="1" latinLnBrk="0"/>
            <a:r>
              <a:rPr lang="en-US" altLang="ko-KR" dirty="0" smtClean="0"/>
              <a:t>Study SC-FDMA-based DL/UL transmission </a:t>
            </a:r>
            <a:r>
              <a:rPr lang="en-US" altLang="ko-KR" dirty="0"/>
              <a:t>for &gt;40GHz </a:t>
            </a:r>
            <a:endParaRPr lang="en-US" altLang="ko-KR" dirty="0" smtClean="0"/>
          </a:p>
          <a:p>
            <a:pPr lvl="2" latinLnBrk="0"/>
            <a:r>
              <a:rPr lang="en-US" altLang="ko-KR" dirty="0" smtClean="0"/>
              <a:t>Single-layer or low-order DL/UL MIMO (e.g. 2-layer)</a:t>
            </a:r>
          </a:p>
        </p:txBody>
      </p:sp>
    </p:spTree>
    <p:extLst>
      <p:ext uri="{BB962C8B-B14F-4D97-AF65-F5344CB8AC3E}">
        <p14:creationId xmlns:p14="http://schemas.microsoft.com/office/powerpoint/2010/main" val="2079156225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143870" y="8032"/>
            <a:ext cx="9201617" cy="523220"/>
          </a:xfrm>
        </p:spPr>
        <p:txBody>
          <a:bodyPr/>
          <a:lstStyle/>
          <a:p>
            <a:r>
              <a:rPr lang="en-US" altLang="ko-KR" dirty="0" smtClean="0"/>
              <a:t>Enhanced DL-UL channel reciprocity support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692696"/>
            <a:ext cx="9505056" cy="5688632"/>
          </a:xfrm>
          <a:ln w="3175">
            <a:solidFill>
              <a:schemeClr val="tx1"/>
            </a:solidFill>
          </a:ln>
        </p:spPr>
        <p:txBody>
          <a:bodyPr/>
          <a:lstStyle/>
          <a:p>
            <a:pPr latinLnBrk="0"/>
            <a:r>
              <a:rPr lang="en-US" altLang="ko-KR" dirty="0" smtClean="0"/>
              <a:t>Phase I most likely supports the following</a:t>
            </a:r>
          </a:p>
          <a:p>
            <a:pPr lvl="1" latinLnBrk="0"/>
            <a:r>
              <a:rPr lang="en-US" altLang="ko-KR" dirty="0" smtClean="0"/>
              <a:t>Limited spec feature (if any) to facilitate SRS usage for DL CSI acquisition and CSI-RS usage </a:t>
            </a:r>
            <a:r>
              <a:rPr lang="en-US" altLang="ko-KR" dirty="0"/>
              <a:t>for </a:t>
            </a:r>
            <a:r>
              <a:rPr lang="en-US" altLang="ko-KR" dirty="0" smtClean="0"/>
              <a:t>UL </a:t>
            </a:r>
            <a:r>
              <a:rPr lang="en-US" altLang="ko-KR" dirty="0"/>
              <a:t>CSI acquisition</a:t>
            </a:r>
            <a:endParaRPr lang="en-US" altLang="ko-KR" dirty="0" smtClean="0"/>
          </a:p>
          <a:p>
            <a:pPr latinLnBrk="0"/>
            <a:r>
              <a:rPr lang="en-US" altLang="ko-KR" b="1" dirty="0" smtClean="0"/>
              <a:t>Possible enhancements </a:t>
            </a:r>
            <a:r>
              <a:rPr lang="en-US" altLang="ko-KR" dirty="0" smtClean="0"/>
              <a:t>[depending </a:t>
            </a:r>
            <a:r>
              <a:rPr lang="en-US" altLang="ko-KR" dirty="0"/>
              <a:t>on Phase I outcome] </a:t>
            </a:r>
            <a:endParaRPr lang="en-US" altLang="ko-KR" b="1" dirty="0" smtClean="0"/>
          </a:p>
          <a:p>
            <a:pPr lvl="1" latinLnBrk="0"/>
            <a:r>
              <a:rPr lang="en-US" altLang="ko-KR" dirty="0" smtClean="0"/>
              <a:t>Study interference feedback</a:t>
            </a:r>
          </a:p>
          <a:p>
            <a:pPr lvl="1" latinLnBrk="0"/>
            <a:r>
              <a:rPr lang="en-US" altLang="ko-KR" dirty="0"/>
              <a:t>Study DL CSI acquisition based on SRS and UL CSI acquisition based on CSI-RS (e.g. DL control signaling, joint triggering)</a:t>
            </a:r>
          </a:p>
          <a:p>
            <a:pPr lvl="1" latinLnBrk="0"/>
            <a:r>
              <a:rPr lang="en-US" altLang="ko-KR" dirty="0" smtClean="0"/>
              <a:t>Study transmission scheme for partial reciprocity scenarios</a:t>
            </a:r>
          </a:p>
          <a:p>
            <a:pPr lvl="1" latinLnBrk="0"/>
            <a:r>
              <a:rPr lang="en-US" altLang="ko-KR" dirty="0" smtClean="0"/>
              <a:t>Study verification of channel reciprocity accuracy for beam correspondence</a:t>
            </a:r>
          </a:p>
          <a:p>
            <a:pPr marL="457200" lvl="1" indent="0" latinLnBrk="0">
              <a:buNone/>
            </a:pP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586860939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3_Office 테마">
  <a:themeElements>
    <a:clrScheme name="1_Office 테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테마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400" dirty="0" smtClean="0">
            <a:latin typeface="HY견고딕" pitchFamily="18" charset="-127"/>
            <a:ea typeface="HY견고딕" pitchFamily="18" charset="-127"/>
          </a:defRPr>
        </a:defPPr>
      </a:lstStyle>
    </a:txDef>
  </a:objectDefaults>
  <a:extraClrSchemeLst>
    <a:extraClrScheme>
      <a:clrScheme name="1_Office 테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맑은 고딕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맑은 고딕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Office2007 word" ma:contentTypeID="0x010100A14D984FB8B221468946974834B0990F00D13DA6DAF025384FA39A7C534BB95254" ma:contentTypeVersion="2" ma:contentTypeDescription="Office2007 word" ma:contentTypeScope="" ma:versionID="d9c32686cb9f1da451d78bae89e12694">
  <xsd:schema xmlns:xsd="http://www.w3.org/2001/XMLSchema" xmlns:p="http://schemas.microsoft.com/office/2006/metadata/properties" targetNamespace="http://schemas.microsoft.com/office/2006/metadata/properties" ma:root="true" ma:fieldsID="79c84ea9a899f15170f16e18ddd06423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E8A2755A-DBAA-43A1-9378-E774146475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3F55B311-D8B8-4C4A-AB91-7AEBDC4853C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6D65E4F-B796-48EA-912B-80164599CC00}">
  <ds:schemaRefs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purl.org/dc/dcmitype/"/>
    <ds:schemaRef ds:uri="http://schemas.openxmlformats.org/package/2006/metadata/core-properties"/>
    <ds:schemaRef ds:uri="http://purl.org/dc/elements/1.1/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39425</TotalTime>
  <Words>947</Words>
  <Application>Microsoft Office PowerPoint</Application>
  <PresentationFormat>A4 Paper (210x297 mm)</PresentationFormat>
  <Paragraphs>141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HY견고딕</vt:lpstr>
      <vt:lpstr>Gulim</vt:lpstr>
      <vt:lpstr>Gulim</vt:lpstr>
      <vt:lpstr>맑은 고딕</vt:lpstr>
      <vt:lpstr>Arial</vt:lpstr>
      <vt:lpstr>Calibri</vt:lpstr>
      <vt:lpstr>Wingdings</vt:lpstr>
      <vt:lpstr>3_Office 테마</vt:lpstr>
      <vt:lpstr>Visio</vt:lpstr>
      <vt:lpstr>PowerPoint Presentation</vt:lpstr>
      <vt:lpstr>Background: Phase I NR MIMO</vt:lpstr>
      <vt:lpstr>Timeline and items of interest</vt:lpstr>
      <vt:lpstr>Enhanced Type II CSI</vt:lpstr>
      <vt:lpstr>Enhanced Type II CSI</vt:lpstr>
      <vt:lpstr>Enhanced multi-TRP/panel support</vt:lpstr>
      <vt:lpstr>Enhanced multi-TRP/panel support</vt:lpstr>
      <vt:lpstr>Enhanced high-frequency support</vt:lpstr>
      <vt:lpstr>Enhanced DL-UL channel reciprocity support</vt:lpstr>
      <vt:lpstr>Miscellaneous Enhancement</vt:lpstr>
    </vt:vector>
  </TitlesOfParts>
  <Company>Samsung Electronics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13년경영계획 최종 보고_v1.0-CSP2</dc:title>
  <dc:creator>이상우</dc:creator>
  <cp:lastModifiedBy>Younsun Kim</cp:lastModifiedBy>
  <cp:revision>1394</cp:revision>
  <dcterms:created xsi:type="dcterms:W3CDTF">2011-04-07T04:52:51Z</dcterms:created>
  <dcterms:modified xsi:type="dcterms:W3CDTF">2017-09-04T08:59:34Z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0x010100A14D984FB8B221468946974834B0990F00D13DA6DAF025384FA39A7C534BB95254</vt:lpwstr>
  </property>
</Properties>
</file>