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0"/>
  </p:notesMasterIdLst>
  <p:handoutMasterIdLst>
    <p:handoutMasterId r:id="rId11"/>
  </p:handoutMasterIdLst>
  <p:sldIdLst>
    <p:sldId id="567" r:id="rId5"/>
    <p:sldId id="568" r:id="rId6"/>
    <p:sldId id="574" r:id="rId7"/>
    <p:sldId id="573" r:id="rId8"/>
    <p:sldId id="572" r:id="rId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40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0CC66"/>
    <a:srgbClr val="CCD5E6"/>
    <a:srgbClr val="FFCC29"/>
    <a:srgbClr val="FFCC99"/>
    <a:srgbClr val="B9CDE5"/>
    <a:srgbClr val="00CCFF"/>
    <a:srgbClr val="FF9966"/>
    <a:srgbClr val="315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2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894" y="90"/>
      </p:cViewPr>
      <p:guideLst>
        <p:guide orient="horz" pos="572"/>
        <p:guide pos="3120"/>
        <p:guide orient="horz" pos="4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2017-09-04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9/4/2017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to Study on MBMS </a:t>
            </a: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for NR</a:t>
            </a:r>
            <a:endParaRPr lang="da-DK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9.1, Document for: Discussion and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RP-171808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520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77</a:t>
            </a:r>
            <a:endParaRPr lang="en-GB" altLang="ko-KR" b="1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Sapporo, Japan, September 11th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- 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14th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 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b="1" dirty="0" smtClean="0"/>
              <a:t>Dramatic growth for </a:t>
            </a:r>
            <a:r>
              <a:rPr lang="en-US" altLang="ko-KR" b="1" dirty="0"/>
              <a:t>demand </a:t>
            </a:r>
            <a:r>
              <a:rPr lang="en-US" altLang="ko-KR" b="1" dirty="0" smtClean="0"/>
              <a:t>of i</a:t>
            </a:r>
            <a:r>
              <a:rPr lang="en-US" b="1" dirty="0" smtClean="0"/>
              <a:t>mmersive video to mobile devices</a:t>
            </a:r>
          </a:p>
          <a:p>
            <a:pPr lvl="1" latinLnBrk="0"/>
            <a:r>
              <a:rPr lang="en-US" sz="1800" dirty="0" smtClean="0"/>
              <a:t>UHD (4K/8K) contents rapidly replacing HD/FHD contents</a:t>
            </a:r>
          </a:p>
          <a:p>
            <a:pPr lvl="1" latinLnBrk="0"/>
            <a:r>
              <a:rPr lang="en-US" sz="1800" dirty="0" smtClean="0"/>
              <a:t>New form of immersive service (e.g., VR/AR, car infotainment) getting popular</a:t>
            </a:r>
          </a:p>
          <a:p>
            <a:pPr lvl="1" latinLnBrk="0"/>
            <a:r>
              <a:rPr lang="en-US" sz="1800" dirty="0" smtClean="0"/>
              <a:t>Heavy network traffic for popular live programming such as sports, news</a:t>
            </a:r>
          </a:p>
        </p:txBody>
      </p:sp>
      <p:pic>
        <p:nvPicPr>
          <p:cNvPr id="16" name="Content Placeholder 3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8" b="9131"/>
          <a:stretch/>
        </p:blipFill>
        <p:spPr bwMode="auto">
          <a:xfrm>
            <a:off x="5151153" y="3520606"/>
            <a:ext cx="3779236" cy="218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직사각형 1"/>
          <p:cNvSpPr>
            <a:spLocks noChangeArrowheads="1"/>
          </p:cNvSpPr>
          <p:nvPr/>
        </p:nvSpPr>
        <p:spPr bwMode="auto">
          <a:xfrm>
            <a:off x="5147110" y="2954542"/>
            <a:ext cx="3946658" cy="3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latin typeface="Arial" panose="020B0604020202020204" pitchFamily="34" charset="0"/>
              </a:rPr>
              <a:t>Network traffic during England-Wales match</a:t>
            </a:r>
          </a:p>
        </p:txBody>
      </p:sp>
      <p:sp>
        <p:nvSpPr>
          <p:cNvPr id="18" name="타원 17"/>
          <p:cNvSpPr/>
          <p:nvPr/>
        </p:nvSpPr>
        <p:spPr>
          <a:xfrm>
            <a:off x="7041331" y="3367377"/>
            <a:ext cx="996950" cy="155416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직사각형 58"/>
          <p:cNvSpPr>
            <a:spLocks noChangeArrowheads="1"/>
          </p:cNvSpPr>
          <p:nvPr/>
        </p:nvSpPr>
        <p:spPr bwMode="auto">
          <a:xfrm>
            <a:off x="7905586" y="3393598"/>
            <a:ext cx="1319592" cy="3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  <a:latin typeface="Arial" panose="020B0604020202020204" pitchFamily="34" charset="0"/>
              </a:rPr>
              <a:t>65% increase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86753" y="56503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Time</a:t>
            </a:r>
            <a:endParaRPr lang="ko-KR" altLang="en-US" sz="105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4227" y="3944058"/>
            <a:ext cx="346249" cy="1430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sz="1050" dirty="0" smtClean="0">
                <a:latin typeface="Arial" panose="020B0604020202020204" pitchFamily="34" charset="0"/>
              </a:rPr>
              <a:t>Mobile Network Traffic</a:t>
            </a:r>
            <a:endParaRPr lang="ko-KR" altLang="en-US" sz="105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0945" y="5753028"/>
            <a:ext cx="11961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Source: </a:t>
            </a:r>
            <a:r>
              <a:rPr lang="en-US" altLang="ko-KR" sz="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EE,</a:t>
            </a:r>
            <a:r>
              <a:rPr lang="ko-KR" altLang="en-US" sz="80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8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UK, 2016</a:t>
            </a:r>
            <a:endParaRPr lang="ko-KR" altLang="en-US" sz="8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94" y="3016144"/>
            <a:ext cx="4284865" cy="3013930"/>
          </a:xfrm>
          <a:prstGeom prst="rect">
            <a:avLst/>
          </a:prstGeom>
        </p:spPr>
      </p:pic>
      <p:sp>
        <p:nvSpPr>
          <p:cNvPr id="20" name="직사각형 58"/>
          <p:cNvSpPr>
            <a:spLocks noChangeArrowheads="1"/>
          </p:cNvSpPr>
          <p:nvPr/>
        </p:nvSpPr>
        <p:spPr bwMode="auto">
          <a:xfrm>
            <a:off x="842161" y="2924944"/>
            <a:ext cx="35221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  <a:latin typeface="Arial" panose="020B0604020202020204" pitchFamily="34" charset="0"/>
              </a:rPr>
              <a:t>54 </a:t>
            </a:r>
            <a:r>
              <a:rPr lang="en-US" altLang="ko-KR" sz="1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% CAGR </a:t>
            </a:r>
            <a:r>
              <a:rPr lang="en-US" altLang="ko-KR" sz="1400" b="1" dirty="0" smtClean="0">
                <a:latin typeface="Arial" panose="020B0604020202020204" pitchFamily="34" charset="0"/>
              </a:rPr>
              <a:t>2016~2021 in mobile </a:t>
            </a:r>
            <a:r>
              <a:rPr lang="en-US" altLang="ko-KR" sz="1400" b="1" dirty="0">
                <a:latin typeface="Arial" panose="020B0604020202020204" pitchFamily="34" charset="0"/>
              </a:rPr>
              <a:t>video </a:t>
            </a:r>
          </a:p>
        </p:txBody>
      </p:sp>
    </p:spTree>
    <p:extLst>
      <p:ext uri="{BB962C8B-B14F-4D97-AF65-F5344CB8AC3E}">
        <p14:creationId xmlns:p14="http://schemas.microsoft.com/office/powerpoint/2010/main" val="3400595702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MBMS Evolution and Motivation for New SI</a:t>
            </a:r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1139238" y="1227932"/>
            <a:ext cx="7630186" cy="3640001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altLang="ko-KR" sz="600" dirty="0" smtClean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TR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38.913 </a:t>
            </a:r>
            <a:r>
              <a:rPr lang="en-US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(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MBMS requirements for NR)</a:t>
            </a:r>
            <a:r>
              <a:rPr lang="en-US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 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 </a:t>
            </a:r>
            <a:endParaRPr lang="en-US" altLang="ko-KR" sz="1600" b="1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High Mobility of up to 250 km/h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Large cell radii of up to 100 km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Resource </a:t>
            </a: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allocation for </a:t>
            </a: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dedicated MBMS network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Multicast/Broadcast network sharing between multiple MNOs</a:t>
            </a:r>
            <a:endParaRPr lang="en-US" altLang="ko-KR" sz="1400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Efficient multiplexing with </a:t>
            </a:r>
            <a:r>
              <a:rPr lang="en-US" altLang="ko-KR" sz="14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unicast transmission in frequency and time domain</a:t>
            </a:r>
            <a:endParaRPr lang="en-US" altLang="ko-KR" sz="1400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285750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TR 22.261 (Service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requirement for </a:t>
            </a:r>
            <a:r>
              <a:rPr lang="en-GB" altLang="ko-KR" sz="1600" dirty="0">
                <a:solidFill>
                  <a:srgbClr val="000000"/>
                </a:solidFill>
                <a:latin typeface="Arial" charset="0"/>
                <a:ea typeface="굴림" charset="-127"/>
              </a:rPr>
              <a:t>5G system) </a:t>
            </a:r>
            <a:endParaRPr lang="en-US" altLang="ko-KR" sz="1600" b="1" kern="0" dirty="0">
              <a:solidFill>
                <a:srgbClr val="000000"/>
              </a:solidFill>
              <a:latin typeface="Arial" charset="0"/>
              <a:ea typeface="굴림" charset="-127"/>
            </a:endParaRP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UHD content delivery</a:t>
            </a:r>
          </a:p>
          <a:p>
            <a:pPr marL="68263" lvl="0" indent="-28575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kern="0" dirty="0" smtClean="0">
                <a:solidFill>
                  <a:srgbClr val="000000"/>
                </a:solidFill>
                <a:latin typeface="Arial" charset="0"/>
                <a:ea typeface="굴림" charset="-127"/>
              </a:rPr>
              <a:t>Maintain forward </a:t>
            </a:r>
            <a:r>
              <a:rPr lang="en-US" altLang="ko-KR" sz="16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compatibility</a:t>
            </a:r>
          </a:p>
          <a:p>
            <a:pPr marL="468313" lvl="1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kern="0" dirty="0">
                <a:solidFill>
                  <a:srgbClr val="000000"/>
                </a:solidFill>
                <a:latin typeface="Arial" charset="0"/>
                <a:ea typeface="굴림" charset="-127"/>
              </a:rPr>
              <a:t>NR Phase 1 and NR Phase 2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38345" y="894520"/>
            <a:ext cx="3239256" cy="585566"/>
            <a:chOff x="6440314" y="958745"/>
            <a:chExt cx="2041305" cy="585566"/>
          </a:xfrm>
        </p:grpSpPr>
        <p:sp>
          <p:nvSpPr>
            <p:cNvPr id="45" name="모서리가 둥근 직사각형 44"/>
            <p:cNvSpPr/>
            <p:nvPr/>
          </p:nvSpPr>
          <p:spPr>
            <a:xfrm>
              <a:off x="6440314" y="958745"/>
              <a:ext cx="2041305" cy="585566"/>
            </a:xfrm>
            <a:prstGeom prst="roundRect">
              <a:avLst>
                <a:gd name="adj" fmla="val 50000"/>
              </a:avLst>
            </a:prstGeom>
            <a:solidFill>
              <a:srgbClr val="00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6" name="모서리가 둥근 직사각형 45"/>
            <p:cNvSpPr/>
            <p:nvPr/>
          </p:nvSpPr>
          <p:spPr>
            <a:xfrm>
              <a:off x="6486686" y="1022970"/>
              <a:ext cx="1948561" cy="45711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NR Requirement</a:t>
              </a:r>
              <a:endParaRPr lang="ko-KR" alt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>
            <a:off x="4089569" y="4940053"/>
            <a:ext cx="1729523" cy="721195"/>
            <a:chOff x="4666299" y="4452765"/>
            <a:chExt cx="576064" cy="1082573"/>
          </a:xfrm>
        </p:grpSpPr>
        <p:sp>
          <p:nvSpPr>
            <p:cNvPr id="37" name="갈매기형 수장 36"/>
            <p:cNvSpPr/>
            <p:nvPr/>
          </p:nvSpPr>
          <p:spPr>
            <a:xfrm rot="5400000">
              <a:off x="4702303" y="4706019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8" name="갈매기형 수장 37"/>
            <p:cNvSpPr/>
            <p:nvPr/>
          </p:nvSpPr>
          <p:spPr>
            <a:xfrm rot="5400000">
              <a:off x="4702303" y="4995278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0" name="갈매기형 수장 49"/>
            <p:cNvSpPr/>
            <p:nvPr/>
          </p:nvSpPr>
          <p:spPr>
            <a:xfrm rot="5400000">
              <a:off x="4702303" y="4416761"/>
              <a:ext cx="504056" cy="576064"/>
            </a:xfrm>
            <a:prstGeom prst="chevron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51" name="모서리가 둥근 직사각형 50"/>
          <p:cNvSpPr/>
          <p:nvPr/>
        </p:nvSpPr>
        <p:spPr>
          <a:xfrm>
            <a:off x="1139238" y="5655118"/>
            <a:ext cx="7630186" cy="79821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to study </a:t>
            </a:r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technical solutions for satisfying those </a:t>
            </a:r>
            <a:r>
              <a:rPr lang="en-US" altLang="ko-K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234040145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Study Item on MBMS for NR</a:t>
            </a:r>
            <a:endParaRPr lang="ko-KR" altLang="en-US" dirty="0"/>
          </a:p>
        </p:txBody>
      </p:sp>
      <p:cxnSp>
        <p:nvCxnSpPr>
          <p:cNvPr id="5" name="직선 연결선 4"/>
          <p:cNvCxnSpPr/>
          <p:nvPr/>
        </p:nvCxnSpPr>
        <p:spPr>
          <a:xfrm>
            <a:off x="3323348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03001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/>
        </p:nvCxnSpPr>
        <p:spPr>
          <a:xfrm>
            <a:off x="6443695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9564041" y="821611"/>
            <a:ext cx="0" cy="556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모서리가 둥근 직사각형 8"/>
          <p:cNvSpPr/>
          <p:nvPr/>
        </p:nvSpPr>
        <p:spPr>
          <a:xfrm>
            <a:off x="419025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</a:t>
            </a:r>
            <a:r>
              <a:rPr lang="en-US" altLang="ko-KR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MBMS N</a:t>
            </a:r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umerology</a:t>
            </a:r>
            <a:endParaRPr lang="ko-KR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515369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Tech for</a:t>
            </a:r>
          </a:p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 Increase</a:t>
            </a:r>
            <a:endParaRPr lang="ko-KR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6630375" y="821611"/>
            <a:ext cx="2736304" cy="73499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 Compatibility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472" y="4277995"/>
            <a:ext cx="292849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Numerology</a:t>
            </a:r>
          </a:p>
          <a:p>
            <a:pPr marL="557213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dirty="0" smtClean="0"/>
              <a:t>Extended CP</a:t>
            </a:r>
          </a:p>
          <a:p>
            <a:pPr marL="557213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400" dirty="0" smtClean="0"/>
              <a:t>Subcarrier spacing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Frame structure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Consideration </a:t>
            </a:r>
            <a:r>
              <a:rPr lang="en-US" altLang="ko-KR" sz="1400" dirty="0"/>
              <a:t>of </a:t>
            </a:r>
            <a:r>
              <a:rPr lang="en-US" altLang="ko-KR" sz="1400" dirty="0" smtClean="0"/>
              <a:t>features of</a:t>
            </a:r>
          </a:p>
          <a:p>
            <a:pPr>
              <a:lnSpc>
                <a:spcPct val="150000"/>
              </a:lnSpc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    LTE-based </a:t>
            </a:r>
            <a:r>
              <a:rPr lang="en-US" altLang="ko-KR" sz="1400" dirty="0" err="1"/>
              <a:t>eMBMS</a:t>
            </a:r>
            <a:r>
              <a:rPr lang="en-US" altLang="ko-KR" sz="1400" dirty="0"/>
              <a:t>/</a:t>
            </a:r>
            <a:r>
              <a:rPr lang="en-US" altLang="ko-KR" sz="1400" dirty="0" err="1"/>
              <a:t>FeMBMS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31314" y="4277995"/>
            <a:ext cx="3110147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Multiple antenna </a:t>
            </a:r>
            <a:r>
              <a:rPr lang="en-US" altLang="ko-KR" sz="1400" dirty="0" smtClean="0"/>
              <a:t>techniques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Advanced modulation </a:t>
            </a:r>
            <a:r>
              <a:rPr lang="en-US" altLang="ko-KR" sz="1400" dirty="0" smtClean="0"/>
              <a:t>techniques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Superposition </a:t>
            </a:r>
            <a:r>
              <a:rPr lang="en-US" altLang="ko-KR" sz="1400" dirty="0" smtClean="0"/>
              <a:t>transmission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 smtClean="0"/>
              <a:t>Integrated system performance </a:t>
            </a:r>
          </a:p>
          <a:p>
            <a:pPr>
              <a:lnSpc>
                <a:spcPct val="150000"/>
              </a:lnSpc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    evaluation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4150" y="4277995"/>
            <a:ext cx="29193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400" dirty="0"/>
              <a:t>Flexible time and/or frequency </a:t>
            </a:r>
            <a:endParaRPr lang="en-US" altLang="ko-KR" sz="1400" dirty="0" smtClean="0"/>
          </a:p>
          <a:p>
            <a:pPr>
              <a:lnSpc>
                <a:spcPct val="150000"/>
              </a:lnSpc>
            </a:pPr>
            <a:r>
              <a:rPr lang="en-US" altLang="ko-KR" sz="1400" dirty="0" smtClean="0"/>
              <a:t>      resource allocation</a:t>
            </a:r>
          </a:p>
        </p:txBody>
      </p:sp>
      <p:sp>
        <p:nvSpPr>
          <p:cNvPr id="130" name="타원 129"/>
          <p:cNvSpPr/>
          <p:nvPr/>
        </p:nvSpPr>
        <p:spPr>
          <a:xfrm>
            <a:off x="1051216" y="2476051"/>
            <a:ext cx="1424013" cy="697149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0" name="타원 139"/>
          <p:cNvSpPr/>
          <p:nvPr/>
        </p:nvSpPr>
        <p:spPr>
          <a:xfrm>
            <a:off x="457877" y="2093771"/>
            <a:ext cx="2610690" cy="1702829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815136" y="3235169"/>
            <a:ext cx="605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Up to</a:t>
            </a:r>
          </a:p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100km</a:t>
            </a:r>
            <a:endParaRPr lang="ko-KR" altLang="en-US" sz="10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42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86816" y="2585534"/>
            <a:ext cx="273271" cy="40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469" y="2499567"/>
            <a:ext cx="273271" cy="40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그림 14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CC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8" y="2431013"/>
            <a:ext cx="255134" cy="548264"/>
          </a:xfrm>
          <a:prstGeom prst="rect">
            <a:avLst/>
          </a:prstGeom>
        </p:spPr>
      </p:pic>
      <p:pic>
        <p:nvPicPr>
          <p:cNvPr id="145" name="그림 7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16434" y="2766144"/>
            <a:ext cx="495257" cy="38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" name="TextBox 145"/>
          <p:cNvSpPr txBox="1"/>
          <p:nvPr/>
        </p:nvSpPr>
        <p:spPr>
          <a:xfrm>
            <a:off x="662644" y="3014182"/>
            <a:ext cx="934534" cy="776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Up to</a:t>
            </a:r>
          </a:p>
          <a:p>
            <a:r>
              <a:rPr lang="en-US" altLang="ko-KR" sz="1000" dirty="0" smtClean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250 km/h</a:t>
            </a:r>
            <a:endParaRPr lang="ko-KR" altLang="en-US" sz="1000" dirty="0" smtClean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pic>
        <p:nvPicPr>
          <p:cNvPr id="147" name="그림 146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0213" y="2093381"/>
            <a:ext cx="590037" cy="740075"/>
          </a:xfrm>
          <a:prstGeom prst="rect">
            <a:avLst/>
          </a:prstGeom>
        </p:spPr>
      </p:pic>
      <p:pic>
        <p:nvPicPr>
          <p:cNvPr id="148" name="그림 147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1899">
            <a:off x="1567853" y="2755374"/>
            <a:ext cx="1468748" cy="868438"/>
          </a:xfrm>
          <a:prstGeom prst="rect">
            <a:avLst/>
          </a:prstGeom>
        </p:spPr>
      </p:pic>
      <p:pic>
        <p:nvPicPr>
          <p:cNvPr id="177" name="그림 17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" t="22460" r="3020" b="24080"/>
          <a:stretch/>
        </p:blipFill>
        <p:spPr>
          <a:xfrm>
            <a:off x="5262615" y="3147221"/>
            <a:ext cx="977196" cy="722022"/>
          </a:xfrm>
          <a:prstGeom prst="rect">
            <a:avLst/>
          </a:prstGeom>
          <a:ln>
            <a:solidFill>
              <a:srgbClr val="002060"/>
            </a:solidFill>
          </a:ln>
        </p:spPr>
      </p:pic>
      <p:grpSp>
        <p:nvGrpSpPr>
          <p:cNvPr id="178" name="그룹 177"/>
          <p:cNvGrpSpPr/>
          <p:nvPr/>
        </p:nvGrpSpPr>
        <p:grpSpPr>
          <a:xfrm>
            <a:off x="3514951" y="3444708"/>
            <a:ext cx="480855" cy="432048"/>
            <a:chOff x="4552227" y="1494881"/>
            <a:chExt cx="566232" cy="300400"/>
          </a:xfrm>
        </p:grpSpPr>
        <p:pic>
          <p:nvPicPr>
            <p:cNvPr id="187" name="그림 18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0" t="22460" r="3020" b="24080"/>
            <a:stretch/>
          </p:blipFill>
          <p:spPr>
            <a:xfrm>
              <a:off x="4552227" y="1494881"/>
              <a:ext cx="566232" cy="300400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sp>
          <p:nvSpPr>
            <p:cNvPr id="188" name="TextBox 187"/>
            <p:cNvSpPr txBox="1"/>
            <p:nvPr/>
          </p:nvSpPr>
          <p:spPr>
            <a:xfrm>
              <a:off x="4621926" y="1543557"/>
              <a:ext cx="442056" cy="22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400" b="1" dirty="0" smtClean="0"/>
                <a:t>HD</a:t>
              </a:r>
              <a:endParaRPr lang="ko-KR" altLang="en-US" sz="1200" b="1" dirty="0"/>
            </a:p>
          </p:txBody>
        </p:sp>
      </p:grpSp>
      <p:sp>
        <p:nvSpPr>
          <p:cNvPr id="179" name="TextBox 178"/>
          <p:cNvSpPr txBox="1"/>
          <p:nvPr/>
        </p:nvSpPr>
        <p:spPr>
          <a:xfrm>
            <a:off x="5265012" y="3338955"/>
            <a:ext cx="97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rgbClr val="FF0000"/>
                </a:solidFill>
              </a:rPr>
              <a:t>UHD</a:t>
            </a:r>
            <a:endParaRPr lang="ko-KR" altLang="en-US" sz="1600" b="1" dirty="0">
              <a:solidFill>
                <a:srgbClr val="FF0000"/>
              </a:solidFill>
            </a:endParaRPr>
          </a:p>
        </p:txBody>
      </p:sp>
      <p:pic>
        <p:nvPicPr>
          <p:cNvPr id="180" name="그림 17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9992">
            <a:off x="4460693" y="2465567"/>
            <a:ext cx="389975" cy="1301405"/>
          </a:xfrm>
          <a:prstGeom prst="rect">
            <a:avLst/>
          </a:prstGeom>
        </p:spPr>
      </p:pic>
      <p:sp>
        <p:nvSpPr>
          <p:cNvPr id="181" name="TextBox 180"/>
          <p:cNvSpPr txBox="1"/>
          <p:nvPr/>
        </p:nvSpPr>
        <p:spPr>
          <a:xfrm>
            <a:off x="5512061" y="1876295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NR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2" name="그림 18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003" y="2901207"/>
            <a:ext cx="509952" cy="509952"/>
          </a:xfrm>
          <a:prstGeom prst="rect">
            <a:avLst/>
          </a:prstGeom>
        </p:spPr>
      </p:pic>
      <p:pic>
        <p:nvPicPr>
          <p:cNvPr id="184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381" y="2174090"/>
            <a:ext cx="989444" cy="484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TextBox 184"/>
          <p:cNvSpPr txBox="1"/>
          <p:nvPr/>
        </p:nvSpPr>
        <p:spPr>
          <a:xfrm>
            <a:off x="5218319" y="2232521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Immersive</a:t>
            </a:r>
            <a:endParaRPr lang="ko-KR" altLang="en-US" sz="1200" dirty="0" smtClean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3501164" y="2593749"/>
            <a:ext cx="558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HY견고딕" pitchFamily="18" charset="-127"/>
                <a:ea typeface="HY견고딕" pitchFamily="18" charset="-127"/>
              </a:rPr>
              <a:t>LTE</a:t>
            </a:r>
            <a:endParaRPr lang="ko-KR" altLang="en-US" sz="1400" dirty="0" smtClean="0"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11" name="그룹 210"/>
          <p:cNvGrpSpPr/>
          <p:nvPr/>
        </p:nvGrpSpPr>
        <p:grpSpPr>
          <a:xfrm>
            <a:off x="6630375" y="1664069"/>
            <a:ext cx="2786555" cy="2490283"/>
            <a:chOff x="6940605" y="3787724"/>
            <a:chExt cx="2786555" cy="2490283"/>
          </a:xfrm>
        </p:grpSpPr>
        <p:sp>
          <p:nvSpPr>
            <p:cNvPr id="212" name="이등변 삼각형 211"/>
            <p:cNvSpPr/>
            <p:nvPr/>
          </p:nvSpPr>
          <p:spPr>
            <a:xfrm>
              <a:off x="7194657" y="4029823"/>
              <a:ext cx="2193592" cy="1867063"/>
            </a:xfrm>
            <a:prstGeom prst="triangle">
              <a:avLst/>
            </a:prstGeom>
            <a:noFill/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3" name="그룹 212"/>
            <p:cNvGrpSpPr/>
            <p:nvPr/>
          </p:nvGrpSpPr>
          <p:grpSpPr>
            <a:xfrm>
              <a:off x="7706829" y="4714220"/>
              <a:ext cx="1275877" cy="1058137"/>
              <a:chOff x="1678517" y="4559060"/>
              <a:chExt cx="1627479" cy="1012909"/>
            </a:xfrm>
          </p:grpSpPr>
          <p:grpSp>
            <p:nvGrpSpPr>
              <p:cNvPr id="225" name="그룹 224"/>
              <p:cNvGrpSpPr/>
              <p:nvPr/>
            </p:nvGrpSpPr>
            <p:grpSpPr>
              <a:xfrm rot="1751723">
                <a:off x="1855862" y="4580520"/>
                <a:ext cx="1269536" cy="969427"/>
                <a:chOff x="4263657" y="1280342"/>
                <a:chExt cx="5495739" cy="3551240"/>
              </a:xfrm>
            </p:grpSpPr>
            <p:grpSp>
              <p:nvGrpSpPr>
                <p:cNvPr id="229" name="그룹 228"/>
                <p:cNvGrpSpPr/>
                <p:nvPr/>
              </p:nvGrpSpPr>
              <p:grpSpPr>
                <a:xfrm>
                  <a:off x="4263657" y="1280342"/>
                  <a:ext cx="5495739" cy="3551240"/>
                  <a:chOff x="4263657" y="1280342"/>
                  <a:chExt cx="5495739" cy="3551240"/>
                </a:xfrm>
              </p:grpSpPr>
              <p:pic>
                <p:nvPicPr>
                  <p:cNvPr id="231" name="그림 230"/>
                  <p:cNvPicPr>
                    <a:picLocks noChangeAspect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43630"/>
                  <a:stretch/>
                </p:blipFill>
                <p:spPr>
                  <a:xfrm rot="3677837">
                    <a:off x="4051823" y="2185917"/>
                    <a:ext cx="2857499" cy="2433831"/>
                  </a:xfrm>
                  <a:prstGeom prst="rect">
                    <a:avLst/>
                  </a:prstGeom>
                </p:spPr>
              </p:pic>
              <p:pic>
                <p:nvPicPr>
                  <p:cNvPr id="232" name="그림 231"/>
                  <p:cNvPicPr>
                    <a:picLocks noChangeAspect="1"/>
                  </p:cNvPicPr>
                  <p:nvPr/>
                </p:nvPicPr>
                <p:blipFill rotWithShape="1">
                  <a:blip r:embed="rId13" cstate="print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03" b="42811"/>
                  <a:stretch/>
                </p:blipFill>
                <p:spPr>
                  <a:xfrm rot="3677837">
                    <a:off x="7063706" y="1422062"/>
                    <a:ext cx="2837410" cy="255397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30" name="직사각형 229"/>
                <p:cNvSpPr/>
                <p:nvPr/>
              </p:nvSpPr>
              <p:spPr>
                <a:xfrm>
                  <a:off x="6493032" y="1922480"/>
                  <a:ext cx="1152128" cy="220144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</p:grpSp>
          <p:sp>
            <p:nvSpPr>
              <p:cNvPr id="226" name="TextBox 225"/>
              <p:cNvSpPr txBox="1"/>
              <p:nvPr/>
            </p:nvSpPr>
            <p:spPr>
              <a:xfrm>
                <a:off x="2010362" y="4928418"/>
                <a:ext cx="934860" cy="2798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300" dirty="0" smtClean="0">
                    <a:latin typeface="HY견고딕" pitchFamily="18" charset="-127"/>
                    <a:ea typeface="HY견고딕" pitchFamily="18" charset="-127"/>
                  </a:rPr>
                  <a:t>MBMS</a:t>
                </a:r>
                <a:endParaRPr lang="ko-KR" altLang="en-US" sz="1300" dirty="0" smtClean="0"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 rot="17700000">
                <a:off x="1615914" y="4621663"/>
                <a:ext cx="623423" cy="498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100" dirty="0" smtClean="0"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NR</a:t>
                </a:r>
              </a:p>
              <a:p>
                <a:pPr algn="ctr"/>
                <a:r>
                  <a:rPr lang="en-US" altLang="ko-KR" sz="1100" b="1" dirty="0" smtClean="0">
                    <a:solidFill>
                      <a:srgbClr val="0000FF"/>
                    </a:solidFill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Phase 1</a:t>
                </a:r>
                <a:endParaRPr lang="ko-KR" altLang="en-US" sz="1100" b="1" dirty="0" smtClean="0">
                  <a:solidFill>
                    <a:srgbClr val="0000FF"/>
                  </a:solidFill>
                  <a:latin typeface="Arial" panose="020B0604020202020204" pitchFamily="34" charset="0"/>
                  <a:ea typeface="HY견고딕" pitchFamily="18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 rot="6900000" flipH="1">
                <a:off x="2687303" y="4953276"/>
                <a:ext cx="687756" cy="549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100" dirty="0" smtClean="0"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NR</a:t>
                </a:r>
              </a:p>
              <a:p>
                <a:pPr algn="ctr"/>
                <a:r>
                  <a:rPr lang="en-US" altLang="ko-KR" sz="1100" b="1" dirty="0" smtClean="0">
                    <a:solidFill>
                      <a:srgbClr val="7030A0"/>
                    </a:solidFill>
                    <a:latin typeface="Arial" panose="020B0604020202020204" pitchFamily="34" charset="0"/>
                    <a:ea typeface="HY견고딕" pitchFamily="18" charset="-127"/>
                    <a:cs typeface="Arial" panose="020B0604020202020204" pitchFamily="34" charset="0"/>
                  </a:rPr>
                  <a:t>Phase 2</a:t>
                </a:r>
                <a:endParaRPr lang="ko-KR" altLang="en-US" sz="1100" b="1" dirty="0" smtClean="0">
                  <a:solidFill>
                    <a:srgbClr val="7030A0"/>
                  </a:solidFill>
                  <a:latin typeface="Arial" panose="020B0604020202020204" pitchFamily="34" charset="0"/>
                  <a:ea typeface="HY견고딕" pitchFamily="18" charset="-127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4" name="모서리가 둥근 직사각형 213"/>
            <p:cNvSpPr/>
            <p:nvPr/>
          </p:nvSpPr>
          <p:spPr>
            <a:xfrm>
              <a:off x="7184810" y="5543916"/>
              <a:ext cx="316445" cy="4784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5" name="모서리가 둥근 직사각형 214"/>
            <p:cNvSpPr/>
            <p:nvPr/>
          </p:nvSpPr>
          <p:spPr>
            <a:xfrm rot="16200000">
              <a:off x="7361512" y="5536892"/>
              <a:ext cx="316445" cy="6544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6" name="모서리가 둥근 직사각형 215"/>
            <p:cNvSpPr/>
            <p:nvPr/>
          </p:nvSpPr>
          <p:spPr>
            <a:xfrm>
              <a:off x="9091878" y="5543916"/>
              <a:ext cx="316445" cy="4784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7" name="모서리가 둥근 직사각형 216"/>
            <p:cNvSpPr/>
            <p:nvPr/>
          </p:nvSpPr>
          <p:spPr>
            <a:xfrm rot="16200000">
              <a:off x="9070819" y="5522234"/>
              <a:ext cx="316445" cy="6544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모서리가 둥근 직사각형 217"/>
            <p:cNvSpPr/>
            <p:nvPr/>
          </p:nvSpPr>
          <p:spPr>
            <a:xfrm rot="16200000">
              <a:off x="8019546" y="3935366"/>
              <a:ext cx="529505" cy="5878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9" name="모서리가 둥근 직사각형 218"/>
            <p:cNvSpPr/>
            <p:nvPr/>
          </p:nvSpPr>
          <p:spPr>
            <a:xfrm>
              <a:off x="7943351" y="4057783"/>
              <a:ext cx="726903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eMBB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모서리가 둥근 직사각형 219"/>
            <p:cNvSpPr/>
            <p:nvPr/>
          </p:nvSpPr>
          <p:spPr>
            <a:xfrm>
              <a:off x="6940605" y="5611305"/>
              <a:ext cx="888730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mMTC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모서리가 둥근 직사각형 220"/>
            <p:cNvSpPr/>
            <p:nvPr/>
          </p:nvSpPr>
          <p:spPr>
            <a:xfrm>
              <a:off x="8805916" y="5634330"/>
              <a:ext cx="854508" cy="4149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URLLC</a:t>
              </a:r>
              <a:endParaRPr lang="ko-KR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2" name="그림 221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789320" y="5340167"/>
              <a:ext cx="937840" cy="937840"/>
            </a:xfrm>
            <a:prstGeom prst="rect">
              <a:avLst/>
            </a:prstGeom>
          </p:spPr>
        </p:pic>
        <p:pic>
          <p:nvPicPr>
            <p:cNvPr id="223" name="그림 22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0164" y="3787724"/>
              <a:ext cx="937840" cy="937840"/>
            </a:xfrm>
            <a:prstGeom prst="rect">
              <a:avLst/>
            </a:prstGeom>
          </p:spPr>
        </p:pic>
        <p:pic>
          <p:nvPicPr>
            <p:cNvPr id="224" name="그림 223"/>
            <p:cNvPicPr>
              <a:picLocks noChangeAspect="1"/>
            </p:cNvPicPr>
            <p:nvPr/>
          </p:nvPicPr>
          <p:blipFill>
            <a:blip r:embed="rId14">
              <a:duotone>
                <a:prstClr val="black"/>
                <a:srgbClr val="C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145" y="5340167"/>
              <a:ext cx="937840" cy="937840"/>
            </a:xfrm>
            <a:prstGeom prst="rect">
              <a:avLst/>
            </a:prstGeom>
          </p:spPr>
        </p:pic>
      </p:grpSp>
      <p:pic>
        <p:nvPicPr>
          <p:cNvPr id="21" name="그림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42869" y="2543305"/>
            <a:ext cx="1016211" cy="68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8359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 smtClean="0"/>
              <a:t>Study Item on MBMS for NR (details)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US" altLang="ko-KR" sz="2000" dirty="0" smtClean="0"/>
              <a:t>The following should be included in the study item scope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NR MBMS numerology </a:t>
            </a:r>
            <a:r>
              <a:rPr lang="en-US" altLang="ko-KR" sz="1800" dirty="0" smtClean="0"/>
              <a:t>to fulfill NR MBMS requirements specified in TR 38.913</a:t>
            </a:r>
          </a:p>
          <a:p>
            <a:pPr lvl="2" latinLnBrk="0"/>
            <a:r>
              <a:rPr lang="en-US" altLang="ko-KR" sz="1400" dirty="0" smtClean="0"/>
              <a:t>Subcarrier spacing to support high mobility of up to 250km/h</a:t>
            </a:r>
          </a:p>
          <a:p>
            <a:pPr lvl="2" latinLnBrk="0"/>
            <a:r>
              <a:rPr lang="en-US" altLang="ko-KR" sz="1400" dirty="0" smtClean="0"/>
              <a:t>Extended cyclic prefix to support cell radii of up to 100km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the feasibility of the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advanced technologies to improve NR MBMS capacity</a:t>
            </a:r>
          </a:p>
          <a:p>
            <a:pPr lvl="2" latinLnBrk="0"/>
            <a:r>
              <a:rPr lang="en-US" altLang="ko-KR" sz="1400" dirty="0" smtClean="0"/>
              <a:t>Multiple antenna techniques (e.g. MIMO) for Multicast/Broadcast traffic channel</a:t>
            </a:r>
          </a:p>
          <a:p>
            <a:pPr lvl="2" latinLnBrk="0"/>
            <a:r>
              <a:rPr lang="en-US" altLang="ko-KR" sz="1400" dirty="0" smtClean="0"/>
              <a:t>Advanced modulation techniques (e.g. Non-Uniform Constellation)</a:t>
            </a:r>
          </a:p>
          <a:p>
            <a:pPr lvl="2" latinLnBrk="0"/>
            <a:r>
              <a:rPr lang="en-US" altLang="ko-KR" sz="1400" dirty="0" smtClean="0"/>
              <a:t>Superposition transmission techniques for Multicast/Broadcast traffic channel</a:t>
            </a:r>
          </a:p>
          <a:p>
            <a:pPr lvl="2" latinLnBrk="0"/>
            <a:r>
              <a:rPr lang="en-US" altLang="ko-KR" sz="1400" dirty="0" smtClean="0"/>
              <a:t>Impact of advanced techniques above – but not limited to – in conjunction with techniques agreed in NR Phase 1 (e.g. LDPC codes)</a:t>
            </a:r>
          </a:p>
          <a:p>
            <a:pPr marL="800100" lvl="1" indent="-342900" latinLnBrk="0">
              <a:buFont typeface="+mj-lt"/>
              <a:buAutoNum type="arabicPeriod"/>
            </a:pPr>
            <a:r>
              <a:rPr lang="x-none" altLang="ko-KR" sz="1800"/>
              <a:t>Study mechanisms to support </a:t>
            </a:r>
            <a:r>
              <a:rPr lang="x-none" altLang="ko-KR" sz="1800" b="1">
                <a:solidFill>
                  <a:srgbClr val="0070C0"/>
                </a:solidFill>
              </a:rPr>
              <a:t>dedicated MBMS network </a:t>
            </a:r>
            <a:r>
              <a:rPr lang="x-none" altLang="ko-KR" sz="1800"/>
              <a:t>and </a:t>
            </a:r>
            <a:r>
              <a:rPr lang="x-none" altLang="ko-KR" sz="1800" b="1">
                <a:solidFill>
                  <a:srgbClr val="0070C0"/>
                </a:solidFill>
              </a:rPr>
              <a:t>network sharing </a:t>
            </a:r>
            <a:r>
              <a:rPr lang="x-none" altLang="ko-KR" sz="1800"/>
              <a:t>between multiple MNOs</a:t>
            </a:r>
            <a:endParaRPr lang="en-US" altLang="ko-KR" sz="1800" dirty="0" smtClean="0"/>
          </a:p>
          <a:p>
            <a:pPr marL="800100" lvl="1" indent="-342900" latinLnBrk="0">
              <a:buFont typeface="+mj-lt"/>
              <a:buAutoNum type="arabicPeriod"/>
            </a:pPr>
            <a:r>
              <a:rPr lang="en-US" altLang="ko-KR" sz="1800" dirty="0" smtClean="0"/>
              <a:t>Study the techniques to </a:t>
            </a:r>
            <a:r>
              <a:rPr lang="en-US" altLang="ko-KR" sz="1800" b="1" dirty="0" smtClean="0">
                <a:solidFill>
                  <a:srgbClr val="0070C0"/>
                </a:solidFill>
              </a:rPr>
              <a:t>maintain forward compatibility of NR MBMS</a:t>
            </a:r>
          </a:p>
          <a:p>
            <a:pPr lvl="2" latinLnBrk="0"/>
            <a:r>
              <a:rPr lang="en-US" altLang="ko-KR" sz="1400" dirty="0" smtClean="0"/>
              <a:t>Flexible time and/or frequency resource allocation for NR MBMS</a:t>
            </a:r>
          </a:p>
          <a:p>
            <a:pPr lvl="1" latinLnBrk="0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09501683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38427</TotalTime>
  <Words>420</Words>
  <Application>Microsoft Office PowerPoint</Application>
  <PresentationFormat>A4 Paper (210x297 mm)</PresentationFormat>
  <Paragraphs>79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 Unicode MS</vt:lpstr>
      <vt:lpstr>HY견고딕</vt:lpstr>
      <vt:lpstr>SimSun</vt:lpstr>
      <vt:lpstr>굴림</vt:lpstr>
      <vt:lpstr>맑은 고딕</vt:lpstr>
      <vt:lpstr>Arial</vt:lpstr>
      <vt:lpstr>Calibri</vt:lpstr>
      <vt:lpstr>Times New Roman</vt:lpstr>
      <vt:lpstr>Wingdings</vt:lpstr>
      <vt:lpstr>3_Office 테마</vt:lpstr>
      <vt:lpstr>PowerPoint Presentation</vt:lpstr>
      <vt:lpstr>Introduction</vt:lpstr>
      <vt:lpstr>MBMS Evolution and Motivation for New SI</vt:lpstr>
      <vt:lpstr>Study Item on MBMS for NR</vt:lpstr>
      <vt:lpstr>Study Item on MBMS for NR (details)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Younsun Kim</cp:lastModifiedBy>
  <cp:revision>1344</cp:revision>
  <cp:lastPrinted>2017-02-24T08:34:16Z</cp:lastPrinted>
  <dcterms:created xsi:type="dcterms:W3CDTF">2011-04-07T04:52:51Z</dcterms:created>
  <dcterms:modified xsi:type="dcterms:W3CDTF">2017-09-04T09:31:03Z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