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4631"/>
  </p:normalViewPr>
  <p:slideViewPr>
    <p:cSldViewPr>
      <p:cViewPr varScale="1">
        <p:scale>
          <a:sx n="97" d="100"/>
          <a:sy n="97" d="100"/>
        </p:scale>
        <p:origin x="1808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9/4/17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/>
              <a:t>Way Forward on power consumption savings for NB-</a:t>
            </a:r>
            <a:r>
              <a:rPr lang="en-US" altLang="ko-KR" dirty="0" err="1"/>
              <a:t>IoT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07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2000" dirty="0"/>
              <a:t>3GPP TSG RAN Meeting #</a:t>
            </a:r>
            <a:r>
              <a:rPr lang="en-US" altLang="zh-CN" sz="2000" dirty="0" smtClean="0"/>
              <a:t>77</a:t>
            </a:r>
          </a:p>
          <a:p>
            <a:r>
              <a:rPr lang="en-US" sz="2000" dirty="0" smtClean="0"/>
              <a:t>Sapporo</a:t>
            </a:r>
            <a:r>
              <a:rPr lang="en-US" sz="2000" dirty="0"/>
              <a:t>, Japan, September 11 - 14, </a:t>
            </a:r>
            <a:r>
              <a:rPr lang="en-US" sz="2000" dirty="0" smtClean="0"/>
              <a:t>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ja-JP" sz="2000" dirty="0" smtClean="0"/>
              <a:t>10.6.14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528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2400" dirty="0" smtClean="0"/>
              <a:t>RP-171799</a:t>
            </a:r>
            <a:endParaRPr kumimoji="1" lang="ja-JP" altLang="en-US" sz="24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Veolia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 fontScale="77500" lnSpcReduction="20000"/>
          </a:bodyPr>
          <a:lstStyle/>
          <a:p>
            <a:r>
              <a:rPr lang="en-GB" altLang="zh-CN" sz="2400" dirty="0"/>
              <a:t>For </a:t>
            </a:r>
            <a:r>
              <a:rPr lang="en-GB" altLang="zh-CN" sz="2400" dirty="0" err="1"/>
              <a:t>IoT</a:t>
            </a:r>
            <a:r>
              <a:rPr lang="en-GB" altLang="zh-CN" sz="2400" dirty="0"/>
              <a:t>, power consumption saving is paramount.</a:t>
            </a:r>
          </a:p>
          <a:p>
            <a:r>
              <a:rPr lang="en-GB" altLang="zh-CN" sz="2400" dirty="0"/>
              <a:t>It is even more </a:t>
            </a:r>
            <a:r>
              <a:rPr lang="en-GB" altLang="zh-CN" sz="2400" dirty="0" smtClean="0"/>
              <a:t>important </a:t>
            </a:r>
            <a:r>
              <a:rPr lang="en-GB" altLang="zh-CN" sz="2400" dirty="0"/>
              <a:t>for use cases with stationary UEs that are battery powered and are subject to long </a:t>
            </a:r>
            <a:r>
              <a:rPr lang="en-GB" altLang="zh-CN" sz="2400" dirty="0" smtClean="0"/>
              <a:t>term contracts </a:t>
            </a:r>
            <a:r>
              <a:rPr lang="en-GB" altLang="zh-CN" sz="2400" dirty="0"/>
              <a:t>(such as Smart Water Meters</a:t>
            </a:r>
            <a:r>
              <a:rPr lang="en-GB" altLang="zh-CN" sz="2400" dirty="0" smtClean="0"/>
              <a:t>).</a:t>
            </a:r>
          </a:p>
          <a:p>
            <a:r>
              <a:rPr lang="en-GB" altLang="zh-CN" sz="2400" dirty="0"/>
              <a:t>Even a small saving could make the difference between being able to have battery life time of those UEs adapted to those contracts or not</a:t>
            </a:r>
            <a:r>
              <a:rPr lang="en-GB" altLang="zh-CN" sz="2400" dirty="0" smtClean="0"/>
              <a:t>.</a:t>
            </a:r>
          </a:p>
          <a:p>
            <a:r>
              <a:rPr lang="en-GB" altLang="zh-CN" sz="2400" dirty="0" smtClean="0"/>
              <a:t>Then, it is even more critical for those use cases to be able to predict the power consumption.</a:t>
            </a:r>
            <a:endParaRPr lang="en-GB" altLang="zh-CN" sz="2400" dirty="0"/>
          </a:p>
          <a:p>
            <a:r>
              <a:rPr lang="en-GB" altLang="zh-CN" sz="2400" dirty="0" smtClean="0"/>
              <a:t>RAN#76 </a:t>
            </a:r>
            <a:r>
              <a:rPr lang="en-GB" altLang="zh-CN" sz="2400" dirty="0"/>
              <a:t>agreed to prioritize power consumption </a:t>
            </a:r>
            <a:r>
              <a:rPr lang="en-GB" altLang="zh-CN" sz="2400" dirty="0" smtClean="0"/>
              <a:t>reduction aspects </a:t>
            </a:r>
            <a:r>
              <a:rPr lang="en-GB" altLang="zh-CN" sz="2400" dirty="0"/>
              <a:t>for NB-</a:t>
            </a:r>
            <a:r>
              <a:rPr lang="en-GB" altLang="zh-CN" sz="2400" dirty="0" err="1"/>
              <a:t>IoT</a:t>
            </a:r>
            <a:r>
              <a:rPr lang="en-GB" altLang="zh-CN" sz="2400" dirty="0"/>
              <a:t> with the objective to provide complete running CRs/draft CRs by RAN#78.</a:t>
            </a:r>
          </a:p>
          <a:p>
            <a:r>
              <a:rPr lang="en-GB" altLang="zh-CN" sz="2400" dirty="0" smtClean="0"/>
              <a:t>Some of the features discussed such as Early Data transmission are extremely promising and are real game changers for some use cases.</a:t>
            </a:r>
          </a:p>
          <a:p>
            <a:r>
              <a:rPr lang="en-GB" altLang="zh-CN" sz="2400" dirty="0" smtClean="0"/>
              <a:t>However, to find the best approach between different proposals we need to be able to evaluate the gain compared to up to date R14 reference simulation .</a:t>
            </a:r>
          </a:p>
          <a:p>
            <a:r>
              <a:rPr lang="en-GB" altLang="zh-CN" sz="2400" dirty="0" smtClean="0"/>
              <a:t>Furthermore, each new feature may not be adapted for all use cases (in some cases it could lead to some gain on one side and overhead in other side).</a:t>
            </a:r>
          </a:p>
          <a:p>
            <a:r>
              <a:rPr lang="en-GB" altLang="zh-CN" sz="2400" dirty="0"/>
              <a:t>T</a:t>
            </a:r>
            <a:r>
              <a:rPr lang="en-GB" altLang="zh-CN" sz="2400" dirty="0" smtClean="0"/>
              <a:t>herefore, simulations are necessary.</a:t>
            </a:r>
          </a:p>
          <a:p>
            <a:r>
              <a:rPr lang="en-GB" altLang="zh-CN" sz="2400" dirty="0" smtClean="0"/>
              <a:t>It would be also extremely  beneficial if 3GPP could provide a simulation tool where use cases could evaluate their power consumption profile based on their characteristics (pay load size, periodicity, mobility, general state…).</a:t>
            </a:r>
            <a:endParaRPr lang="en-GB" altLang="zh-CN" sz="2400" dirty="0"/>
          </a:p>
          <a:p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8671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GB" sz="2000" b="1" dirty="0" smtClean="0"/>
              <a:t>Add</a:t>
            </a:r>
            <a:r>
              <a:rPr lang="en-GB" sz="2000" dirty="0" smtClean="0"/>
              <a:t> </a:t>
            </a:r>
            <a:r>
              <a:rPr lang="en-GB" sz="2000" dirty="0"/>
              <a:t>to section  4.1 </a:t>
            </a:r>
            <a:r>
              <a:rPr lang="en-GB" sz="2000" dirty="0" smtClean="0"/>
              <a:t>(A-1) of NB-IoTenh2 WID </a:t>
            </a:r>
            <a:r>
              <a:rPr lang="en-GB" sz="2000" dirty="0"/>
              <a:t>as </a:t>
            </a:r>
            <a:r>
              <a:rPr lang="en-GB" sz="2000" dirty="0" smtClean="0"/>
              <a:t>follows:</a:t>
            </a: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b="1" u="sng" dirty="0" smtClean="0"/>
              <a:t>A-1</a:t>
            </a:r>
            <a:r>
              <a:rPr lang="en-GB" sz="2000" b="1" u="sng" dirty="0"/>
              <a:t>. Further latency and power consumption </a:t>
            </a:r>
            <a:r>
              <a:rPr lang="en-GB" sz="2000" b="1" u="sng" dirty="0" smtClean="0"/>
              <a:t>reduction</a:t>
            </a:r>
          </a:p>
          <a:p>
            <a:r>
              <a:rPr lang="en-GB" sz="2000" i="1" dirty="0" smtClean="0"/>
              <a:t>Power consumption simulation </a:t>
            </a:r>
            <a:r>
              <a:rPr lang="en-US" sz="2000" i="1" dirty="0"/>
              <a:t>[</a:t>
            </a:r>
            <a:r>
              <a:rPr lang="en-US" sz="2000" i="1" dirty="0" smtClean="0"/>
              <a:t>RAN1, RAN2]</a:t>
            </a:r>
            <a:r>
              <a:rPr lang="en-GB" sz="2000" i="1" dirty="0" smtClean="0"/>
              <a:t>:</a:t>
            </a:r>
          </a:p>
          <a:p>
            <a:pPr lvl="1"/>
            <a:r>
              <a:rPr lang="en-GB" sz="1600" i="1" dirty="0" smtClean="0"/>
              <a:t>Reference simulation (including activation of existing feature such as assistance release and Class 14db)</a:t>
            </a:r>
          </a:p>
          <a:p>
            <a:pPr lvl="1"/>
            <a:r>
              <a:rPr lang="en-GB" sz="1600" i="1" dirty="0" smtClean="0"/>
              <a:t>For each feature proposed, power consumption simulation compared to reference if activated for different use cases for different deployment and operation modes.</a:t>
            </a:r>
            <a:r>
              <a:rPr lang="en-GB" sz="1600" b="1" u="sng" dirty="0" smtClean="0"/>
              <a:t/>
            </a:r>
            <a:br>
              <a:rPr lang="en-GB" sz="1600" b="1" u="sng" dirty="0" smtClean="0"/>
            </a:br>
            <a:endParaRPr lang="en-GB" sz="1600" b="1" u="sng" dirty="0" smtClean="0"/>
          </a:p>
          <a:p>
            <a:r>
              <a:rPr lang="en-GB" sz="2000" b="1" dirty="0" smtClean="0"/>
              <a:t>Add</a:t>
            </a:r>
            <a:r>
              <a:rPr lang="en-GB" sz="2000" dirty="0" smtClean="0"/>
              <a:t> to section 4.1 (A) </a:t>
            </a:r>
            <a:r>
              <a:rPr lang="en-GB" sz="2000" dirty="0"/>
              <a:t>of NB-IoTenh2 WID as </a:t>
            </a:r>
            <a:r>
              <a:rPr lang="en-GB" sz="2000" dirty="0" smtClean="0"/>
              <a:t>follows</a:t>
            </a:r>
          </a:p>
          <a:p>
            <a:endParaRPr lang="en-GB" sz="2000" b="1" u="sng" dirty="0"/>
          </a:p>
          <a:p>
            <a:pPr hangingPunct="0"/>
            <a:r>
              <a:rPr lang="en-GB" sz="2000" b="1" i="1" u="sng" dirty="0" smtClean="0"/>
              <a:t>A-7. </a:t>
            </a:r>
            <a:r>
              <a:rPr lang="fr-FR" sz="2000" b="1" i="1" u="sng" dirty="0" smtClean="0"/>
              <a:t>Simulation </a:t>
            </a:r>
            <a:r>
              <a:rPr lang="fr-FR" sz="2000" b="1" i="1" u="sng" dirty="0" err="1" smtClean="0"/>
              <a:t>tool</a:t>
            </a:r>
            <a:endParaRPr lang="en-US" sz="2000" i="1" dirty="0"/>
          </a:p>
          <a:p>
            <a:pPr hangingPunct="0"/>
            <a:r>
              <a:rPr lang="en-US" sz="1600" i="1" dirty="0" smtClean="0"/>
              <a:t>Provide a </a:t>
            </a:r>
            <a:r>
              <a:rPr lang="en-GB" sz="1600" i="1" dirty="0" smtClean="0"/>
              <a:t>simulation tool to </a:t>
            </a:r>
            <a:r>
              <a:rPr lang="en-GB" altLang="zh-CN" sz="1600" i="1" dirty="0" smtClean="0"/>
              <a:t>evaluate power </a:t>
            </a:r>
            <a:r>
              <a:rPr lang="en-GB" altLang="zh-CN" sz="1600" i="1" dirty="0"/>
              <a:t>consumption profile based on </a:t>
            </a:r>
            <a:r>
              <a:rPr lang="en-GB" altLang="zh-CN" sz="1600" i="1" dirty="0" smtClean="0"/>
              <a:t>key </a:t>
            </a:r>
            <a:r>
              <a:rPr lang="en-GB" altLang="zh-CN" sz="1600" i="1" dirty="0"/>
              <a:t>characteristics (pay load size, periodicity, mobility, general state</a:t>
            </a:r>
            <a:r>
              <a:rPr lang="en-GB" altLang="zh-CN" sz="1600" i="1" dirty="0" smtClean="0"/>
              <a:t>…) for </a:t>
            </a:r>
            <a:r>
              <a:rPr lang="en-GB" sz="1600" i="1" dirty="0"/>
              <a:t>different deployment and operation modes.</a:t>
            </a:r>
            <a:endParaRPr lang="en-US" sz="2000" dirty="0"/>
          </a:p>
          <a:p>
            <a:endParaRPr lang="en-GB" sz="2000" dirty="0" smtClean="0"/>
          </a:p>
          <a:p>
            <a:endParaRPr lang="en-GB" sz="2000" dirty="0"/>
          </a:p>
          <a:p>
            <a:endParaRPr lang="en-GB" altLang="zh-CN" sz="2000" dirty="0" smtClean="0"/>
          </a:p>
          <a:p>
            <a:pPr lvl="1"/>
            <a:endParaRPr lang="en-GB" altLang="ko-KR" sz="1600" dirty="0" smtClean="0"/>
          </a:p>
          <a:p>
            <a:endParaRPr lang="en-GB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18064</TotalTime>
  <Words>269</Words>
  <Application>Microsoft Macintosh PowerPoint</Application>
  <PresentationFormat>On-screen Show (4:3)</PresentationFormat>
  <Paragraphs>30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ＭＳ Ｐゴシック</vt:lpstr>
      <vt:lpstr>맑은 고딕</vt:lpstr>
      <vt:lpstr>宋体</vt:lpstr>
      <vt:lpstr>Arial</vt:lpstr>
      <vt:lpstr>Office Theme</vt:lpstr>
      <vt:lpstr>Way Forward on power consumption savings for NB-IoT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Thierry Berisot</cp:lastModifiedBy>
  <cp:revision>326</cp:revision>
  <dcterms:created xsi:type="dcterms:W3CDTF">2016-09-09T20:37:00Z</dcterms:created>
  <dcterms:modified xsi:type="dcterms:W3CDTF">2017-09-04T17:23:40Z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