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0" r:id="rId1"/>
  </p:sldMasterIdLst>
  <p:notesMasterIdLst>
    <p:notesMasterId r:id="rId8"/>
  </p:notesMasterIdLst>
  <p:handoutMasterIdLst>
    <p:handoutMasterId r:id="rId9"/>
  </p:handoutMasterIdLst>
  <p:sldIdLst>
    <p:sldId id="386" r:id="rId2"/>
    <p:sldId id="543" r:id="rId3"/>
    <p:sldId id="545" r:id="rId4"/>
    <p:sldId id="546" r:id="rId5"/>
    <p:sldId id="547" r:id="rId6"/>
    <p:sldId id="544" r:id="rId7"/>
  </p:sldIdLst>
  <p:sldSz cx="9906000" cy="6858000" type="A4"/>
  <p:notesSz cx="9939338" cy="14368463"/>
  <p:defaultTextStyle>
    <a:defPPr>
      <a:defRPr lang="ko-KR"/>
    </a:defPPr>
    <a:lvl1pPr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340890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682967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025044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367121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1710385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052462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2394539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2736616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72">
          <p15:clr>
            <a:srgbClr val="A4A3A4"/>
          </p15:clr>
        </p15:guide>
        <p15:guide id="2" pos="30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4528">
          <p15:clr>
            <a:srgbClr val="A4A3A4"/>
          </p15:clr>
        </p15:guide>
        <p15:guide id="2" pos="313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1FB7"/>
    <a:srgbClr val="FF00FF"/>
    <a:srgbClr val="DE007F"/>
    <a:srgbClr val="FCFF8B"/>
    <a:srgbClr val="70126C"/>
    <a:srgbClr val="000000"/>
    <a:srgbClr val="41067C"/>
    <a:srgbClr val="C5FFE5"/>
    <a:srgbClr val="B7EEFF"/>
    <a:srgbClr val="8FE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2" autoAdjust="0"/>
    <p:restoredTop sz="79442" autoAdjust="0"/>
  </p:normalViewPr>
  <p:slideViewPr>
    <p:cSldViewPr showGuides="1">
      <p:cViewPr varScale="1">
        <p:scale>
          <a:sx n="116" d="100"/>
          <a:sy n="116" d="100"/>
        </p:scale>
        <p:origin x="-1326" y="-108"/>
      </p:cViewPr>
      <p:guideLst>
        <p:guide orient="horz" pos="572"/>
        <p:guide pos="3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144" y="-102"/>
      </p:cViewPr>
      <p:guideLst>
        <p:guide orient="horz" pos="4528"/>
        <p:guide pos="3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 bwMode="auto">
          <a:xfrm>
            <a:off x="2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265C7B8E-68A4-48F8-8A9E-9A1210F08B75}" type="datetimeFigureOut">
              <a:rPr lang="ko-KR" altLang="en-US"/>
              <a:pPr/>
              <a:t>2017-09-04</a:t>
            </a:fld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 bwMode="auto">
          <a:xfrm>
            <a:off x="2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1DB528DD-67BB-436A-980F-1F80135FCDD2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38165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A025DB50-0C8C-432C-A28D-E8530F544757}" type="datetimeFigureOut">
              <a:rPr lang="ko-KR" altLang="en-US"/>
              <a:pPr/>
              <a:t>2017-09-04</a:t>
            </a:fld>
            <a:endParaRPr lang="en-US" altLang="ko-KR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 bwMode="auto">
          <a:xfrm>
            <a:off x="992313" y="6822785"/>
            <a:ext cx="7954716" cy="646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3AF4E376-1295-4435-B33B-69A02C6185F6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3619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0890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2967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5044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67121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09781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1738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3695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35650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743196" y="2492896"/>
            <a:ext cx="8419609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486392" y="4429132"/>
            <a:ext cx="6933217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  <p:grpSp>
        <p:nvGrpSpPr>
          <p:cNvPr id="17" name="Group 3"/>
          <p:cNvGrpSpPr>
            <a:grpSpLocks/>
          </p:cNvGrpSpPr>
          <p:nvPr userDrawn="1"/>
        </p:nvGrpSpPr>
        <p:grpSpPr bwMode="auto">
          <a:xfrm>
            <a:off x="209550" y="134938"/>
            <a:ext cx="2320925" cy="450850"/>
            <a:chOff x="36" y="73"/>
            <a:chExt cx="1462" cy="284"/>
          </a:xfrm>
        </p:grpSpPr>
        <p:pic>
          <p:nvPicPr>
            <p:cNvPr id="18" name="Picture 4" descr="반드시일등합시다_일반서체_LG Red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t="22536"/>
            <a:stretch>
              <a:fillRect/>
            </a:stretch>
          </p:blipFill>
          <p:spPr bwMode="auto">
            <a:xfrm>
              <a:off x="36" y="137"/>
              <a:ext cx="1462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Oval 5"/>
            <p:cNvSpPr>
              <a:spLocks noChangeArrowheads="1"/>
            </p:cNvSpPr>
            <p:nvPr userDrawn="1"/>
          </p:nvSpPr>
          <p:spPr bwMode="auto">
            <a:xfrm>
              <a:off x="671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0" name="Oval 6"/>
            <p:cNvSpPr>
              <a:spLocks noChangeArrowheads="1"/>
            </p:cNvSpPr>
            <p:nvPr userDrawn="1"/>
          </p:nvSpPr>
          <p:spPr bwMode="auto">
            <a:xfrm>
              <a:off x="804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돋움" pitchFamily="50" charset="-127"/>
                <a:ea typeface="돋움" pitchFamily="50" charset="-127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41432" y="6237312"/>
            <a:ext cx="936104" cy="452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95055" y="60097"/>
            <a:ext cx="8915891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95055" y="908050"/>
            <a:ext cx="8915891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6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6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6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6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6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793728" y="6500834"/>
            <a:ext cx="23114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5E78C55F-1C30-42ED-8A20-F42AE446A9F1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188913"/>
            <a:ext cx="8915400" cy="503237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981075"/>
            <a:ext cx="8915400" cy="53276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7761312" y="6500834"/>
            <a:ext cx="2056780" cy="264108"/>
          </a:xfrm>
          <a:ln>
            <a:solidFill>
              <a:srgbClr val="FF0000"/>
            </a:solidFill>
          </a:ln>
        </p:spPr>
        <p:txBody>
          <a:bodyPr/>
          <a:lstStyle>
            <a:lvl1pPr algn="ctr">
              <a:defRPr sz="1200" b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793728" y="6500834"/>
            <a:ext cx="23114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 bwMode="auto">
          <a:xfrm>
            <a:off x="495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 bwMode="auto">
          <a:xfrm>
            <a:off x="3384305" y="6356804"/>
            <a:ext cx="31373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 bwMode="auto">
          <a:xfrm>
            <a:off x="7099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fld id="{75842C2F-6543-43EF-BF80-29CBE5C6C36C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52" r:id="rId2"/>
    <p:sldLayoutId id="214748395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2pPr>
      <a:lvl3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3pPr>
      <a:lvl4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4pPr>
      <a:lvl5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5pPr>
      <a:lvl6pPr marL="342077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6pPr>
      <a:lvl7pPr marL="684154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7pPr>
      <a:lvl8pPr marL="1026231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8pPr>
      <a:lvl9pPr marL="1368308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58706" indent="-358706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77988" indent="-299317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900">
          <a:solidFill>
            <a:schemeClr val="tx1"/>
          </a:solidFill>
          <a:latin typeface="+mn-lt"/>
          <a:ea typeface="+mn-ea"/>
        </a:defRPr>
      </a:lvl2pPr>
      <a:lvl3pPr marL="1197270" indent="-239929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500">
          <a:solidFill>
            <a:schemeClr val="tx1"/>
          </a:solidFill>
          <a:latin typeface="+mn-lt"/>
          <a:ea typeface="+mn-ea"/>
        </a:defRPr>
      </a:lvl3pPr>
      <a:lvl4pPr marL="167594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5461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496687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2838764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180841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3522918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77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54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31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08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385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62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39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16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14" descr="BK.png"/>
          <p:cNvPicPr>
            <a:picLocks noChangeAspect="1"/>
          </p:cNvPicPr>
          <p:nvPr/>
        </p:nvPicPr>
        <p:blipFill>
          <a:blip r:embed="rId2" cstate="print"/>
          <a:srcRect l="4326" r="10626"/>
          <a:stretch>
            <a:fillRect/>
          </a:stretch>
        </p:blipFill>
        <p:spPr bwMode="auto">
          <a:xfrm>
            <a:off x="-8756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pPr algn="ctr">
              <a:buNone/>
            </a:pPr>
            <a:r>
              <a:rPr lang="en-US" altLang="ko-KR" sz="2800" dirty="0" smtClean="0"/>
              <a:t>LG Electronics</a:t>
            </a:r>
            <a:endParaRPr lang="ko-KR" altLang="en-US" sz="2800" b="1" dirty="0"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0" y="2492896"/>
            <a:ext cx="9906000" cy="1944216"/>
          </a:xfrm>
        </p:spPr>
        <p:txBody>
          <a:bodyPr/>
          <a:lstStyle/>
          <a:p>
            <a:pPr lvl="0" eaLnBrk="1" hangingPunct="1">
              <a:defRPr/>
            </a:pPr>
            <a:r>
              <a:rPr lang="en-US" altLang="ko-KR" sz="36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Standardization </a:t>
            </a:r>
            <a:r>
              <a:rPr lang="en-US" altLang="ko-KR" sz="3600" dirty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of narrowband V2X </a:t>
            </a:r>
            <a:r>
              <a:rPr lang="en-US" altLang="ko-KR" sz="36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/>
            </a:r>
            <a:br>
              <a:rPr lang="en-US" altLang="ko-KR" sz="36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</a:br>
            <a:r>
              <a:rPr lang="en-US" altLang="ko-KR" sz="36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in </a:t>
            </a:r>
            <a:r>
              <a:rPr lang="en-US" altLang="ko-KR" sz="3600" dirty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Rel-15</a:t>
            </a:r>
            <a:endParaRPr lang="ko-KR" altLang="en-US" sz="360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5057" y="6237312"/>
            <a:ext cx="104247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245260"/>
            <a:ext cx="9906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sz="1600" b="1" dirty="0" smtClean="0">
                <a:latin typeface="Calibri" pitchFamily="34" charset="0"/>
              </a:rPr>
              <a:t>3GPP TSG RAN Meeting #77</a:t>
            </a:r>
            <a:r>
              <a:rPr lang="en-GB" altLang="ko-KR" sz="1600" b="1" dirty="0" smtClean="0">
                <a:latin typeface="Calibri" pitchFamily="34" charset="0"/>
                <a:cs typeface="Times New Roman" pitchFamily="18" charset="0"/>
              </a:rPr>
              <a:t>				                     				      </a:t>
            </a:r>
            <a:r>
              <a:rPr lang="en-GB" altLang="ko-KR" sz="1600" b="1" dirty="0" smtClean="0">
                <a:latin typeface="Calibri" pitchFamily="34" charset="0"/>
                <a:cs typeface="Times New Roman" pitchFamily="18" charset="0"/>
              </a:rPr>
              <a:t>RP-171621 </a:t>
            </a:r>
            <a:r>
              <a:rPr lang="pt-BR" altLang="ko-KR" sz="1600" b="1" dirty="0">
                <a:latin typeface="Calibri" panose="020F0502020204030204" pitchFamily="34" charset="0"/>
              </a:rPr>
              <a:t>Sapporo, Japan, September 11 - 14, 2017</a:t>
            </a:r>
            <a:endParaRPr lang="ko-KR" altLang="ko-KR" sz="16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1000" y="1910680"/>
            <a:ext cx="21194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sz="1600" b="1" dirty="0">
                <a:latin typeface="Calibri" pitchFamily="34" charset="0"/>
              </a:rPr>
              <a:t>Agenda item: </a:t>
            </a:r>
            <a:r>
              <a:rPr lang="en-US" altLang="ko-KR" sz="1600" b="1" dirty="0" smtClean="0">
                <a:latin typeface="Calibri" pitchFamily="34" charset="0"/>
              </a:rPr>
              <a:t>10.6.5</a:t>
            </a:r>
            <a:endParaRPr lang="en-US" altLang="ko-KR" sz="1600" b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Narrowband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“Narrowband V2X” means </a:t>
            </a:r>
            <a:r>
              <a:rPr lang="en-US" altLang="ko-KR" dirty="0"/>
              <a:t>V2X operations using “bandwidth </a:t>
            </a:r>
            <a:r>
              <a:rPr lang="en-US" altLang="ko-KR" dirty="0" smtClean="0"/>
              <a:t>limited UEs” </a:t>
            </a:r>
            <a:r>
              <a:rPr lang="en-US" altLang="ko-KR" dirty="0"/>
              <a:t>similar to the </a:t>
            </a:r>
            <a:r>
              <a:rPr lang="en-US" altLang="ko-KR" dirty="0" smtClean="0"/>
              <a:t>Cat-M1 UEs.</a:t>
            </a:r>
          </a:p>
          <a:p>
            <a:pPr lvl="1"/>
            <a:r>
              <a:rPr lang="en-US" altLang="ko-KR" dirty="0" smtClean="0"/>
              <a:t>Uplink and downlink for narrowband V2X can use the functionality specified via </a:t>
            </a:r>
            <a:r>
              <a:rPr lang="en-US" altLang="ko-KR" dirty="0" err="1" smtClean="0"/>
              <a:t>eMTC</a:t>
            </a:r>
            <a:r>
              <a:rPr lang="en-US" altLang="ko-KR" dirty="0" smtClean="0"/>
              <a:t> WI.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Focus is on </a:t>
            </a:r>
            <a:r>
              <a:rPr lang="en-US" altLang="ko-KR" b="1" u="sng" dirty="0" err="1" smtClean="0"/>
              <a:t>sidelink</a:t>
            </a:r>
            <a:r>
              <a:rPr lang="en-US" altLang="ko-KR" b="1" u="sng" dirty="0" smtClean="0"/>
              <a:t> transmissions</a:t>
            </a:r>
            <a:r>
              <a:rPr lang="en-US" altLang="ko-KR" dirty="0" smtClean="0"/>
              <a:t> where currently all the V2X UEs are required to support at least 10 MHz bandwidth transmissions.</a:t>
            </a:r>
          </a:p>
          <a:p>
            <a:pPr lvl="1"/>
            <a:r>
              <a:rPr lang="en-US" altLang="ko-KR" dirty="0" smtClean="0"/>
              <a:t>In many cases, only a subset of the system bandwidth is used for the actual transmission of each individual UE.</a:t>
            </a:r>
          </a:p>
          <a:p>
            <a:pPr lvl="1"/>
            <a:r>
              <a:rPr lang="en-US" altLang="ko-KR" dirty="0" smtClean="0"/>
              <a:t>If a UE needs to receive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V2X, reception over the whole system bandwidth is necessary to receive </a:t>
            </a:r>
            <a:r>
              <a:rPr lang="en-US" altLang="ko-KR" dirty="0" err="1" smtClean="0"/>
              <a:t>FDMed</a:t>
            </a:r>
            <a:r>
              <a:rPr lang="en-US" altLang="ko-KR" dirty="0" smtClean="0"/>
              <a:t> transmissions from multiple UEs.</a:t>
            </a:r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2</a:t>
            </a:fld>
            <a:endParaRPr lang="en-US" altLang="ko-K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553" y="4005064"/>
            <a:ext cx="594677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8458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 of Narrowband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It was concluded that </a:t>
            </a:r>
            <a:r>
              <a:rPr lang="en-US" altLang="ko-KR" dirty="0"/>
              <a:t>reducing maximum transmission bandwidth can contributed to UE power and cost reduction [1].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UEs in some V2P and V2I use cases do not need to perform reception but transmit only.</a:t>
            </a:r>
          </a:p>
          <a:p>
            <a:pPr lvl="2"/>
            <a:r>
              <a:rPr lang="en-US" altLang="ko-KR" dirty="0" err="1" smtClean="0"/>
              <a:t>Sidelink</a:t>
            </a:r>
            <a:r>
              <a:rPr lang="en-US" altLang="ko-KR" dirty="0" smtClean="0"/>
              <a:t> TX and RX are separated UE capability since Rel-14.</a:t>
            </a:r>
          </a:p>
          <a:p>
            <a:endParaRPr lang="en-US" altLang="ko-KR" dirty="0"/>
          </a:p>
          <a:p>
            <a:r>
              <a:rPr lang="en-US" altLang="ko-KR" dirty="0" smtClean="0"/>
              <a:t>Motivation scenario #1: Power saving of pedestrian UE</a:t>
            </a:r>
          </a:p>
          <a:p>
            <a:pPr lvl="1"/>
            <a:r>
              <a:rPr lang="en-US" altLang="ko-KR" dirty="0" smtClean="0"/>
              <a:t>The pedestrian UE can reduce its transmission bandwidth to save power consumption.</a:t>
            </a:r>
          </a:p>
          <a:p>
            <a:pPr lvl="2"/>
            <a:r>
              <a:rPr lang="en-US" altLang="ko-KR" dirty="0" smtClean="0"/>
              <a:t>Up to 20% power saving can be achieved depending on the operation scenario [2].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Motivation scenario #2: Involvement of CAT-M1 UEs in V2X</a:t>
            </a:r>
          </a:p>
          <a:p>
            <a:pPr lvl="1"/>
            <a:r>
              <a:rPr lang="en-US" altLang="ko-KR" dirty="0" smtClean="0"/>
              <a:t>For example, a UE in a smartwatch can transmit V2P messages.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Motivation scenario #3: Low-cost deployment of UE-type RSUs</a:t>
            </a:r>
          </a:p>
          <a:p>
            <a:pPr lvl="1"/>
            <a:r>
              <a:rPr lang="en-US" altLang="ko-KR" dirty="0" smtClean="0"/>
              <a:t>RSU deployment cost can be reduced if such RSUs only transmit low-rate information such as traffic signals, road information, etc.</a:t>
            </a:r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239827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Scope of standardization in Rel-15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055" y="836042"/>
            <a:ext cx="8915891" cy="5401270"/>
          </a:xfrm>
        </p:spPr>
        <p:txBody>
          <a:bodyPr/>
          <a:lstStyle/>
          <a:p>
            <a:r>
              <a:rPr lang="en-US" altLang="ko-KR" dirty="0" smtClean="0"/>
              <a:t>Backward compatibility to Rel-14 needs to be kept.</a:t>
            </a:r>
          </a:p>
          <a:p>
            <a:pPr lvl="1"/>
            <a:r>
              <a:rPr lang="en-US" altLang="ko-KR" dirty="0" smtClean="0"/>
              <a:t>Rel-14 UEs should be able to receive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transmissions from a narrowband V2X UE.</a:t>
            </a:r>
          </a:p>
          <a:p>
            <a:pPr lvl="1"/>
            <a:r>
              <a:rPr lang="en-US" altLang="ko-KR" dirty="0" smtClean="0"/>
              <a:t>Minor specification effort is expected mostly in RAN4.</a:t>
            </a:r>
          </a:p>
          <a:p>
            <a:pPr lvl="2"/>
            <a:r>
              <a:rPr lang="en-US" altLang="ko-KR" dirty="0" smtClean="0"/>
              <a:t>RF requirement needs to be specified for PSCCH/PSSCH transmissions of bandwidth limited UEs in Band 47 (i.e., 5.9 GHz band). The following changes are expected in TS36.101:</a:t>
            </a:r>
          </a:p>
          <a:p>
            <a:pPr lvl="3"/>
            <a:r>
              <a:rPr lang="en-US" altLang="ko-KR" dirty="0" smtClean="0"/>
              <a:t>Editorial addition of new </a:t>
            </a:r>
            <a:r>
              <a:rPr lang="en-US" altLang="ko-KR" dirty="0"/>
              <a:t>V2X </a:t>
            </a:r>
            <a:r>
              <a:rPr lang="en-US" altLang="ko-KR" dirty="0" smtClean="0"/>
              <a:t>Channel </a:t>
            </a:r>
            <a:r>
              <a:rPr lang="en-US" altLang="ko-KR" dirty="0"/>
              <a:t>BW w/ 1.4MHz </a:t>
            </a:r>
            <a:r>
              <a:rPr lang="en-US" altLang="ko-KR" dirty="0" smtClean="0"/>
              <a:t>to </a:t>
            </a:r>
            <a:r>
              <a:rPr lang="en-US" altLang="ko-KR" dirty="0"/>
              <a:t>Band 47</a:t>
            </a:r>
          </a:p>
          <a:p>
            <a:pPr lvl="3"/>
            <a:r>
              <a:rPr lang="en-US" altLang="ko-KR" dirty="0"/>
              <a:t>Analysis on MPR requirements for power class </a:t>
            </a:r>
            <a:r>
              <a:rPr lang="en-US" altLang="ko-KR" dirty="0" smtClean="0"/>
              <a:t>3 </a:t>
            </a:r>
          </a:p>
          <a:p>
            <a:pPr lvl="3"/>
            <a:r>
              <a:rPr lang="en-US" altLang="ko-KR" dirty="0" smtClean="0"/>
              <a:t>Further </a:t>
            </a:r>
            <a:r>
              <a:rPr lang="en-US" altLang="ko-KR" dirty="0"/>
              <a:t>clarification on frequency error/In-band emission relaxation for </a:t>
            </a:r>
            <a:r>
              <a:rPr lang="en-US" altLang="ko-KR" dirty="0" smtClean="0"/>
              <a:t>narrow channel bandwidth</a:t>
            </a:r>
            <a:endParaRPr lang="en-US" altLang="ko-KR" dirty="0"/>
          </a:p>
          <a:p>
            <a:pPr lvl="2"/>
            <a:r>
              <a:rPr lang="en-US" altLang="ko-KR" dirty="0" smtClean="0"/>
              <a:t>But works for UL cases of CAT-M1 UEs can be reused much.</a:t>
            </a:r>
          </a:p>
          <a:p>
            <a:pPr lvl="1"/>
            <a:r>
              <a:rPr lang="en-US" altLang="ko-KR" dirty="0" smtClean="0"/>
              <a:t>We note that a similar work needs to be done if a follow-up WI of feD2D SI is approved.</a:t>
            </a:r>
          </a:p>
          <a:p>
            <a:pPr lvl="1"/>
            <a:r>
              <a:rPr lang="en-US" altLang="ko-KR" dirty="0" smtClean="0"/>
              <a:t>Small optimization can be considered in RAN1 in order to deal with frequency change between initial transmission and retransmission.</a:t>
            </a:r>
          </a:p>
          <a:p>
            <a:pPr lvl="2"/>
            <a:r>
              <a:rPr lang="en-US" altLang="ko-KR" dirty="0" smtClean="0"/>
              <a:t>E.g., UE behavior can be modified in order to avoid selecting two contiguous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29855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055" y="764704"/>
            <a:ext cx="8915891" cy="5736130"/>
          </a:xfrm>
        </p:spPr>
        <p:txBody>
          <a:bodyPr/>
          <a:lstStyle/>
          <a:p>
            <a:r>
              <a:rPr lang="en-US" altLang="ko-KR" dirty="0" smtClean="0"/>
              <a:t>It is proposed to standardize “narrowband V2X” in Rel-15.</a:t>
            </a:r>
          </a:p>
          <a:p>
            <a:pPr lvl="1"/>
            <a:r>
              <a:rPr lang="en-US" altLang="ko-KR" dirty="0" smtClean="0"/>
              <a:t>To support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transmissions in Band 47 from a UE whose bandwidth is limited to 1.4 </a:t>
            </a:r>
            <a:r>
              <a:rPr lang="en-US" altLang="ko-KR" dirty="0" err="1" smtClean="0"/>
              <a:t>MHz.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Such transmissions should be received by Rel-14 UEs.</a:t>
            </a:r>
          </a:p>
          <a:p>
            <a:endParaRPr lang="en-US" altLang="ko-KR" dirty="0"/>
          </a:p>
          <a:p>
            <a:r>
              <a:rPr lang="en-US" altLang="ko-KR" dirty="0" smtClean="0"/>
              <a:t>This objective can be added to the WI on 3GPP V2X phase 2.</a:t>
            </a:r>
          </a:p>
          <a:p>
            <a:pPr lvl="1"/>
            <a:r>
              <a:rPr lang="en-US" altLang="ko-KR" dirty="0" smtClean="0"/>
              <a:t>Main work will be in RAN4 but small additional TU will be sufficient.</a:t>
            </a:r>
          </a:p>
          <a:p>
            <a:endParaRPr lang="en-US" altLang="ko-KR" dirty="0"/>
          </a:p>
          <a:p>
            <a:r>
              <a:rPr lang="en-US" altLang="ko-KR" dirty="0" smtClean="0"/>
              <a:t>Alternatively, this objective can be handled as a part of a follow-up WI of feD2D SI.</a:t>
            </a:r>
          </a:p>
          <a:p>
            <a:pPr lvl="1"/>
            <a:r>
              <a:rPr lang="en-US" altLang="ko-KR" dirty="0" smtClean="0"/>
              <a:t>If such a WI is approved, SL RF </a:t>
            </a:r>
            <a:r>
              <a:rPr lang="en-US" altLang="ko-KR" dirty="0"/>
              <a:t>requirement </a:t>
            </a:r>
            <a:r>
              <a:rPr lang="en-US" altLang="ko-KR" dirty="0" smtClean="0"/>
              <a:t>bandwidth </a:t>
            </a:r>
            <a:r>
              <a:rPr lang="en-US" altLang="ko-KR" dirty="0"/>
              <a:t>limited </a:t>
            </a:r>
            <a:r>
              <a:rPr lang="en-US" altLang="ko-KR" dirty="0" smtClean="0"/>
              <a:t>UEs will be specified anyway.</a:t>
            </a:r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5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89210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Reference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dirty="0" smtClean="0"/>
              <a:t>[1] </a:t>
            </a:r>
            <a:r>
              <a:rPr lang="en-US" altLang="ko-KR" dirty="0"/>
              <a:t>3GPP TR 36.888, Machine-Type Communications (MTC) User </a:t>
            </a:r>
            <a:r>
              <a:rPr lang="en-US" altLang="ko-KR" dirty="0" err="1"/>
              <a:t>Equipments</a:t>
            </a:r>
            <a:r>
              <a:rPr lang="en-US" altLang="ko-KR" dirty="0"/>
              <a:t> (UEs) based on </a:t>
            </a:r>
            <a:r>
              <a:rPr lang="en-US" altLang="ko-KR" dirty="0" smtClean="0"/>
              <a:t>LTE.</a:t>
            </a:r>
          </a:p>
          <a:p>
            <a:pPr marL="0" indent="0">
              <a:buNone/>
            </a:pPr>
            <a:r>
              <a:rPr lang="en-US" altLang="ko-KR" dirty="0" smtClean="0"/>
              <a:t>[2] R1-1713120/R2-1708452/</a:t>
            </a:r>
            <a:r>
              <a:rPr lang="en-US" altLang="ko-KR" dirty="0"/>
              <a:t> R4-1707910, “Discussion on standardization of narrowband V2X in </a:t>
            </a:r>
            <a:r>
              <a:rPr lang="en-US" altLang="ko-KR" dirty="0" smtClean="0"/>
              <a:t>Rel-15,” LG Electronics.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6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49342328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테마">
  <a:themeElements>
    <a:clrScheme name="7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23814</TotalTime>
  <Words>591</Words>
  <Application>Microsoft Office PowerPoint</Application>
  <PresentationFormat>A4 용지(210x297mm)</PresentationFormat>
  <Paragraphs>55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7_Office 테마</vt:lpstr>
      <vt:lpstr>Standardization of narrowband V2X  in Rel-15</vt:lpstr>
      <vt:lpstr>Narrowband V2X</vt:lpstr>
      <vt:lpstr>Motivation of Narrowband V2X</vt:lpstr>
      <vt:lpstr>Scope of standardization in Rel-15</vt:lpstr>
      <vt:lpstr>Proposal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Youngwoo Yun</dc:creator>
  <cp:lastModifiedBy>Hanbyul Seo</cp:lastModifiedBy>
  <cp:revision>1516</cp:revision>
  <dcterms:created xsi:type="dcterms:W3CDTF">2007-12-14T06:10:03Z</dcterms:created>
  <dcterms:modified xsi:type="dcterms:W3CDTF">2017-09-04T07:57:16Z</dcterms:modified>
</cp:coreProperties>
</file>