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8"/>
  </p:notesMasterIdLst>
  <p:handoutMasterIdLst>
    <p:handoutMasterId r:id="rId49"/>
  </p:handoutMasterIdLst>
  <p:sldIdLst>
    <p:sldId id="452" r:id="rId2"/>
    <p:sldId id="396" r:id="rId3"/>
    <p:sldId id="742" r:id="rId4"/>
    <p:sldId id="428" r:id="rId5"/>
    <p:sldId id="697" r:id="rId6"/>
    <p:sldId id="698" r:id="rId7"/>
    <p:sldId id="327" r:id="rId8"/>
    <p:sldId id="676" r:id="rId9"/>
    <p:sldId id="677" r:id="rId10"/>
    <p:sldId id="718" r:id="rId11"/>
    <p:sldId id="699" r:id="rId12"/>
    <p:sldId id="678" r:id="rId13"/>
    <p:sldId id="706" r:id="rId14"/>
    <p:sldId id="684" r:id="rId15"/>
    <p:sldId id="719" r:id="rId16"/>
    <p:sldId id="700" r:id="rId17"/>
    <p:sldId id="686" r:id="rId18"/>
    <p:sldId id="687" r:id="rId19"/>
    <p:sldId id="720" r:id="rId20"/>
    <p:sldId id="689" r:id="rId21"/>
    <p:sldId id="692" r:id="rId22"/>
    <p:sldId id="709" r:id="rId23"/>
    <p:sldId id="710" r:id="rId24"/>
    <p:sldId id="735" r:id="rId25"/>
    <p:sldId id="736" r:id="rId26"/>
    <p:sldId id="732" r:id="rId27"/>
    <p:sldId id="733" r:id="rId28"/>
    <p:sldId id="734" r:id="rId29"/>
    <p:sldId id="722" r:id="rId30"/>
    <p:sldId id="725" r:id="rId31"/>
    <p:sldId id="723" r:id="rId32"/>
    <p:sldId id="727" r:id="rId33"/>
    <p:sldId id="728" r:id="rId34"/>
    <p:sldId id="730" r:id="rId35"/>
    <p:sldId id="731" r:id="rId36"/>
    <p:sldId id="724" r:id="rId37"/>
    <p:sldId id="717" r:id="rId38"/>
    <p:sldId id="737" r:id="rId39"/>
    <p:sldId id="738" r:id="rId40"/>
    <p:sldId id="740" r:id="rId41"/>
    <p:sldId id="741" r:id="rId42"/>
    <p:sldId id="714" r:id="rId43"/>
    <p:sldId id="721" r:id="rId44"/>
    <p:sldId id="694" r:id="rId45"/>
    <p:sldId id="353" r:id="rId46"/>
    <p:sldId id="701" r:id="rId47"/>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00"/>
    <a:srgbClr val="2A6EA8"/>
    <a:srgbClr val="5A8B25"/>
    <a:srgbClr val="72AF2F"/>
    <a:srgbClr val="B1D254"/>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72" autoAdjust="0"/>
    <p:restoredTop sz="94660" autoAdjust="0"/>
  </p:normalViewPr>
  <p:slideViewPr>
    <p:cSldViewPr snapToGrid="0">
      <p:cViewPr varScale="1">
        <p:scale>
          <a:sx n="72" d="100"/>
          <a:sy n="72" d="100"/>
        </p:scale>
        <p:origin x="9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22</a:t>
            </a:fld>
            <a:endParaRPr lang="en-GB" dirty="0"/>
          </a:p>
        </p:txBody>
      </p:sp>
    </p:spTree>
    <p:extLst>
      <p:ext uri="{BB962C8B-B14F-4D97-AF65-F5344CB8AC3E}">
        <p14:creationId xmlns:p14="http://schemas.microsoft.com/office/powerpoint/2010/main" val="1462718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23</a:t>
            </a:fld>
            <a:endParaRPr lang="en-GB" dirty="0"/>
          </a:p>
        </p:txBody>
      </p:sp>
    </p:spTree>
    <p:extLst>
      <p:ext uri="{BB962C8B-B14F-4D97-AF65-F5344CB8AC3E}">
        <p14:creationId xmlns:p14="http://schemas.microsoft.com/office/powerpoint/2010/main" val="635644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24</a:t>
            </a:fld>
            <a:endParaRPr lang="en-GB" dirty="0"/>
          </a:p>
        </p:txBody>
      </p:sp>
    </p:spTree>
    <p:extLst>
      <p:ext uri="{BB962C8B-B14F-4D97-AF65-F5344CB8AC3E}">
        <p14:creationId xmlns:p14="http://schemas.microsoft.com/office/powerpoint/2010/main" val="3200231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25</a:t>
            </a:fld>
            <a:endParaRPr lang="en-GB" dirty="0"/>
          </a:p>
        </p:txBody>
      </p:sp>
    </p:spTree>
    <p:extLst>
      <p:ext uri="{BB962C8B-B14F-4D97-AF65-F5344CB8AC3E}">
        <p14:creationId xmlns:p14="http://schemas.microsoft.com/office/powerpoint/2010/main" val="2825299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27</a:t>
            </a:fld>
            <a:endParaRPr lang="en-GB" dirty="0"/>
          </a:p>
        </p:txBody>
      </p:sp>
    </p:spTree>
    <p:extLst>
      <p:ext uri="{BB962C8B-B14F-4D97-AF65-F5344CB8AC3E}">
        <p14:creationId xmlns:p14="http://schemas.microsoft.com/office/powerpoint/2010/main" val="508264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28</a:t>
            </a:fld>
            <a:endParaRPr lang="en-GB" dirty="0"/>
          </a:p>
        </p:txBody>
      </p:sp>
    </p:spTree>
    <p:extLst>
      <p:ext uri="{BB962C8B-B14F-4D97-AF65-F5344CB8AC3E}">
        <p14:creationId xmlns:p14="http://schemas.microsoft.com/office/powerpoint/2010/main" val="1595572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30</a:t>
            </a:fld>
            <a:endParaRPr lang="en-GB" dirty="0"/>
          </a:p>
        </p:txBody>
      </p:sp>
    </p:spTree>
    <p:extLst>
      <p:ext uri="{BB962C8B-B14F-4D97-AF65-F5344CB8AC3E}">
        <p14:creationId xmlns:p14="http://schemas.microsoft.com/office/powerpoint/2010/main" val="2481211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32</a:t>
            </a:fld>
            <a:endParaRPr lang="en-GB" dirty="0"/>
          </a:p>
        </p:txBody>
      </p:sp>
    </p:spTree>
    <p:extLst>
      <p:ext uri="{BB962C8B-B14F-4D97-AF65-F5344CB8AC3E}">
        <p14:creationId xmlns:p14="http://schemas.microsoft.com/office/powerpoint/2010/main" val="1511884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35</a:t>
            </a:fld>
            <a:endParaRPr lang="en-GB" dirty="0"/>
          </a:p>
        </p:txBody>
      </p:sp>
    </p:spTree>
    <p:extLst>
      <p:ext uri="{BB962C8B-B14F-4D97-AF65-F5344CB8AC3E}">
        <p14:creationId xmlns:p14="http://schemas.microsoft.com/office/powerpoint/2010/main" val="1464031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37</a:t>
            </a:fld>
            <a:endParaRPr lang="en-GB" dirty="0"/>
          </a:p>
        </p:txBody>
      </p:sp>
    </p:spTree>
    <p:extLst>
      <p:ext uri="{BB962C8B-B14F-4D97-AF65-F5344CB8AC3E}">
        <p14:creationId xmlns:p14="http://schemas.microsoft.com/office/powerpoint/2010/main" val="790511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8</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38</a:t>
            </a:fld>
            <a:endParaRPr lang="en-GB" dirty="0"/>
          </a:p>
        </p:txBody>
      </p:sp>
    </p:spTree>
    <p:extLst>
      <p:ext uri="{BB962C8B-B14F-4D97-AF65-F5344CB8AC3E}">
        <p14:creationId xmlns:p14="http://schemas.microsoft.com/office/powerpoint/2010/main" val="3734038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39</a:t>
            </a:fld>
            <a:endParaRPr lang="en-GB" dirty="0"/>
          </a:p>
        </p:txBody>
      </p:sp>
    </p:spTree>
    <p:extLst>
      <p:ext uri="{BB962C8B-B14F-4D97-AF65-F5344CB8AC3E}">
        <p14:creationId xmlns:p14="http://schemas.microsoft.com/office/powerpoint/2010/main" val="680654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40</a:t>
            </a:fld>
            <a:endParaRPr lang="en-GB" dirty="0"/>
          </a:p>
        </p:txBody>
      </p:sp>
    </p:spTree>
    <p:extLst>
      <p:ext uri="{BB962C8B-B14F-4D97-AF65-F5344CB8AC3E}">
        <p14:creationId xmlns:p14="http://schemas.microsoft.com/office/powerpoint/2010/main" val="2447974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41</a:t>
            </a:fld>
            <a:endParaRPr lang="en-GB" dirty="0"/>
          </a:p>
        </p:txBody>
      </p:sp>
    </p:spTree>
    <p:extLst>
      <p:ext uri="{BB962C8B-B14F-4D97-AF65-F5344CB8AC3E}">
        <p14:creationId xmlns:p14="http://schemas.microsoft.com/office/powerpoint/2010/main" val="2206773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42</a:t>
            </a:fld>
            <a:endParaRPr lang="en-GB" dirty="0"/>
          </a:p>
        </p:txBody>
      </p:sp>
    </p:spTree>
    <p:extLst>
      <p:ext uri="{BB962C8B-B14F-4D97-AF65-F5344CB8AC3E}">
        <p14:creationId xmlns:p14="http://schemas.microsoft.com/office/powerpoint/2010/main" val="3635700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43</a:t>
            </a:fld>
            <a:endParaRPr lang="en-GB" dirty="0"/>
          </a:p>
        </p:txBody>
      </p:sp>
    </p:spTree>
    <p:extLst>
      <p:ext uri="{BB962C8B-B14F-4D97-AF65-F5344CB8AC3E}">
        <p14:creationId xmlns:p14="http://schemas.microsoft.com/office/powerpoint/2010/main" val="2073817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13</a:t>
            </a:fld>
            <a:endParaRPr lang="en-GB" dirty="0"/>
          </a:p>
        </p:txBody>
      </p:sp>
    </p:spTree>
    <p:extLst>
      <p:ext uri="{BB962C8B-B14F-4D97-AF65-F5344CB8AC3E}">
        <p14:creationId xmlns:p14="http://schemas.microsoft.com/office/powerpoint/2010/main" val="291806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14</a:t>
            </a:fld>
            <a:endParaRPr lang="en-GB" dirty="0"/>
          </a:p>
        </p:txBody>
      </p:sp>
    </p:spTree>
    <p:extLst>
      <p:ext uri="{BB962C8B-B14F-4D97-AF65-F5344CB8AC3E}">
        <p14:creationId xmlns:p14="http://schemas.microsoft.com/office/powerpoint/2010/main" val="1610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15</a:t>
            </a:fld>
            <a:endParaRPr lang="en-GB" dirty="0"/>
          </a:p>
        </p:txBody>
      </p:sp>
    </p:spTree>
    <p:extLst>
      <p:ext uri="{BB962C8B-B14F-4D97-AF65-F5344CB8AC3E}">
        <p14:creationId xmlns:p14="http://schemas.microsoft.com/office/powerpoint/2010/main" val="2206095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18</a:t>
            </a:fld>
            <a:endParaRPr lang="en-GB" dirty="0"/>
          </a:p>
        </p:txBody>
      </p:sp>
    </p:spTree>
    <p:extLst>
      <p:ext uri="{BB962C8B-B14F-4D97-AF65-F5344CB8AC3E}">
        <p14:creationId xmlns:p14="http://schemas.microsoft.com/office/powerpoint/2010/main" val="3257398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19</a:t>
            </a:fld>
            <a:endParaRPr lang="en-GB" dirty="0"/>
          </a:p>
        </p:txBody>
      </p:sp>
    </p:spTree>
    <p:extLst>
      <p:ext uri="{BB962C8B-B14F-4D97-AF65-F5344CB8AC3E}">
        <p14:creationId xmlns:p14="http://schemas.microsoft.com/office/powerpoint/2010/main" val="1162757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20</a:t>
            </a:fld>
            <a:endParaRPr lang="en-GB" dirty="0"/>
          </a:p>
        </p:txBody>
      </p:sp>
    </p:spTree>
    <p:extLst>
      <p:ext uri="{BB962C8B-B14F-4D97-AF65-F5344CB8AC3E}">
        <p14:creationId xmlns:p14="http://schemas.microsoft.com/office/powerpoint/2010/main" val="2327563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21</a:t>
            </a:fld>
            <a:endParaRPr lang="en-GB" dirty="0"/>
          </a:p>
        </p:txBody>
      </p:sp>
    </p:spTree>
    <p:extLst>
      <p:ext uri="{BB962C8B-B14F-4D97-AF65-F5344CB8AC3E}">
        <p14:creationId xmlns:p14="http://schemas.microsoft.com/office/powerpoint/2010/main" val="291679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2017                              RAN6 Status Report to RAN#77                        RP-171528</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35083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TSG-RAN #77				</a:t>
            </a:r>
            <a:r>
              <a:rPr lang="en-GB" altLang="en-US" sz="2000" b="1" i="1" dirty="0">
                <a:solidFill>
                  <a:srgbClr val="0000CC"/>
                </a:solidFill>
                <a:latin typeface="Arial" charset="0"/>
                <a:cs typeface="Times New Roman" pitchFamily="18" charset="0"/>
              </a:rPr>
              <a:t>RP-171528</a:t>
            </a:r>
            <a:endParaRPr lang="en-GB" altLang="en-US" sz="2000" b="1" i="1" dirty="0">
              <a:highlight>
                <a:srgbClr val="FFFF00"/>
              </a:highlight>
              <a:latin typeface="Arial" charset="0"/>
              <a:cs typeface="Times New Roman" pitchFamily="18" charset="0"/>
            </a:endParaRPr>
          </a:p>
          <a:p>
            <a:pPr eaLnBrk="1" hangingPunct="1">
              <a:spcBef>
                <a:spcPct val="50000"/>
              </a:spcBef>
              <a:buFontTx/>
              <a:buNone/>
            </a:pPr>
            <a:r>
              <a:rPr lang="en-GB" altLang="en-US" sz="2000" b="1" i="1" dirty="0">
                <a:latin typeface="Arial" charset="0"/>
                <a:cs typeface="Times New Roman" pitchFamily="18" charset="0"/>
              </a:rPr>
              <a:t>Sapporo, Japan, 11-14 September, 2017</a:t>
            </a: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a:latin typeface="Arial" charset="0"/>
              </a:rPr>
              <a:t>RAN6 Chair:          	Juergen Hofmann (NOKIA)</a:t>
            </a:r>
          </a:p>
          <a:p>
            <a:pPr marL="0" indent="0">
              <a:buFontTx/>
              <a:buNone/>
              <a:tabLst>
                <a:tab pos="2511425" algn="l"/>
                <a:tab pos="2873375" algn="l"/>
              </a:tabLst>
            </a:pPr>
            <a:r>
              <a:rPr lang="en-GB" altLang="en-US" sz="1600" dirty="0">
                <a:latin typeface="Arial" charset="0"/>
              </a:rPr>
              <a:t>RAN6 Secretary: 		Paolo Usai (ETSI MCC)</a:t>
            </a: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WG6</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#77</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Liaisons   (2/2)</a:t>
            </a:r>
          </a:p>
        </p:txBody>
      </p:sp>
      <p:sp>
        <p:nvSpPr>
          <p:cNvPr id="3" name="Content Placeholder 2"/>
          <p:cNvSpPr>
            <a:spLocks noGrp="1"/>
          </p:cNvSpPr>
          <p:nvPr>
            <p:ph idx="1"/>
          </p:nvPr>
        </p:nvSpPr>
        <p:spPr>
          <a:xfrm>
            <a:off x="465454" y="1417637"/>
            <a:ext cx="8678546" cy="4915849"/>
          </a:xfrm>
        </p:spPr>
        <p:txBody>
          <a:bodyPr/>
          <a:lstStyle/>
          <a:p>
            <a:pPr>
              <a:spcBef>
                <a:spcPts val="200"/>
              </a:spcBef>
              <a:spcAft>
                <a:spcPts val="600"/>
              </a:spcAft>
            </a:pPr>
            <a:r>
              <a:rPr lang="en-GB" sz="2000" dirty="0"/>
              <a:t>Three outgoing LSs were sent. </a:t>
            </a:r>
          </a:p>
          <a:p>
            <a:pPr>
              <a:lnSpc>
                <a:spcPct val="90000"/>
              </a:lnSpc>
              <a:spcBef>
                <a:spcPts val="200"/>
              </a:spcBef>
            </a:pPr>
            <a:r>
              <a:rPr lang="en-GB" sz="2000" dirty="0">
                <a:solidFill>
                  <a:srgbClr val="0000FF"/>
                </a:solidFill>
              </a:rPr>
              <a:t>R6-170424</a:t>
            </a:r>
            <a:r>
              <a:rPr lang="en-GB" sz="2000" dirty="0"/>
              <a:t> </a:t>
            </a:r>
            <a:r>
              <a:rPr lang="en-US" sz="2000" dirty="0"/>
              <a:t>LS on the WI of a simplified HS-SCCH for UMTS (to: RAN3)</a:t>
            </a:r>
            <a:endParaRPr lang="en-GB" sz="2000" dirty="0"/>
          </a:p>
          <a:p>
            <a:pPr lvl="1">
              <a:lnSpc>
                <a:spcPct val="90000"/>
              </a:lnSpc>
              <a:spcBef>
                <a:spcPts val="200"/>
              </a:spcBef>
              <a:spcAft>
                <a:spcPts val="600"/>
              </a:spcAft>
            </a:pPr>
            <a:r>
              <a:rPr lang="en-GB" sz="1800" dirty="0"/>
              <a:t>RAN6 informs about the achieved progress for the work item at RAN6#5. In particular agreed concept proposals and agreed CRs are listed for the simplified HS-SCCH type 1 operation, applicable in CELL_DCH state. Higher layer signalling for this feature is needed to convey the network capability and UE capability and hence RAN3 is asked to update its relevant specs.</a:t>
            </a:r>
            <a:endParaRPr lang="en-US" sz="1800" dirty="0"/>
          </a:p>
          <a:p>
            <a:pPr>
              <a:lnSpc>
                <a:spcPct val="90000"/>
              </a:lnSpc>
              <a:spcBef>
                <a:spcPts val="200"/>
              </a:spcBef>
            </a:pPr>
            <a:r>
              <a:rPr lang="en-GB" sz="2000" dirty="0">
                <a:solidFill>
                  <a:srgbClr val="0000FF"/>
                </a:solidFill>
              </a:rPr>
              <a:t>R6-170458 </a:t>
            </a:r>
            <a:r>
              <a:rPr lang="en-US" sz="2000" dirty="0"/>
              <a:t>LS on completion of core parts of Rel-14 features Positioning Enhancements for GERAN and Radio Interface Enhancements for EC-GSM-IoT (to: RAN5 cc: ETSI MSG)</a:t>
            </a:r>
          </a:p>
          <a:p>
            <a:pPr lvl="1">
              <a:lnSpc>
                <a:spcPct val="90000"/>
              </a:lnSpc>
              <a:spcBef>
                <a:spcPts val="200"/>
              </a:spcBef>
              <a:spcAft>
                <a:spcPts val="600"/>
              </a:spcAft>
            </a:pPr>
            <a:r>
              <a:rPr lang="en-US" sz="1800" dirty="0"/>
              <a:t>RAN6 informs on the completion of Rel-14 features (Positioning enhancements for GERAN and Radio Interface Enhancements for EC-GSM-IoT), and asks RAN5 to provide feedback on their plan to specify MS conformance tests for these features. </a:t>
            </a:r>
          </a:p>
          <a:p>
            <a:pPr>
              <a:lnSpc>
                <a:spcPct val="90000"/>
              </a:lnSpc>
              <a:spcBef>
                <a:spcPts val="200"/>
              </a:spcBef>
            </a:pPr>
            <a:r>
              <a:rPr lang="en-GB" sz="2000" dirty="0">
                <a:solidFill>
                  <a:srgbClr val="0000FF"/>
                </a:solidFill>
              </a:rPr>
              <a:t>R6-170460 </a:t>
            </a:r>
            <a:r>
              <a:rPr lang="en-US" sz="2000" dirty="0"/>
              <a:t>LS on Restricted Use of Enhanced Coverage (to: CT1 cc: SA2, RAN2)</a:t>
            </a:r>
          </a:p>
          <a:p>
            <a:pPr lvl="1">
              <a:lnSpc>
                <a:spcPct val="90000"/>
              </a:lnSpc>
              <a:spcBef>
                <a:spcPts val="200"/>
              </a:spcBef>
            </a:pPr>
            <a:r>
              <a:rPr lang="en-US" sz="1800" dirty="0"/>
              <a:t>RAN6 raises questions on the impact to radio link control and mobility management procedures for the Rel-14 feature and guidance from CT1 is requested for specifying the AS </a:t>
            </a:r>
            <a:r>
              <a:rPr lang="en-GB" sz="1800" dirty="0"/>
              <a:t>behaviour</a:t>
            </a:r>
            <a:r>
              <a:rPr lang="en-US" sz="1800" dirty="0"/>
              <a:t>. </a:t>
            </a:r>
            <a:endParaRPr lang="en-GB" sz="1800" dirty="0"/>
          </a:p>
        </p:txBody>
      </p:sp>
    </p:spTree>
    <p:extLst>
      <p:ext uri="{BB962C8B-B14F-4D97-AF65-F5344CB8AC3E}">
        <p14:creationId xmlns:p14="http://schemas.microsoft.com/office/powerpoint/2010/main" val="216697587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Rel-13 and </a:t>
            </a:r>
            <a:r>
              <a:rPr lang="sv-SE" altLang="en-US" dirty="0" err="1"/>
              <a:t>Earlier</a:t>
            </a:r>
            <a:r>
              <a:rPr lang="sv-SE" altLang="en-US" dirty="0"/>
              <a:t> Features (GERAN)</a:t>
            </a:r>
            <a:endParaRPr lang="en-US" altLang="en-US" dirty="0"/>
          </a:p>
        </p:txBody>
      </p:sp>
    </p:spTree>
    <p:extLst>
      <p:ext uri="{BB962C8B-B14F-4D97-AF65-F5344CB8AC3E}">
        <p14:creationId xmlns:p14="http://schemas.microsoft.com/office/powerpoint/2010/main" val="236037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eDRX_GSM (Rel-13)</a:t>
            </a:r>
          </a:p>
        </p:txBody>
      </p:sp>
      <p:sp>
        <p:nvSpPr>
          <p:cNvPr id="3" name="Content Placeholder 2"/>
          <p:cNvSpPr>
            <a:spLocks noGrp="1"/>
          </p:cNvSpPr>
          <p:nvPr>
            <p:ph idx="1"/>
          </p:nvPr>
        </p:nvSpPr>
        <p:spPr>
          <a:xfrm>
            <a:off x="485774" y="1380998"/>
            <a:ext cx="8658225" cy="4830763"/>
          </a:xfrm>
          <a:noFill/>
          <a:ln>
            <a:solidFill>
              <a:schemeClr val="bg1"/>
            </a:solidFill>
          </a:ln>
        </p:spPr>
        <p:txBody>
          <a:bodyPr/>
          <a:lstStyle/>
          <a:p>
            <a:r>
              <a:rPr lang="en-US" sz="2000" dirty="0"/>
              <a:t>Set of 2 essential corrections agreed related to clarification of MS behavior when the network discontinues support of Rel-13 features and rolls back to pre-Rel-13 feature support.  </a:t>
            </a:r>
          </a:p>
          <a:p>
            <a:r>
              <a:rPr lang="en-US" sz="2000" b="1" dirty="0"/>
              <a:t>CR 44.018 Miscellaneous corrections for PEO_BCCH_CHANGE_MARK (Rel-13) </a:t>
            </a:r>
            <a:r>
              <a:rPr lang="en-US" sz="2000" dirty="0"/>
              <a:t>agreed in </a:t>
            </a:r>
            <a:r>
              <a:rPr lang="en-US" sz="2000" dirty="0">
                <a:solidFill>
                  <a:srgbClr val="0000FF"/>
                </a:solidFill>
              </a:rPr>
              <a:t>R6-170437</a:t>
            </a:r>
          </a:p>
          <a:p>
            <a:pPr lvl="1"/>
            <a:r>
              <a:rPr lang="en-US" sz="2000" dirty="0"/>
              <a:t>Rel-14 mirror in </a:t>
            </a:r>
            <a:r>
              <a:rPr lang="en-US" sz="2000" dirty="0">
                <a:solidFill>
                  <a:srgbClr val="0000FF"/>
                </a:solidFill>
              </a:rPr>
              <a:t>R6-170438</a:t>
            </a:r>
          </a:p>
          <a:p>
            <a:pPr marL="457200" lvl="1" indent="0">
              <a:buNone/>
            </a:pPr>
            <a:endParaRPr lang="en-US" sz="2000" dirty="0">
              <a:solidFill>
                <a:srgbClr val="0000FF"/>
              </a:solidFill>
            </a:endParaRP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solidFill>
                  <a:srgbClr val="0000FF"/>
                </a:solidFill>
              </a:rPr>
              <a:t> </a:t>
            </a:r>
            <a:r>
              <a:rPr lang="en-US" sz="2000" dirty="0"/>
              <a:t>The agreed CRs are collected in </a:t>
            </a:r>
            <a:r>
              <a:rPr lang="en-US" sz="2000" dirty="0">
                <a:solidFill>
                  <a:srgbClr val="0000FF"/>
                </a:solidFill>
              </a:rPr>
              <a:t>RP-171598</a:t>
            </a:r>
            <a:r>
              <a:rPr lang="en-US" sz="2000" dirty="0"/>
              <a:t> for block approval at RAN#77.</a:t>
            </a:r>
            <a:endParaRPr lang="en-US" sz="2000" dirty="0">
              <a:solidFill>
                <a:srgbClr val="0000FF"/>
              </a:solidFill>
            </a:endParaRPr>
          </a:p>
          <a:p>
            <a:pPr marL="0" indent="0">
              <a:buNone/>
            </a:pPr>
            <a:endParaRPr lang="en-US" sz="2000" dirty="0"/>
          </a:p>
        </p:txBody>
      </p:sp>
    </p:spTree>
    <p:extLst>
      <p:ext uri="{BB962C8B-B14F-4D97-AF65-F5344CB8AC3E}">
        <p14:creationId xmlns:p14="http://schemas.microsoft.com/office/powerpoint/2010/main" val="100982951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472874" cy="4830763"/>
          </a:xfrm>
        </p:spPr>
        <p:txBody>
          <a:bodyPr/>
          <a:lstStyle/>
          <a:p>
            <a:r>
              <a:rPr lang="en-GB" sz="2000" dirty="0"/>
              <a:t>No contributions. </a:t>
            </a:r>
            <a:endParaRPr lang="en-US" sz="2000" dirty="0">
              <a:solidFill>
                <a:srgbClr val="0000FF"/>
              </a:solidFill>
            </a:endParaRPr>
          </a:p>
        </p:txBody>
      </p:sp>
      <p:sp>
        <p:nvSpPr>
          <p:cNvPr id="5" name="Title 1"/>
          <p:cNvSpPr>
            <a:spLocks noGrp="1"/>
          </p:cNvSpPr>
          <p:nvPr>
            <p:ph type="title"/>
          </p:nvPr>
        </p:nvSpPr>
        <p:spPr>
          <a:xfrm>
            <a:off x="378371" y="228600"/>
            <a:ext cx="7182155" cy="1143000"/>
          </a:xfrm>
        </p:spPr>
        <p:txBody>
          <a:bodyPr/>
          <a:lstStyle/>
          <a:p>
            <a:pPr algn="l"/>
            <a:r>
              <a:rPr lang="en-US" dirty="0" err="1"/>
              <a:t>CIoT_EC_GSM</a:t>
            </a:r>
            <a:r>
              <a:rPr lang="en-US" dirty="0"/>
              <a:t>, Core and Perf aspects </a:t>
            </a:r>
            <a:br>
              <a:rPr lang="en-US" dirty="0"/>
            </a:br>
            <a:r>
              <a:rPr lang="en-US" dirty="0"/>
              <a:t>(Rel-13) </a:t>
            </a:r>
          </a:p>
        </p:txBody>
      </p:sp>
    </p:spTree>
    <p:extLst>
      <p:ext uri="{BB962C8B-B14F-4D97-AF65-F5344CB8AC3E}">
        <p14:creationId xmlns:p14="http://schemas.microsoft.com/office/powerpoint/2010/main" val="398962161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marL="0" indent="0">
              <a:buNone/>
            </a:pPr>
            <a:endParaRPr lang="en-US" sz="800" dirty="0"/>
          </a:p>
          <a:p>
            <a:r>
              <a:rPr lang="en-US" sz="2000" dirty="0"/>
              <a:t>No contributions. </a:t>
            </a:r>
          </a:p>
        </p:txBody>
      </p:sp>
      <p:sp>
        <p:nvSpPr>
          <p:cNvPr id="5" name="Title 1"/>
          <p:cNvSpPr>
            <a:spLocks noGrp="1"/>
          </p:cNvSpPr>
          <p:nvPr>
            <p:ph type="title"/>
          </p:nvPr>
        </p:nvSpPr>
        <p:spPr>
          <a:xfrm>
            <a:off x="488950" y="228600"/>
            <a:ext cx="6827838" cy="1143000"/>
          </a:xfrm>
        </p:spPr>
        <p:txBody>
          <a:bodyPr/>
          <a:lstStyle/>
          <a:p>
            <a:r>
              <a:rPr lang="en-US" dirty="0"/>
              <a:t>CS/PS Coordination for Shared GERAN Networks (Rel-13)</a:t>
            </a:r>
          </a:p>
        </p:txBody>
      </p:sp>
    </p:spTree>
    <p:extLst>
      <p:ext uri="{BB962C8B-B14F-4D97-AF65-F5344CB8AC3E}">
        <p14:creationId xmlns:p14="http://schemas.microsoft.com/office/powerpoint/2010/main" val="6531210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marL="0" indent="0">
              <a:buNone/>
            </a:pPr>
            <a:endParaRPr lang="en-US" sz="800" dirty="0"/>
          </a:p>
          <a:p>
            <a:r>
              <a:rPr lang="en-US" sz="2000" dirty="0"/>
              <a:t>In accordance with the decision taken at RAN#76, references to GERAN </a:t>
            </a:r>
            <a:r>
              <a:rPr lang="en-US" sz="2000" dirty="0" err="1"/>
              <a:t>Iu</a:t>
            </a:r>
            <a:r>
              <a:rPr lang="en-US" sz="2000" dirty="0"/>
              <a:t> mode specifications TS 44.118 and TS 44.160 were removed in specifications under RAN6 responsibility from Rel-12. </a:t>
            </a:r>
          </a:p>
          <a:p>
            <a:r>
              <a:rPr lang="de-DE" sz="2000" dirty="0"/>
              <a:t>A</a:t>
            </a:r>
            <a:r>
              <a:rPr lang="en-US" sz="2000" dirty="0"/>
              <a:t> set of 21 CRs to GERAN and UTRAN specs was agreed under TEI12:</a:t>
            </a:r>
          </a:p>
          <a:p>
            <a:pPr lvl="1"/>
            <a:r>
              <a:rPr lang="en-US" sz="1600" dirty="0"/>
              <a:t>In TS 25.331: </a:t>
            </a:r>
            <a:r>
              <a:rPr lang="en-US" sz="1600" dirty="0">
                <a:solidFill>
                  <a:srgbClr val="0000FF"/>
                </a:solidFill>
              </a:rPr>
              <a:t>R6-170359</a:t>
            </a:r>
            <a:r>
              <a:rPr lang="en-US" sz="1600" dirty="0"/>
              <a:t> (Rel-12), </a:t>
            </a:r>
            <a:r>
              <a:rPr lang="en-US" sz="1600" dirty="0">
                <a:solidFill>
                  <a:srgbClr val="0000FF"/>
                </a:solidFill>
              </a:rPr>
              <a:t>R6-170360</a:t>
            </a:r>
            <a:r>
              <a:rPr lang="en-US" sz="1600" dirty="0"/>
              <a:t> (Rel-13), </a:t>
            </a:r>
            <a:r>
              <a:rPr lang="en-US" sz="1600" dirty="0">
                <a:solidFill>
                  <a:srgbClr val="0000FF"/>
                </a:solidFill>
              </a:rPr>
              <a:t>R6-170361</a:t>
            </a:r>
            <a:r>
              <a:rPr lang="en-US" sz="1600" dirty="0"/>
              <a:t> (Rel-14) </a:t>
            </a:r>
          </a:p>
          <a:p>
            <a:pPr lvl="1"/>
            <a:r>
              <a:rPr lang="en-US" sz="1600" dirty="0"/>
              <a:t>In TS 43.059: </a:t>
            </a:r>
            <a:r>
              <a:rPr lang="en-US" sz="1600" dirty="0">
                <a:solidFill>
                  <a:srgbClr val="0000FF"/>
                </a:solidFill>
              </a:rPr>
              <a:t>R6-170389</a:t>
            </a:r>
            <a:r>
              <a:rPr lang="en-US" sz="1600" dirty="0"/>
              <a:t> (Rel-12), </a:t>
            </a:r>
            <a:r>
              <a:rPr lang="en-US" sz="1600" dirty="0">
                <a:solidFill>
                  <a:srgbClr val="0000FF"/>
                </a:solidFill>
              </a:rPr>
              <a:t>R6-170390</a:t>
            </a:r>
            <a:r>
              <a:rPr lang="en-US" sz="1600" dirty="0"/>
              <a:t> (Rel-13), </a:t>
            </a:r>
            <a:r>
              <a:rPr lang="en-US" sz="1600" dirty="0">
                <a:solidFill>
                  <a:srgbClr val="0000FF"/>
                </a:solidFill>
              </a:rPr>
              <a:t>R6-170391</a:t>
            </a:r>
            <a:r>
              <a:rPr lang="en-US" sz="1600" dirty="0"/>
              <a:t> (Rel-14) </a:t>
            </a:r>
          </a:p>
          <a:p>
            <a:pPr lvl="1"/>
            <a:r>
              <a:rPr lang="en-US" sz="1600" dirty="0"/>
              <a:t>In TS 43.129: </a:t>
            </a:r>
            <a:r>
              <a:rPr lang="en-US" sz="1600" dirty="0">
                <a:solidFill>
                  <a:srgbClr val="0000FF"/>
                </a:solidFill>
              </a:rPr>
              <a:t>R6-170392</a:t>
            </a:r>
            <a:r>
              <a:rPr lang="en-US" sz="1600" dirty="0"/>
              <a:t> (Rel-12), </a:t>
            </a:r>
            <a:r>
              <a:rPr lang="en-US" sz="1600" dirty="0">
                <a:solidFill>
                  <a:srgbClr val="0000FF"/>
                </a:solidFill>
              </a:rPr>
              <a:t>R6-170393</a:t>
            </a:r>
            <a:r>
              <a:rPr lang="en-US" sz="1600" dirty="0"/>
              <a:t> (Rel-13), </a:t>
            </a:r>
            <a:r>
              <a:rPr lang="en-US" sz="1600" dirty="0">
                <a:solidFill>
                  <a:srgbClr val="0000FF"/>
                </a:solidFill>
              </a:rPr>
              <a:t>R6-170394</a:t>
            </a:r>
            <a:r>
              <a:rPr lang="en-US" sz="1600" dirty="0"/>
              <a:t> (Rel-14) </a:t>
            </a:r>
          </a:p>
          <a:p>
            <a:pPr lvl="1"/>
            <a:r>
              <a:rPr lang="en-US" sz="1600" dirty="0"/>
              <a:t>In TS 43.130: </a:t>
            </a:r>
            <a:r>
              <a:rPr lang="en-US" sz="1600" dirty="0">
                <a:solidFill>
                  <a:srgbClr val="0000FF"/>
                </a:solidFill>
              </a:rPr>
              <a:t>R6-170395</a:t>
            </a:r>
            <a:r>
              <a:rPr lang="en-US" sz="1600" dirty="0"/>
              <a:t> (Rel-12), </a:t>
            </a:r>
            <a:r>
              <a:rPr lang="en-US" sz="1600" dirty="0">
                <a:solidFill>
                  <a:srgbClr val="0000FF"/>
                </a:solidFill>
              </a:rPr>
              <a:t>R6-170396</a:t>
            </a:r>
            <a:r>
              <a:rPr lang="en-US" sz="1600" dirty="0"/>
              <a:t> (Rel-13), </a:t>
            </a:r>
            <a:r>
              <a:rPr lang="en-US" sz="1600" dirty="0">
                <a:solidFill>
                  <a:srgbClr val="0000FF"/>
                </a:solidFill>
              </a:rPr>
              <a:t>R6-170397</a:t>
            </a:r>
            <a:r>
              <a:rPr lang="en-US" sz="1600" dirty="0"/>
              <a:t> (Rel-14) </a:t>
            </a:r>
          </a:p>
          <a:p>
            <a:pPr lvl="1"/>
            <a:r>
              <a:rPr lang="en-US" sz="1600" dirty="0"/>
              <a:t>In TS 44.004: </a:t>
            </a:r>
            <a:r>
              <a:rPr lang="en-US" sz="1600" dirty="0">
                <a:solidFill>
                  <a:srgbClr val="0000FF"/>
                </a:solidFill>
              </a:rPr>
              <a:t>R6-170398</a:t>
            </a:r>
            <a:r>
              <a:rPr lang="en-US" sz="1600" dirty="0"/>
              <a:t> (Rel-12), </a:t>
            </a:r>
            <a:r>
              <a:rPr lang="en-US" sz="1600" dirty="0">
                <a:solidFill>
                  <a:srgbClr val="0000FF"/>
                </a:solidFill>
              </a:rPr>
              <a:t>R6-170399</a:t>
            </a:r>
            <a:r>
              <a:rPr lang="en-US" sz="1600" dirty="0"/>
              <a:t> (Rel-13), </a:t>
            </a:r>
            <a:r>
              <a:rPr lang="en-US" sz="1600" dirty="0">
                <a:solidFill>
                  <a:srgbClr val="0000FF"/>
                </a:solidFill>
              </a:rPr>
              <a:t>R6-170400</a:t>
            </a:r>
            <a:r>
              <a:rPr lang="en-US" sz="1600" dirty="0"/>
              <a:t> (Rel-14) </a:t>
            </a:r>
          </a:p>
          <a:p>
            <a:pPr lvl="1"/>
            <a:r>
              <a:rPr lang="en-US" sz="1600" dirty="0"/>
              <a:t>In TS 44.060: </a:t>
            </a:r>
            <a:r>
              <a:rPr lang="en-US" sz="1600" dirty="0">
                <a:solidFill>
                  <a:srgbClr val="0000FF"/>
                </a:solidFill>
              </a:rPr>
              <a:t>R6-170336</a:t>
            </a:r>
            <a:r>
              <a:rPr lang="en-US" sz="1600" dirty="0"/>
              <a:t> (Rel-12), </a:t>
            </a:r>
            <a:r>
              <a:rPr lang="en-US" sz="1600" dirty="0">
                <a:solidFill>
                  <a:srgbClr val="0000FF"/>
                </a:solidFill>
              </a:rPr>
              <a:t>R6-170335</a:t>
            </a:r>
            <a:r>
              <a:rPr lang="en-US" sz="1600" dirty="0"/>
              <a:t> (Rel-13), </a:t>
            </a:r>
            <a:r>
              <a:rPr lang="en-US" sz="1600" dirty="0">
                <a:solidFill>
                  <a:srgbClr val="0000FF"/>
                </a:solidFill>
              </a:rPr>
              <a:t>R6-170334</a:t>
            </a:r>
            <a:r>
              <a:rPr lang="en-US" sz="1600" dirty="0"/>
              <a:t> (Rel-14) </a:t>
            </a:r>
          </a:p>
          <a:p>
            <a:pPr lvl="1"/>
            <a:r>
              <a:rPr lang="en-US" sz="1600" dirty="0"/>
              <a:t>In TS 45.008: </a:t>
            </a:r>
            <a:r>
              <a:rPr lang="en-US" sz="1600" dirty="0">
                <a:solidFill>
                  <a:srgbClr val="0000FF"/>
                </a:solidFill>
              </a:rPr>
              <a:t>R6-170347</a:t>
            </a:r>
            <a:r>
              <a:rPr lang="en-US" sz="1600" dirty="0"/>
              <a:t> (Rel-12), </a:t>
            </a:r>
            <a:r>
              <a:rPr lang="en-US" sz="1600" dirty="0">
                <a:solidFill>
                  <a:srgbClr val="0000FF"/>
                </a:solidFill>
              </a:rPr>
              <a:t>R6-170348</a:t>
            </a:r>
            <a:r>
              <a:rPr lang="en-US" sz="1600" dirty="0"/>
              <a:t> (Rel-13), </a:t>
            </a:r>
            <a:r>
              <a:rPr lang="en-US" sz="1600" dirty="0">
                <a:solidFill>
                  <a:srgbClr val="0000FF"/>
                </a:solidFill>
              </a:rPr>
              <a:t>R6-170349</a:t>
            </a:r>
            <a:r>
              <a:rPr lang="en-US" sz="1600" dirty="0"/>
              <a:t> (Rel-14) </a:t>
            </a:r>
            <a:endParaRPr lang="en-US" sz="2000" dirty="0"/>
          </a:p>
          <a:p>
            <a:pPr marL="0" indent="0">
              <a:buNone/>
            </a:pPr>
            <a:endParaRPr lang="en-GB" sz="2000" b="1" dirty="0">
              <a:solidFill>
                <a:srgbClr val="0000FF"/>
              </a:solidFill>
            </a:endParaRPr>
          </a:p>
          <a:p>
            <a:pPr marL="0" indent="0">
              <a:buNone/>
            </a:pPr>
            <a:r>
              <a:rPr lang="en-GB" sz="2000" b="1" dirty="0">
                <a:solidFill>
                  <a:srgbClr val="0000FF"/>
                </a:solidFill>
              </a:rPr>
              <a:t>CRs for Approval</a:t>
            </a:r>
            <a:endParaRPr lang="en-US" sz="2000" dirty="0"/>
          </a:p>
          <a:p>
            <a:r>
              <a:rPr lang="en-US" sz="2000" dirty="0"/>
              <a:t>The agreed CRs are collected in </a:t>
            </a:r>
            <a:r>
              <a:rPr lang="en-US" sz="2000" dirty="0">
                <a:solidFill>
                  <a:srgbClr val="0000FF"/>
                </a:solidFill>
              </a:rPr>
              <a:t>RP-171597</a:t>
            </a:r>
            <a:r>
              <a:rPr lang="en-US" sz="2000" dirty="0"/>
              <a:t> for block approval at RAN#77.</a:t>
            </a:r>
          </a:p>
          <a:p>
            <a:pPr marL="0" indent="0">
              <a:buNone/>
            </a:pPr>
            <a:endParaRPr lang="en-US" sz="2000" dirty="0"/>
          </a:p>
        </p:txBody>
      </p:sp>
      <p:sp>
        <p:nvSpPr>
          <p:cNvPr id="5" name="Title 1"/>
          <p:cNvSpPr>
            <a:spLocks noGrp="1"/>
          </p:cNvSpPr>
          <p:nvPr>
            <p:ph type="title"/>
          </p:nvPr>
        </p:nvSpPr>
        <p:spPr>
          <a:xfrm>
            <a:off x="488950" y="228600"/>
            <a:ext cx="6827838" cy="1143000"/>
          </a:xfrm>
        </p:spPr>
        <p:txBody>
          <a:bodyPr/>
          <a:lstStyle/>
          <a:p>
            <a:r>
              <a:rPr lang="en-US" dirty="0"/>
              <a:t>Removal of references to TS 44.118 and TS 44.160 (GERAN </a:t>
            </a:r>
            <a:r>
              <a:rPr lang="en-US" dirty="0" err="1"/>
              <a:t>Iu</a:t>
            </a:r>
            <a:r>
              <a:rPr lang="en-US" dirty="0"/>
              <a:t> mode)</a:t>
            </a:r>
          </a:p>
        </p:txBody>
      </p:sp>
    </p:spTree>
    <p:extLst>
      <p:ext uri="{BB962C8B-B14F-4D97-AF65-F5344CB8AC3E}">
        <p14:creationId xmlns:p14="http://schemas.microsoft.com/office/powerpoint/2010/main" val="195325626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Rel-14 Features (GERAN)</a:t>
            </a:r>
            <a:endParaRPr lang="en-US" altLang="en-US" dirty="0"/>
          </a:p>
        </p:txBody>
      </p:sp>
    </p:spTree>
    <p:extLst>
      <p:ext uri="{BB962C8B-B14F-4D97-AF65-F5344CB8AC3E}">
        <p14:creationId xmlns:p14="http://schemas.microsoft.com/office/powerpoint/2010/main" val="90527579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Positioning Enhancements in GERAN      - ePOS_GERAN (Rel-14)   (1/3)</a:t>
            </a:r>
          </a:p>
        </p:txBody>
      </p:sp>
      <p:sp>
        <p:nvSpPr>
          <p:cNvPr id="3" name="Content Placeholder 2"/>
          <p:cNvSpPr>
            <a:spLocks noGrp="1"/>
          </p:cNvSpPr>
          <p:nvPr>
            <p:ph idx="1"/>
          </p:nvPr>
        </p:nvSpPr>
        <p:spPr>
          <a:xfrm>
            <a:off x="457200" y="1417638"/>
            <a:ext cx="8584912" cy="4995292"/>
          </a:xfrm>
        </p:spPr>
        <p:txBody>
          <a:bodyPr/>
          <a:lstStyle/>
          <a:p>
            <a:pPr marL="0" indent="0">
              <a:buNone/>
            </a:pPr>
            <a:r>
              <a:rPr lang="en-GB" sz="2000" b="1" dirty="0">
                <a:solidFill>
                  <a:srgbClr val="0000FF"/>
                </a:solidFill>
              </a:rPr>
              <a:t>One concept refinements of the </a:t>
            </a:r>
            <a:r>
              <a:rPr lang="en-GB" sz="2000" b="1" dirty="0" err="1">
                <a:solidFill>
                  <a:srgbClr val="0000FF"/>
                </a:solidFill>
              </a:rPr>
              <a:t>Multilateration</a:t>
            </a:r>
            <a:r>
              <a:rPr lang="en-GB" sz="2000" b="1" dirty="0">
                <a:solidFill>
                  <a:srgbClr val="0000FF"/>
                </a:solidFill>
              </a:rPr>
              <a:t> Timing Advance (MTA) positioning method at RAN6 #5 agreed:</a:t>
            </a:r>
          </a:p>
          <a:p>
            <a:r>
              <a:rPr lang="en-US" sz="2000" b="1" dirty="0"/>
              <a:t>On Definition of BTS Reception Accuracy Capability for </a:t>
            </a:r>
            <a:r>
              <a:rPr lang="en-US" sz="2000" b="1" dirty="0" err="1"/>
              <a:t>Multilateration</a:t>
            </a:r>
            <a:r>
              <a:rPr lang="en-US" sz="2000" b="1" dirty="0"/>
              <a:t> Positioning</a:t>
            </a:r>
            <a:r>
              <a:rPr lang="en-US" sz="2000" dirty="0"/>
              <a:t>,</a:t>
            </a:r>
            <a:r>
              <a:rPr lang="en-US" sz="2000" b="1" dirty="0"/>
              <a:t> </a:t>
            </a:r>
            <a:r>
              <a:rPr lang="en-GB" sz="2000" dirty="0">
                <a:solidFill>
                  <a:srgbClr val="0000FF"/>
                </a:solidFill>
              </a:rPr>
              <a:t>R6-170441</a:t>
            </a:r>
            <a:r>
              <a:rPr lang="en-GB" sz="2000" dirty="0"/>
              <a:t>, </a:t>
            </a:r>
            <a:r>
              <a:rPr lang="en-GB" sz="2000" dirty="0">
                <a:solidFill>
                  <a:schemeClr val="accent4"/>
                </a:solidFill>
              </a:rPr>
              <a:t>with agreement on reporting up to two values to SMLC:</a:t>
            </a:r>
          </a:p>
          <a:p>
            <a:pPr lvl="1">
              <a:spcBef>
                <a:spcPts val="0"/>
              </a:spcBef>
            </a:pPr>
            <a:r>
              <a:rPr lang="en-US" sz="1800" dirty="0"/>
              <a:t>BSS reports BTS Reception Accuracy Capability down to RACH sensitivity level if the BTS supports PEO and/or </a:t>
            </a:r>
          </a:p>
          <a:p>
            <a:pPr lvl="1">
              <a:spcBef>
                <a:spcPts val="0"/>
              </a:spcBef>
            </a:pPr>
            <a:r>
              <a:rPr lang="en-US" sz="1800" dirty="0"/>
              <a:t>BSS reports BTS Reception Accuracy Capability down to EC-RACH (CC1) sensitivity level if the BTS supports EC-GSM-IoT.</a:t>
            </a:r>
          </a:p>
          <a:p>
            <a:pPr marL="0" indent="0">
              <a:spcBef>
                <a:spcPts val="0"/>
              </a:spcBef>
              <a:buNone/>
            </a:pPr>
            <a:r>
              <a:rPr lang="en-US" sz="2000" b="1" dirty="0">
                <a:solidFill>
                  <a:srgbClr val="0000FF"/>
                </a:solidFill>
              </a:rPr>
              <a:t>Further agreements found: </a:t>
            </a:r>
          </a:p>
          <a:p>
            <a:pPr>
              <a:spcBef>
                <a:spcPts val="0"/>
              </a:spcBef>
            </a:pPr>
            <a:r>
              <a:rPr lang="en-US" sz="2000" dirty="0"/>
              <a:t>Range for BTS Reception Accuracy Capability and BTS Reception Accuracy Level extended from 4 bits to 5 bits to include supported range by legacy BTS. </a:t>
            </a:r>
          </a:p>
          <a:p>
            <a:pPr>
              <a:spcBef>
                <a:spcPts val="0"/>
              </a:spcBef>
            </a:pPr>
            <a:r>
              <a:rPr lang="en-US" sz="2000" dirty="0"/>
              <a:t>DL and UL Coverage Class are informed to SMLC in the Perform Location Request message to allow SMLC to distinguish the position estimate procedure between a PEO and EC-GSM-IoT device.</a:t>
            </a:r>
          </a:p>
        </p:txBody>
      </p:sp>
    </p:spTree>
    <p:extLst>
      <p:ext uri="{BB962C8B-B14F-4D97-AF65-F5344CB8AC3E}">
        <p14:creationId xmlns:p14="http://schemas.microsoft.com/office/powerpoint/2010/main" val="107092001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00480"/>
            <a:ext cx="8686800" cy="4947921"/>
          </a:xfrm>
        </p:spPr>
        <p:txBody>
          <a:bodyPr/>
          <a:lstStyle/>
          <a:p>
            <a:pPr marL="0" indent="0">
              <a:spcBef>
                <a:spcPts val="300"/>
              </a:spcBef>
              <a:buNone/>
            </a:pPr>
            <a:r>
              <a:rPr lang="en-US" sz="2000" b="1" dirty="0">
                <a:solidFill>
                  <a:srgbClr val="0000FF"/>
                </a:solidFill>
              </a:rPr>
              <a:t>Normative Work </a:t>
            </a:r>
          </a:p>
          <a:p>
            <a:pPr>
              <a:lnSpc>
                <a:spcPct val="86000"/>
              </a:lnSpc>
              <a:spcBef>
                <a:spcPts val="500"/>
              </a:spcBef>
            </a:pPr>
            <a:r>
              <a:rPr lang="en-US" sz="2000" b="1" dirty="0"/>
              <a:t>CR 44.060 Corrections to figures 10.3a.2.1.1 and 10.3a.2.2.1 </a:t>
            </a:r>
            <a:r>
              <a:rPr lang="en-US" sz="2000" dirty="0"/>
              <a:t>agreed in          </a:t>
            </a:r>
            <a:r>
              <a:rPr lang="en-US" sz="2000" dirty="0">
                <a:solidFill>
                  <a:srgbClr val="0000FF"/>
                </a:solidFill>
              </a:rPr>
              <a:t>R6-170410</a:t>
            </a:r>
            <a:endParaRPr lang="en-US" sz="2000" b="1" dirty="0"/>
          </a:p>
          <a:p>
            <a:pPr lvl="1">
              <a:lnSpc>
                <a:spcPct val="86000"/>
              </a:lnSpc>
              <a:spcBef>
                <a:spcPts val="300"/>
              </a:spcBef>
            </a:pPr>
            <a:r>
              <a:rPr lang="en-US" sz="1800" dirty="0"/>
              <a:t>Correction of table formatting and note. </a:t>
            </a:r>
          </a:p>
          <a:p>
            <a:pPr>
              <a:lnSpc>
                <a:spcPct val="86000"/>
              </a:lnSpc>
              <a:spcBef>
                <a:spcPts val="300"/>
              </a:spcBef>
            </a:pPr>
            <a:r>
              <a:rPr lang="en-US" sz="2000" b="1" dirty="0"/>
              <a:t>CR 49.031 Clarifying Use of Random ID Set IE and BTS Reception Accuracy Capability IE </a:t>
            </a:r>
            <a:r>
              <a:rPr lang="en-US" sz="2000" dirty="0"/>
              <a:t>agreed in </a:t>
            </a:r>
            <a:r>
              <a:rPr lang="en-US" sz="2000" dirty="0">
                <a:solidFill>
                  <a:srgbClr val="0000FF"/>
                </a:solidFill>
              </a:rPr>
              <a:t>R6-170439</a:t>
            </a:r>
            <a:endParaRPr lang="en-US" sz="2000" b="1" dirty="0"/>
          </a:p>
          <a:p>
            <a:pPr lvl="1">
              <a:lnSpc>
                <a:spcPct val="86000"/>
              </a:lnSpc>
              <a:spcBef>
                <a:spcPts val="300"/>
              </a:spcBef>
            </a:pPr>
            <a:r>
              <a:rPr lang="en-US" sz="1800" dirty="0"/>
              <a:t>Extension from 4 to 5 bit for latter IE. </a:t>
            </a:r>
          </a:p>
          <a:p>
            <a:pPr>
              <a:lnSpc>
                <a:spcPct val="86000"/>
              </a:lnSpc>
              <a:spcBef>
                <a:spcPts val="300"/>
              </a:spcBef>
            </a:pPr>
            <a:r>
              <a:rPr lang="en-US" sz="2000" b="1" dirty="0"/>
              <a:t>CR 48.008 Clarifying References to BTS Reception Accuracy Level IE </a:t>
            </a:r>
            <a:r>
              <a:rPr lang="en-US" sz="2000" dirty="0"/>
              <a:t>agreed in </a:t>
            </a:r>
            <a:r>
              <a:rPr lang="en-US" sz="2000" dirty="0">
                <a:solidFill>
                  <a:srgbClr val="0000FF"/>
                </a:solidFill>
              </a:rPr>
              <a:t>R6-170440</a:t>
            </a:r>
            <a:endParaRPr lang="en-US" sz="2000" b="1" dirty="0"/>
          </a:p>
          <a:p>
            <a:pPr lvl="1">
              <a:lnSpc>
                <a:spcPct val="86000"/>
              </a:lnSpc>
              <a:spcBef>
                <a:spcPts val="300"/>
              </a:spcBef>
            </a:pPr>
            <a:r>
              <a:rPr lang="en-US" sz="1800" dirty="0"/>
              <a:t>Range for BTS Reception Accuracy Level extended to 5 bits. </a:t>
            </a:r>
          </a:p>
          <a:p>
            <a:pPr>
              <a:lnSpc>
                <a:spcPct val="86000"/>
              </a:lnSpc>
              <a:spcBef>
                <a:spcPts val="300"/>
              </a:spcBef>
            </a:pPr>
            <a:r>
              <a:rPr lang="en-US" sz="2000" b="1" dirty="0"/>
              <a:t>CR 48.018 Correction of the BTS Reception Accuracy Level IE </a:t>
            </a:r>
            <a:r>
              <a:rPr lang="en-US" sz="2000" dirty="0"/>
              <a:t>agreed in         </a:t>
            </a:r>
            <a:r>
              <a:rPr lang="en-US" sz="2000" dirty="0">
                <a:solidFill>
                  <a:srgbClr val="0000FF"/>
                </a:solidFill>
              </a:rPr>
              <a:t>R6-170413</a:t>
            </a:r>
            <a:endParaRPr lang="en-US" sz="2000" b="1" dirty="0"/>
          </a:p>
          <a:p>
            <a:pPr lvl="1">
              <a:lnSpc>
                <a:spcPct val="86000"/>
              </a:lnSpc>
              <a:spcBef>
                <a:spcPts val="300"/>
              </a:spcBef>
            </a:pPr>
            <a:r>
              <a:rPr lang="en-US" sz="1800" dirty="0"/>
              <a:t>Range for BTS Reception Accuracy Level extended to 5 bits. </a:t>
            </a:r>
          </a:p>
          <a:p>
            <a:pPr>
              <a:lnSpc>
                <a:spcPct val="86000"/>
              </a:lnSpc>
              <a:spcBef>
                <a:spcPts val="300"/>
              </a:spcBef>
            </a:pPr>
            <a:r>
              <a:rPr lang="en-US" sz="2000" b="1" dirty="0"/>
              <a:t>CR 49.031 Corrections to BTS Reception Accuracy Capability for </a:t>
            </a:r>
            <a:r>
              <a:rPr lang="en-US" sz="2000" b="1" dirty="0" err="1"/>
              <a:t>Multilateration</a:t>
            </a:r>
            <a:r>
              <a:rPr lang="en-US" sz="2000" b="1" dirty="0"/>
              <a:t> Positioning, </a:t>
            </a:r>
            <a:r>
              <a:rPr lang="en-US" sz="2000" dirty="0"/>
              <a:t>agreed in </a:t>
            </a:r>
            <a:r>
              <a:rPr lang="en-US" sz="2000" dirty="0">
                <a:solidFill>
                  <a:srgbClr val="0000FF"/>
                </a:solidFill>
              </a:rPr>
              <a:t>R6-170447</a:t>
            </a:r>
          </a:p>
          <a:p>
            <a:pPr lvl="1">
              <a:lnSpc>
                <a:spcPct val="86000"/>
              </a:lnSpc>
              <a:spcBef>
                <a:spcPts val="300"/>
              </a:spcBef>
            </a:pPr>
            <a:r>
              <a:rPr lang="en-US" sz="1800" dirty="0"/>
              <a:t>Up to 2 BTS Reception Accuracy Capabilities added to Assistance Information message. </a:t>
            </a:r>
          </a:p>
          <a:p>
            <a:pPr lvl="1">
              <a:lnSpc>
                <a:spcPct val="86000"/>
              </a:lnSpc>
              <a:spcBef>
                <a:spcPts val="300"/>
              </a:spcBef>
            </a:pPr>
            <a:r>
              <a:rPr lang="en-US" sz="1800" dirty="0"/>
              <a:t>UL and DL coverage class added to Perform Location Request.</a:t>
            </a:r>
          </a:p>
        </p:txBody>
      </p:sp>
      <p:sp>
        <p:nvSpPr>
          <p:cNvPr id="5" name="Title 1"/>
          <p:cNvSpPr>
            <a:spLocks noGrp="1"/>
          </p:cNvSpPr>
          <p:nvPr>
            <p:ph type="title"/>
          </p:nvPr>
        </p:nvSpPr>
        <p:spPr>
          <a:xfrm>
            <a:off x="457200" y="274638"/>
            <a:ext cx="6834188" cy="1143000"/>
          </a:xfrm>
        </p:spPr>
        <p:txBody>
          <a:bodyPr/>
          <a:lstStyle/>
          <a:p>
            <a:r>
              <a:rPr lang="en-GB" dirty="0"/>
              <a:t>Positioning</a:t>
            </a:r>
            <a:r>
              <a:rPr lang="de-DE" dirty="0"/>
              <a:t> </a:t>
            </a:r>
            <a:r>
              <a:rPr lang="en-GB" dirty="0"/>
              <a:t>Enhancements</a:t>
            </a:r>
            <a:r>
              <a:rPr lang="de-DE" dirty="0"/>
              <a:t> in GERAN      - ePOS_GERAN (Rel-14)   (2/3)</a:t>
            </a:r>
            <a:endParaRPr lang="en-US" dirty="0"/>
          </a:p>
        </p:txBody>
      </p:sp>
    </p:spTree>
    <p:extLst>
      <p:ext uri="{BB962C8B-B14F-4D97-AF65-F5344CB8AC3E}">
        <p14:creationId xmlns:p14="http://schemas.microsoft.com/office/powerpoint/2010/main" val="241196683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00480"/>
            <a:ext cx="8686800" cy="4947921"/>
          </a:xfrm>
        </p:spPr>
        <p:txBody>
          <a:bodyPr/>
          <a:lstStyle/>
          <a:p>
            <a:pPr marL="0" indent="0">
              <a:spcBef>
                <a:spcPts val="300"/>
              </a:spcBef>
              <a:buNone/>
            </a:pPr>
            <a:r>
              <a:rPr lang="en-US" sz="2000" b="1" dirty="0">
                <a:solidFill>
                  <a:srgbClr val="0000FF"/>
                </a:solidFill>
              </a:rPr>
              <a:t>Normative Work (cont’d)</a:t>
            </a:r>
          </a:p>
          <a:p>
            <a:pPr>
              <a:lnSpc>
                <a:spcPct val="90000"/>
              </a:lnSpc>
              <a:spcBef>
                <a:spcPts val="500"/>
              </a:spcBef>
            </a:pPr>
            <a:r>
              <a:rPr lang="en-US" sz="2000" b="1" dirty="0"/>
              <a:t>CR 45.010 Corrections to BTS Reception Accuracy Capability for </a:t>
            </a:r>
            <a:r>
              <a:rPr lang="en-US" sz="2000" b="1" dirty="0" err="1"/>
              <a:t>Multilateration</a:t>
            </a:r>
            <a:r>
              <a:rPr lang="en-US" sz="2000" b="1" dirty="0"/>
              <a:t> Positioning </a:t>
            </a:r>
            <a:r>
              <a:rPr lang="en-US" sz="2000" dirty="0"/>
              <a:t>agreed in </a:t>
            </a:r>
            <a:r>
              <a:rPr lang="en-US" sz="2000" dirty="0">
                <a:solidFill>
                  <a:srgbClr val="0000FF"/>
                </a:solidFill>
              </a:rPr>
              <a:t>R6-170448</a:t>
            </a:r>
            <a:endParaRPr lang="en-US" sz="2000" b="1" dirty="0"/>
          </a:p>
          <a:p>
            <a:pPr lvl="1">
              <a:lnSpc>
                <a:spcPct val="90000"/>
              </a:lnSpc>
              <a:spcBef>
                <a:spcPts val="300"/>
              </a:spcBef>
            </a:pPr>
            <a:r>
              <a:rPr lang="en-US" sz="1800" dirty="0"/>
              <a:t>Introduces requirements for verifying BTS Reception Accuracy Capability for PEO and for EC operation. </a:t>
            </a:r>
          </a:p>
          <a:p>
            <a:pPr>
              <a:lnSpc>
                <a:spcPct val="90000"/>
              </a:lnSpc>
              <a:spcBef>
                <a:spcPts val="300"/>
              </a:spcBef>
            </a:pPr>
            <a:r>
              <a:rPr lang="en-US" sz="2000" b="1" dirty="0"/>
              <a:t>CR 51.021 </a:t>
            </a:r>
            <a:r>
              <a:rPr lang="en-GB" sz="2000" b="1" dirty="0"/>
              <a:t>Corrections to BTS Reception Accuracy Capability for </a:t>
            </a:r>
            <a:r>
              <a:rPr lang="en-GB" sz="2000" b="1" dirty="0" err="1"/>
              <a:t>Multilateration</a:t>
            </a:r>
            <a:r>
              <a:rPr lang="en-GB" sz="2000" b="1" dirty="0"/>
              <a:t> Positioning</a:t>
            </a:r>
            <a:r>
              <a:rPr lang="en-GB" dirty="0"/>
              <a:t> </a:t>
            </a:r>
            <a:r>
              <a:rPr lang="en-US" sz="2000" dirty="0"/>
              <a:t>agreed in </a:t>
            </a:r>
            <a:r>
              <a:rPr lang="en-US" sz="2000" dirty="0">
                <a:solidFill>
                  <a:srgbClr val="0000FF"/>
                </a:solidFill>
              </a:rPr>
              <a:t>R6-170444</a:t>
            </a:r>
            <a:endParaRPr lang="en-US" sz="2000" b="1" dirty="0"/>
          </a:p>
          <a:p>
            <a:pPr lvl="1">
              <a:lnSpc>
                <a:spcPct val="90000"/>
              </a:lnSpc>
              <a:spcBef>
                <a:spcPts val="300"/>
              </a:spcBef>
            </a:pPr>
            <a:r>
              <a:rPr lang="en-US" sz="1800" dirty="0"/>
              <a:t>Adds corresponding changes to BTS conformance testing. </a:t>
            </a:r>
          </a:p>
          <a:p>
            <a:pPr>
              <a:lnSpc>
                <a:spcPct val="90000"/>
              </a:lnSpc>
              <a:spcBef>
                <a:spcPts val="300"/>
              </a:spcBef>
            </a:pPr>
            <a:r>
              <a:rPr lang="en-US" sz="2000" b="1" dirty="0"/>
              <a:t>CR 45.005 Performance Requirements for Extended AB </a:t>
            </a:r>
            <a:r>
              <a:rPr lang="en-US" sz="2000" dirty="0"/>
              <a:t>agreed in </a:t>
            </a:r>
            <a:r>
              <a:rPr lang="en-US" sz="2000" dirty="0">
                <a:solidFill>
                  <a:srgbClr val="0000FF"/>
                </a:solidFill>
              </a:rPr>
              <a:t>R6-170425</a:t>
            </a:r>
            <a:endParaRPr lang="en-US" sz="2000" b="1" dirty="0"/>
          </a:p>
          <a:p>
            <a:pPr lvl="1">
              <a:lnSpc>
                <a:spcPct val="90000"/>
              </a:lnSpc>
              <a:spcBef>
                <a:spcPts val="300"/>
              </a:spcBef>
            </a:pPr>
            <a:r>
              <a:rPr lang="en-US" sz="1800" dirty="0"/>
              <a:t>Performance requirements for Extended Access Burst are finalized. </a:t>
            </a:r>
          </a:p>
          <a:p>
            <a:pPr>
              <a:lnSpc>
                <a:spcPct val="90000"/>
              </a:lnSpc>
              <a:spcBef>
                <a:spcPts val="300"/>
              </a:spcBef>
            </a:pPr>
            <a:r>
              <a:rPr lang="en-US" sz="2000" b="1" dirty="0"/>
              <a:t>CR 51.021 Performance Requirements for Extended AB </a:t>
            </a:r>
            <a:r>
              <a:rPr lang="en-US" sz="2000" dirty="0"/>
              <a:t>agreed in </a:t>
            </a:r>
            <a:r>
              <a:rPr lang="en-US" sz="2000" dirty="0">
                <a:solidFill>
                  <a:srgbClr val="0000FF"/>
                </a:solidFill>
              </a:rPr>
              <a:t>R6-170426</a:t>
            </a:r>
            <a:endParaRPr lang="en-US" sz="2000" b="1" dirty="0"/>
          </a:p>
          <a:p>
            <a:pPr lvl="1">
              <a:lnSpc>
                <a:spcPct val="90000"/>
              </a:lnSpc>
              <a:spcBef>
                <a:spcPts val="300"/>
              </a:spcBef>
            </a:pPr>
            <a:r>
              <a:rPr lang="en-US" sz="1800" dirty="0"/>
              <a:t>Adds corresponding changes to BTS conformance testing. </a:t>
            </a:r>
          </a:p>
          <a:p>
            <a:pPr marL="457200" lvl="1" indent="0">
              <a:lnSpc>
                <a:spcPct val="90000"/>
              </a:lnSpc>
              <a:spcBef>
                <a:spcPts val="300"/>
              </a:spcBef>
              <a:buNone/>
            </a:pPr>
            <a:endParaRPr lang="en-US" sz="1800" dirty="0"/>
          </a:p>
          <a:p>
            <a:pPr marL="57150" indent="0">
              <a:lnSpc>
                <a:spcPct val="95000"/>
              </a:lnSpc>
              <a:spcBef>
                <a:spcPts val="300"/>
              </a:spcBef>
              <a:buNone/>
            </a:pPr>
            <a:r>
              <a:rPr lang="en-GB" sz="2000" b="1" dirty="0">
                <a:solidFill>
                  <a:srgbClr val="0000FF"/>
                </a:solidFill>
              </a:rPr>
              <a:t>CRs for Approval</a:t>
            </a:r>
          </a:p>
          <a:p>
            <a:pPr>
              <a:spcBef>
                <a:spcPts val="300"/>
              </a:spcBef>
            </a:pPr>
            <a:r>
              <a:rPr lang="en-US" sz="2000" dirty="0"/>
              <a:t>The agreed CRs are collected in </a:t>
            </a:r>
            <a:r>
              <a:rPr lang="en-US" sz="2000" dirty="0">
                <a:solidFill>
                  <a:srgbClr val="0000FF"/>
                </a:solidFill>
              </a:rPr>
              <a:t>RP-171594 </a:t>
            </a:r>
            <a:r>
              <a:rPr lang="en-US" sz="2000" dirty="0"/>
              <a:t>for block approval at RAN#77.</a:t>
            </a:r>
            <a:endParaRPr lang="en-GB" sz="2000" b="1" dirty="0">
              <a:solidFill>
                <a:srgbClr val="0000FF"/>
              </a:solidFill>
            </a:endParaRPr>
          </a:p>
        </p:txBody>
      </p:sp>
      <p:sp>
        <p:nvSpPr>
          <p:cNvPr id="5" name="Title 1"/>
          <p:cNvSpPr>
            <a:spLocks noGrp="1"/>
          </p:cNvSpPr>
          <p:nvPr>
            <p:ph type="title"/>
          </p:nvPr>
        </p:nvSpPr>
        <p:spPr>
          <a:xfrm>
            <a:off x="457200" y="274638"/>
            <a:ext cx="6834188" cy="1143000"/>
          </a:xfrm>
        </p:spPr>
        <p:txBody>
          <a:bodyPr/>
          <a:lstStyle/>
          <a:p>
            <a:r>
              <a:rPr lang="en-GB" dirty="0"/>
              <a:t>Positioning</a:t>
            </a:r>
            <a:r>
              <a:rPr lang="de-DE" dirty="0"/>
              <a:t> </a:t>
            </a:r>
            <a:r>
              <a:rPr lang="en-GB" dirty="0"/>
              <a:t>Enhancements</a:t>
            </a:r>
            <a:r>
              <a:rPr lang="de-DE" dirty="0"/>
              <a:t> in GERAN      - ePOS_GERAN (Rel-14)   (3/3)</a:t>
            </a:r>
            <a:endParaRPr lang="en-US" dirty="0"/>
          </a:p>
        </p:txBody>
      </p:sp>
    </p:spTree>
    <p:extLst>
      <p:ext uri="{BB962C8B-B14F-4D97-AF65-F5344CB8AC3E}">
        <p14:creationId xmlns:p14="http://schemas.microsoft.com/office/powerpoint/2010/main" val="5885626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Meetings held since RAN#76 plenary</a:t>
            </a:r>
            <a:endParaRPr lang="en-GB" altLang="en-US" dirty="0"/>
          </a:p>
          <a:p>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graphicFrame>
        <p:nvGraphicFramePr>
          <p:cNvPr id="9" name="Group 115"/>
          <p:cNvGraphicFramePr>
            <a:graphicFrameLocks noGrp="1"/>
          </p:cNvGraphicFramePr>
          <p:nvPr>
            <p:extLst>
              <p:ext uri="{D42A27DB-BD31-4B8C-83A1-F6EECF244321}">
                <p14:modId xmlns:p14="http://schemas.microsoft.com/office/powerpoint/2010/main" val="397970499"/>
              </p:ext>
            </p:extLst>
          </p:nvPr>
        </p:nvGraphicFramePr>
        <p:xfrm>
          <a:off x="890848" y="1990959"/>
          <a:ext cx="7712075" cy="693738"/>
        </p:xfrm>
        <a:graphic>
          <a:graphicData uri="http://schemas.openxmlformats.org/drawingml/2006/table">
            <a:tbl>
              <a:tblPr/>
              <a:tblGrid>
                <a:gridCol w="1551410">
                  <a:extLst>
                    <a:ext uri="{9D8B030D-6E8A-4147-A177-3AD203B41FA5}">
                      <a16:colId xmlns:a16="http://schemas.microsoft.com/office/drawing/2014/main" val="20000"/>
                    </a:ext>
                  </a:extLst>
                </a:gridCol>
                <a:gridCol w="2349661">
                  <a:extLst>
                    <a:ext uri="{9D8B030D-6E8A-4147-A177-3AD203B41FA5}">
                      <a16:colId xmlns:a16="http://schemas.microsoft.com/office/drawing/2014/main" val="20001"/>
                    </a:ext>
                  </a:extLst>
                </a:gridCol>
                <a:gridCol w="2206041">
                  <a:extLst>
                    <a:ext uri="{9D8B030D-6E8A-4147-A177-3AD203B41FA5}">
                      <a16:colId xmlns:a16="http://schemas.microsoft.com/office/drawing/2014/main" val="20002"/>
                    </a:ext>
                  </a:extLst>
                </a:gridCol>
                <a:gridCol w="1604963">
                  <a:extLst>
                    <a:ext uri="{9D8B030D-6E8A-4147-A177-3AD203B41FA5}">
                      <a16:colId xmlns:a16="http://schemas.microsoft.com/office/drawing/2014/main" val="20003"/>
                    </a:ext>
                  </a:extLst>
                </a:gridCol>
              </a:tblGrid>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RAN6 #5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21 </a:t>
                      </a: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 25</a:t>
                      </a:r>
                      <a:r>
                        <a:rPr kumimoji="0" lang="en-US" altLang="zh-CN" sz="1600" b="0" i="0" u="none" strike="noStrike" cap="none" normalizeH="0" baseline="0" noProof="0" dirty="0">
                          <a:ln>
                            <a:noFill/>
                          </a:ln>
                          <a:solidFill>
                            <a:schemeClr val="tx1"/>
                          </a:solidFill>
                          <a:effectLst/>
                          <a:latin typeface="Calibri" pitchFamily="34" charset="0"/>
                          <a:cs typeface="Arial" charset="0"/>
                        </a:rPr>
                        <a:t> August,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Berlin</a:t>
                      </a:r>
                      <a:r>
                        <a:rPr kumimoji="0" lang="en-US" altLang="zh-CN" sz="1600" b="0" i="0" u="none" strike="noStrike" cap="none" normalizeH="0" baseline="0" noProof="0" dirty="0">
                          <a:ln>
                            <a:noFill/>
                          </a:ln>
                          <a:solidFill>
                            <a:schemeClr val="tx1"/>
                          </a:solidFill>
                          <a:effectLst/>
                          <a:latin typeface="Calibri" pitchFamily="34" charset="0"/>
                          <a:cs typeface="Arial" charset="0"/>
                        </a:rPr>
                        <a:t>, Germany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E</a:t>
                      </a:r>
                      <a:r>
                        <a:rPr kumimoji="0" lang="en-US" altLang="zh-CN" sz="1600" b="0" i="0" u="none" strike="noStrike" cap="none" normalizeH="0" baseline="0" noProof="0" dirty="0">
                          <a:ln>
                            <a:noFill/>
                          </a:ln>
                          <a:solidFill>
                            <a:schemeClr val="tx1"/>
                          </a:solidFill>
                          <a:effectLst/>
                          <a:latin typeface="Calibri" pitchFamily="34" charset="0"/>
                          <a:cs typeface="Arial" charset="0"/>
                        </a:rPr>
                        <a:t>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79204902"/>
                  </a:ext>
                </a:extLst>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 #77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Sapporo, Japan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kern="1200" cap="none" normalizeH="0" baseline="0" noProof="0" dirty="0">
                          <a:ln>
                            <a:noFill/>
                          </a:ln>
                          <a:solidFill>
                            <a:schemeClr val="tx1"/>
                          </a:solidFill>
                          <a:effectLst/>
                          <a:latin typeface="Calibri" pitchFamily="34" charset="0"/>
                          <a:ea typeface="+mn-ea"/>
                          <a:cs typeface="Arial" charset="0"/>
                        </a:rPr>
                        <a:t>ARIB, TTC</a:t>
                      </a:r>
                      <a:endPar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of Dedicated Core Networks </a:t>
            </a:r>
            <a:br>
              <a:rPr lang="en-GB" dirty="0"/>
            </a:br>
            <a:r>
              <a:rPr lang="en-GB" dirty="0"/>
              <a:t>- DECOR_GERAN (Rel-14)</a:t>
            </a:r>
          </a:p>
        </p:txBody>
      </p:sp>
      <p:sp>
        <p:nvSpPr>
          <p:cNvPr id="3" name="Content Placeholder 2"/>
          <p:cNvSpPr>
            <a:spLocks noGrp="1"/>
          </p:cNvSpPr>
          <p:nvPr>
            <p:ph idx="1"/>
          </p:nvPr>
        </p:nvSpPr>
        <p:spPr>
          <a:xfrm>
            <a:off x="462835" y="1504956"/>
            <a:ext cx="8584912" cy="4830763"/>
          </a:xfrm>
        </p:spPr>
        <p:txBody>
          <a:bodyPr/>
          <a:lstStyle/>
          <a:p>
            <a:r>
              <a:rPr lang="en-US" sz="2000" dirty="0"/>
              <a:t>WI closed at RAN#73. </a:t>
            </a:r>
          </a:p>
          <a:p>
            <a:r>
              <a:rPr lang="en-US" sz="2000" dirty="0"/>
              <a:t>No contributions. </a:t>
            </a:r>
            <a:endParaRPr lang="en-US" sz="2000" dirty="0">
              <a:solidFill>
                <a:srgbClr val="0000FF"/>
              </a:solidFill>
            </a:endParaRPr>
          </a:p>
        </p:txBody>
      </p:sp>
    </p:spTree>
    <p:extLst>
      <p:ext uri="{BB962C8B-B14F-4D97-AF65-F5344CB8AC3E}">
        <p14:creationId xmlns:p14="http://schemas.microsoft.com/office/powerpoint/2010/main" val="49321641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 Interface Enhancements for </a:t>
            </a:r>
            <a:br>
              <a:rPr lang="en-US" dirty="0"/>
            </a:br>
            <a:r>
              <a:rPr lang="en-US" dirty="0"/>
              <a:t>EC-GSM-IoT (Rel-14)    (1/3) </a:t>
            </a:r>
            <a:br>
              <a:rPr lang="en-US" dirty="0"/>
            </a:br>
            <a:endParaRPr lang="en-US" dirty="0"/>
          </a:p>
        </p:txBody>
      </p:sp>
      <p:sp>
        <p:nvSpPr>
          <p:cNvPr id="3" name="Content Placeholder 2"/>
          <p:cNvSpPr>
            <a:spLocks noGrp="1"/>
          </p:cNvSpPr>
          <p:nvPr>
            <p:ph idx="1"/>
          </p:nvPr>
        </p:nvSpPr>
        <p:spPr>
          <a:xfrm>
            <a:off x="231912" y="1324529"/>
            <a:ext cx="8863320" cy="5169036"/>
          </a:xfrm>
        </p:spPr>
        <p:txBody>
          <a:bodyPr/>
          <a:lstStyle/>
          <a:p>
            <a:pPr marL="0" indent="0">
              <a:buNone/>
            </a:pPr>
            <a:endParaRPr lang="en-GB" sz="700" dirty="0"/>
          </a:p>
          <a:p>
            <a:pPr marL="0" indent="0">
              <a:buNone/>
            </a:pPr>
            <a:r>
              <a:rPr lang="en-US" sz="2000" b="1" dirty="0">
                <a:solidFill>
                  <a:srgbClr val="0000FF"/>
                </a:solidFill>
              </a:rPr>
              <a:t>Alternative Mappings for Higher Coverage Classes with 2 PDCHs - </a:t>
            </a:r>
            <a:r>
              <a:rPr lang="en-GB" sz="2000" b="1" dirty="0">
                <a:solidFill>
                  <a:srgbClr val="0000FF"/>
                </a:solidFill>
              </a:rPr>
              <a:t>Normative work </a:t>
            </a:r>
          </a:p>
          <a:p>
            <a:r>
              <a:rPr lang="en-US" sz="2000" dirty="0"/>
              <a:t>2 essential corrections agreed at RAN6#5.</a:t>
            </a:r>
          </a:p>
          <a:p>
            <a:r>
              <a:rPr lang="en-US" sz="2000" b="1" dirty="0"/>
              <a:t>CR 45.005 Performance requirements for uplink CC5 and for Alternative Coverage Class mapping method </a:t>
            </a:r>
            <a:r>
              <a:rPr lang="en-US" sz="2000" dirty="0"/>
              <a:t>agreed in </a:t>
            </a:r>
            <a:r>
              <a:rPr lang="en-US" sz="2000" dirty="0">
                <a:solidFill>
                  <a:srgbClr val="0000FF"/>
                </a:solidFill>
              </a:rPr>
              <a:t>R6-170445</a:t>
            </a:r>
          </a:p>
          <a:p>
            <a:pPr lvl="1"/>
            <a:r>
              <a:rPr lang="en-US" sz="1800" dirty="0"/>
              <a:t>Receiver performance requirements for sensitivity, ACI and CCI for higher coverage classes CC2 to CC5 (CC5 for UL only) based on 2 PDCHs finalized.</a:t>
            </a:r>
          </a:p>
          <a:p>
            <a:r>
              <a:rPr lang="en-US" sz="2000" b="1" dirty="0"/>
              <a:t>CR 51.021 Performance requirements for uplink CC5 and for Alternative Coverage Class mapping method </a:t>
            </a:r>
            <a:r>
              <a:rPr lang="en-US" sz="2000" dirty="0"/>
              <a:t>agreed in </a:t>
            </a:r>
            <a:r>
              <a:rPr lang="en-US" sz="2000" dirty="0">
                <a:solidFill>
                  <a:srgbClr val="0000FF"/>
                </a:solidFill>
              </a:rPr>
              <a:t>R6-170446</a:t>
            </a:r>
          </a:p>
          <a:p>
            <a:pPr lvl="1"/>
            <a:r>
              <a:rPr lang="en-US" sz="1800" dirty="0"/>
              <a:t>Adds corresponding changes to BTS conformance testing. </a:t>
            </a:r>
          </a:p>
        </p:txBody>
      </p:sp>
    </p:spTree>
    <p:extLst>
      <p:ext uri="{BB962C8B-B14F-4D97-AF65-F5344CB8AC3E}">
        <p14:creationId xmlns:p14="http://schemas.microsoft.com/office/powerpoint/2010/main" val="328248426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6903"/>
            <a:ext cx="8446770" cy="5280158"/>
          </a:xfrm>
        </p:spPr>
        <p:txBody>
          <a:bodyPr/>
          <a:lstStyle/>
          <a:p>
            <a:pPr marL="0" indent="0">
              <a:buNone/>
            </a:pPr>
            <a:r>
              <a:rPr lang="en-GB" sz="2000" b="1" dirty="0">
                <a:solidFill>
                  <a:srgbClr val="0000FF"/>
                </a:solidFill>
              </a:rPr>
              <a:t>UL MCL Improvement for Low Power Devices in EC-GSM-</a:t>
            </a:r>
            <a:r>
              <a:rPr lang="en-GB" sz="2000" b="1" dirty="0" err="1">
                <a:solidFill>
                  <a:srgbClr val="0000FF"/>
                </a:solidFill>
              </a:rPr>
              <a:t>IoT</a:t>
            </a:r>
            <a:r>
              <a:rPr lang="en-US" sz="2000" b="1" dirty="0">
                <a:solidFill>
                  <a:srgbClr val="0000FF"/>
                </a:solidFill>
              </a:rPr>
              <a:t> </a:t>
            </a:r>
            <a:endParaRPr lang="en-GB" sz="2000" b="1" dirty="0">
              <a:solidFill>
                <a:srgbClr val="0000FF"/>
              </a:solidFill>
            </a:endParaRPr>
          </a:p>
          <a:p>
            <a:pPr marL="0" indent="0">
              <a:spcBef>
                <a:spcPts val="200"/>
              </a:spcBef>
              <a:buNone/>
            </a:pPr>
            <a:endParaRPr lang="en-GB" sz="800" dirty="0"/>
          </a:p>
          <a:p>
            <a:pPr marL="0" indent="0">
              <a:spcBef>
                <a:spcPts val="200"/>
              </a:spcBef>
              <a:buNone/>
            </a:pPr>
            <a:r>
              <a:rPr lang="en-GB" sz="2000" dirty="0"/>
              <a:t>Following concept refinements at RAN6#5 agreed:</a:t>
            </a:r>
          </a:p>
          <a:p>
            <a:pPr>
              <a:spcBef>
                <a:spcPts val="200"/>
              </a:spcBef>
            </a:pPr>
            <a:r>
              <a:rPr lang="en-US" sz="2000" b="1" dirty="0"/>
              <a:t>Training Sequence Selection for CC5 EC-RACH using EDAB</a:t>
            </a:r>
            <a:r>
              <a:rPr lang="en-US" sz="2000" dirty="0"/>
              <a:t>, </a:t>
            </a:r>
            <a:r>
              <a:rPr lang="en-GB" sz="2000" dirty="0">
                <a:solidFill>
                  <a:srgbClr val="0000FF"/>
                </a:solidFill>
              </a:rPr>
              <a:t>R6-170456 </a:t>
            </a:r>
            <a:r>
              <a:rPr lang="en-GB" sz="2000" dirty="0"/>
              <a:t>with agreement:</a:t>
            </a:r>
          </a:p>
          <a:p>
            <a:pPr lvl="1">
              <a:spcBef>
                <a:spcPts val="200"/>
              </a:spcBef>
            </a:pPr>
            <a:r>
              <a:rPr lang="en-GB" sz="2000" dirty="0"/>
              <a:t>Use of training sequence TS5, TS6 or TS7 for EDAB in dependency of the EC-RACH configuration (1 TS or 2TS) and used training sequences in cell. </a:t>
            </a:r>
          </a:p>
          <a:p>
            <a:pPr marL="0" indent="0">
              <a:spcBef>
                <a:spcPts val="300"/>
              </a:spcBef>
              <a:buNone/>
            </a:pPr>
            <a:r>
              <a:rPr lang="en-US" sz="2000" b="1" dirty="0">
                <a:solidFill>
                  <a:srgbClr val="0000FF"/>
                </a:solidFill>
              </a:rPr>
              <a:t>Normative Work </a:t>
            </a:r>
          </a:p>
          <a:p>
            <a:pPr>
              <a:lnSpc>
                <a:spcPct val="86000"/>
              </a:lnSpc>
              <a:spcBef>
                <a:spcPts val="500"/>
              </a:spcBef>
            </a:pPr>
            <a:r>
              <a:rPr lang="en-US" sz="2000" b="1" dirty="0"/>
              <a:t>CR 44.018 Training Sequence selection for CC5 EC-RACH using EDAB, </a:t>
            </a:r>
            <a:r>
              <a:rPr lang="en-US" sz="2000" dirty="0"/>
              <a:t>agreed in </a:t>
            </a:r>
            <a:r>
              <a:rPr lang="en-US" sz="2000" dirty="0">
                <a:solidFill>
                  <a:srgbClr val="0000FF"/>
                </a:solidFill>
              </a:rPr>
              <a:t>R6-170452</a:t>
            </a:r>
            <a:endParaRPr lang="en-US" sz="2000" b="1" dirty="0"/>
          </a:p>
          <a:p>
            <a:pPr lvl="1">
              <a:lnSpc>
                <a:spcPct val="86000"/>
              </a:lnSpc>
              <a:spcBef>
                <a:spcPts val="300"/>
              </a:spcBef>
            </a:pPr>
            <a:r>
              <a:rPr lang="en-US" sz="1800" dirty="0"/>
              <a:t>Corrections to messages using ESAB and EDAB and training sequence usage for EDAB. </a:t>
            </a:r>
          </a:p>
          <a:p>
            <a:pPr>
              <a:lnSpc>
                <a:spcPct val="86000"/>
              </a:lnSpc>
              <a:spcBef>
                <a:spcPts val="300"/>
              </a:spcBef>
            </a:pPr>
            <a:r>
              <a:rPr lang="en-US" sz="2000" b="1" dirty="0"/>
              <a:t>CR 45.002 Training Sequence selection for CC5 EC-RACH using EDAB, </a:t>
            </a:r>
            <a:r>
              <a:rPr lang="en-US" sz="2000" dirty="0"/>
              <a:t>agreed in </a:t>
            </a:r>
            <a:r>
              <a:rPr lang="en-US" sz="2000" dirty="0">
                <a:solidFill>
                  <a:srgbClr val="0000FF"/>
                </a:solidFill>
              </a:rPr>
              <a:t>R6-170457</a:t>
            </a:r>
            <a:endParaRPr lang="en-US" sz="2000" b="1" dirty="0"/>
          </a:p>
          <a:p>
            <a:pPr lvl="1">
              <a:lnSpc>
                <a:spcPct val="86000"/>
              </a:lnSpc>
              <a:spcBef>
                <a:spcPts val="300"/>
              </a:spcBef>
            </a:pPr>
            <a:r>
              <a:rPr lang="en-US" sz="1800" dirty="0"/>
              <a:t>Training sequence determination for EDAB. </a:t>
            </a:r>
          </a:p>
          <a:p>
            <a:pPr>
              <a:lnSpc>
                <a:spcPct val="86000"/>
              </a:lnSpc>
              <a:spcBef>
                <a:spcPts val="300"/>
              </a:spcBef>
            </a:pPr>
            <a:r>
              <a:rPr lang="en-US" sz="2000" b="1" dirty="0"/>
              <a:t>CR 45.002 Remove brackets for TS8 for ESAB </a:t>
            </a:r>
            <a:r>
              <a:rPr lang="en-US" sz="2000" dirty="0"/>
              <a:t>agreed in </a:t>
            </a:r>
            <a:r>
              <a:rPr lang="en-US" sz="2000" dirty="0">
                <a:solidFill>
                  <a:srgbClr val="0000FF"/>
                </a:solidFill>
              </a:rPr>
              <a:t>R6-170344</a:t>
            </a:r>
            <a:endParaRPr lang="en-US" sz="2000" dirty="0"/>
          </a:p>
          <a:p>
            <a:pPr lvl="1">
              <a:spcBef>
                <a:spcPts val="200"/>
              </a:spcBef>
            </a:pPr>
            <a:r>
              <a:rPr lang="en-GB" sz="1800" dirty="0"/>
              <a:t>Training sequence for ESAB finalized.</a:t>
            </a:r>
          </a:p>
        </p:txBody>
      </p:sp>
      <p:sp>
        <p:nvSpPr>
          <p:cNvPr id="5" name="Title 1"/>
          <p:cNvSpPr>
            <a:spLocks noGrp="1"/>
          </p:cNvSpPr>
          <p:nvPr>
            <p:ph type="title"/>
          </p:nvPr>
        </p:nvSpPr>
        <p:spPr>
          <a:xfrm>
            <a:off x="457200" y="274638"/>
            <a:ext cx="6834188" cy="1143000"/>
          </a:xfrm>
        </p:spPr>
        <p:txBody>
          <a:bodyPr/>
          <a:lstStyle/>
          <a:p>
            <a:r>
              <a:rPr lang="en-US" dirty="0"/>
              <a:t>Radio Interface Enhancements for </a:t>
            </a:r>
            <a:br>
              <a:rPr lang="en-US" dirty="0"/>
            </a:br>
            <a:r>
              <a:rPr lang="en-US" dirty="0"/>
              <a:t>EC-GSM-IoT (Rel-14)    (2/3) </a:t>
            </a:r>
            <a:br>
              <a:rPr lang="en-US" dirty="0"/>
            </a:br>
            <a:endParaRPr lang="en-US" dirty="0"/>
          </a:p>
        </p:txBody>
      </p:sp>
    </p:spTree>
    <p:extLst>
      <p:ext uri="{BB962C8B-B14F-4D97-AF65-F5344CB8AC3E}">
        <p14:creationId xmlns:p14="http://schemas.microsoft.com/office/powerpoint/2010/main" val="353449141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75861"/>
            <a:ext cx="8564880" cy="5107878"/>
          </a:xfrm>
        </p:spPr>
        <p:txBody>
          <a:bodyPr/>
          <a:lstStyle/>
          <a:p>
            <a:pPr marL="0" indent="0">
              <a:lnSpc>
                <a:spcPct val="95000"/>
              </a:lnSpc>
              <a:spcBef>
                <a:spcPts val="200"/>
              </a:spcBef>
              <a:buNone/>
            </a:pPr>
            <a:r>
              <a:rPr lang="en-GB" sz="2000" b="1" dirty="0">
                <a:solidFill>
                  <a:srgbClr val="0000FF"/>
                </a:solidFill>
              </a:rPr>
              <a:t>UL MCL Improvement for Low Power Devices in EC-GSM-</a:t>
            </a:r>
            <a:r>
              <a:rPr lang="en-GB" sz="2000" b="1" dirty="0" err="1">
                <a:solidFill>
                  <a:srgbClr val="0000FF"/>
                </a:solidFill>
              </a:rPr>
              <a:t>IoT</a:t>
            </a:r>
            <a:r>
              <a:rPr lang="en-US" sz="2000" b="1" dirty="0">
                <a:solidFill>
                  <a:srgbClr val="0000FF"/>
                </a:solidFill>
              </a:rPr>
              <a:t> - </a:t>
            </a:r>
            <a:r>
              <a:rPr lang="en-GB" sz="2000" b="1" dirty="0">
                <a:solidFill>
                  <a:srgbClr val="0000FF"/>
                </a:solidFill>
              </a:rPr>
              <a:t>Normative work (cont’d)  </a:t>
            </a:r>
          </a:p>
          <a:p>
            <a:r>
              <a:rPr lang="en-US" sz="2000" b="1" dirty="0"/>
              <a:t>CR 45.005 Performance requirements for uplink CC5 and for Alternative Coverage Class mapping method </a:t>
            </a:r>
            <a:r>
              <a:rPr lang="en-US" sz="2000" dirty="0"/>
              <a:t>agreed in </a:t>
            </a:r>
            <a:r>
              <a:rPr lang="en-US" sz="2000" dirty="0">
                <a:solidFill>
                  <a:srgbClr val="0000FF"/>
                </a:solidFill>
              </a:rPr>
              <a:t>R6-170445</a:t>
            </a:r>
          </a:p>
          <a:p>
            <a:pPr lvl="1"/>
            <a:r>
              <a:rPr lang="en-US" sz="1800" dirty="0"/>
              <a:t>Receiver performance requirements for sensitivity, ACI and CCI for traffic channel EC-PDTCH and associated control channel EC-PACCH based on 4 PDCHs and for EC-RACH finalized, except for ESAB, which is foreseen to be finalized at RAN6#6. </a:t>
            </a:r>
          </a:p>
          <a:p>
            <a:r>
              <a:rPr lang="en-US" sz="2000" b="1" dirty="0"/>
              <a:t>CR 51.021 Performance requirements for uplink CC5 and for Alternative Coverage Class mapping method </a:t>
            </a:r>
            <a:r>
              <a:rPr lang="en-US" sz="2000" dirty="0"/>
              <a:t>agreed in </a:t>
            </a:r>
            <a:r>
              <a:rPr lang="en-US" sz="2000" dirty="0">
                <a:solidFill>
                  <a:srgbClr val="0000FF"/>
                </a:solidFill>
              </a:rPr>
              <a:t>R6-170446</a:t>
            </a:r>
          </a:p>
          <a:p>
            <a:pPr lvl="1"/>
            <a:r>
              <a:rPr lang="en-US" sz="1800" dirty="0"/>
              <a:t>Adds corresponding changes to BTS conformance testing for all CC5 related performance requirements finalized in TS 45.005. </a:t>
            </a:r>
          </a:p>
          <a:p>
            <a:pPr marL="457200" lvl="1" indent="0">
              <a:buNone/>
            </a:pPr>
            <a:endParaRPr lang="en-US" sz="1800" dirty="0"/>
          </a:p>
          <a:p>
            <a:pPr marL="57150" indent="0">
              <a:lnSpc>
                <a:spcPct val="95000"/>
              </a:lnSpc>
              <a:spcBef>
                <a:spcPts val="300"/>
              </a:spcBef>
              <a:buNone/>
            </a:pPr>
            <a:r>
              <a:rPr lang="en-GB" sz="2000" b="1" dirty="0">
                <a:solidFill>
                  <a:srgbClr val="0000FF"/>
                </a:solidFill>
              </a:rPr>
              <a:t>CRs for Approval</a:t>
            </a:r>
          </a:p>
          <a:p>
            <a:pPr>
              <a:spcBef>
                <a:spcPts val="300"/>
              </a:spcBef>
            </a:pPr>
            <a:r>
              <a:rPr lang="en-US" sz="2000" dirty="0"/>
              <a:t>The agreed CRs are collected in </a:t>
            </a:r>
            <a:r>
              <a:rPr lang="en-US" sz="2000" dirty="0">
                <a:solidFill>
                  <a:srgbClr val="0000FF"/>
                </a:solidFill>
              </a:rPr>
              <a:t>RP-171595 </a:t>
            </a:r>
            <a:r>
              <a:rPr lang="en-US" sz="2000" dirty="0"/>
              <a:t>for block approval at RAN#77.</a:t>
            </a:r>
          </a:p>
        </p:txBody>
      </p:sp>
      <p:sp>
        <p:nvSpPr>
          <p:cNvPr id="5" name="Title 1"/>
          <p:cNvSpPr>
            <a:spLocks noGrp="1"/>
          </p:cNvSpPr>
          <p:nvPr>
            <p:ph type="title"/>
          </p:nvPr>
        </p:nvSpPr>
        <p:spPr>
          <a:xfrm>
            <a:off x="457200" y="274638"/>
            <a:ext cx="6834188" cy="1143000"/>
          </a:xfrm>
        </p:spPr>
        <p:txBody>
          <a:bodyPr/>
          <a:lstStyle/>
          <a:p>
            <a:r>
              <a:rPr lang="en-US" dirty="0"/>
              <a:t>Radio Interface Enhancements for </a:t>
            </a:r>
            <a:br>
              <a:rPr lang="en-US" dirty="0"/>
            </a:br>
            <a:r>
              <a:rPr lang="en-US" dirty="0"/>
              <a:t>EC-GSM-IoT (Rel-14)    (3/3) </a:t>
            </a:r>
            <a:br>
              <a:rPr lang="en-US" dirty="0"/>
            </a:br>
            <a:endParaRPr lang="en-US" dirty="0"/>
          </a:p>
        </p:txBody>
      </p:sp>
    </p:spTree>
    <p:extLst>
      <p:ext uri="{BB962C8B-B14F-4D97-AF65-F5344CB8AC3E}">
        <p14:creationId xmlns:p14="http://schemas.microsoft.com/office/powerpoint/2010/main" val="109077785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technical enhancements and improvements (TEI14)    (1/2)</a:t>
            </a:r>
          </a:p>
        </p:txBody>
      </p:sp>
      <p:sp>
        <p:nvSpPr>
          <p:cNvPr id="3" name="Content Placeholder 2"/>
          <p:cNvSpPr>
            <a:spLocks noGrp="1"/>
          </p:cNvSpPr>
          <p:nvPr>
            <p:ph idx="1"/>
          </p:nvPr>
        </p:nvSpPr>
        <p:spPr>
          <a:xfrm>
            <a:off x="462835" y="1504956"/>
            <a:ext cx="8584912" cy="4830763"/>
          </a:xfrm>
        </p:spPr>
        <p:txBody>
          <a:bodyPr/>
          <a:lstStyle/>
          <a:p>
            <a:r>
              <a:rPr lang="en-US" sz="2000" b="1" dirty="0"/>
              <a:t>CR 44.060 Handling of PCCN message including a 3G CCN Measurement Report with no available 3G </a:t>
            </a:r>
            <a:r>
              <a:rPr lang="en-US" sz="2000" b="1" dirty="0" err="1"/>
              <a:t>neighbour</a:t>
            </a:r>
            <a:r>
              <a:rPr lang="en-US" sz="2000" b="1" dirty="0"/>
              <a:t> cell report</a:t>
            </a:r>
            <a:r>
              <a:rPr lang="en-US" sz="2000" dirty="0"/>
              <a:t>,</a:t>
            </a:r>
            <a:r>
              <a:rPr lang="en-US" sz="2000" b="1" dirty="0"/>
              <a:t> </a:t>
            </a:r>
            <a:r>
              <a:rPr lang="en-US" sz="2000" dirty="0">
                <a:solidFill>
                  <a:srgbClr val="0000FF"/>
                </a:solidFill>
              </a:rPr>
              <a:t>R6-170330</a:t>
            </a:r>
          </a:p>
          <a:p>
            <a:pPr lvl="1">
              <a:buFont typeface="Arial" panose="020B0604020202020204" pitchFamily="34" charset="0"/>
              <a:buChar char="•"/>
            </a:pPr>
            <a:r>
              <a:rPr lang="en-US" sz="1800" dirty="0"/>
              <a:t>Inconsistency observed for reporting neighbor cells in the Packet Cell Change Notification message in CCN mode for the case that no 3G cells are reported by the MS. </a:t>
            </a:r>
          </a:p>
          <a:p>
            <a:pPr lvl="1">
              <a:buFont typeface="Arial" panose="020B0604020202020204" pitchFamily="34" charset="0"/>
              <a:buChar char="•"/>
            </a:pPr>
            <a:r>
              <a:rPr lang="en-US" sz="1800" dirty="0"/>
              <a:t>The corresponding late CR for Rel-14 was postponed at RAN6#4 to allow companies to check the proposed solution.</a:t>
            </a:r>
          </a:p>
          <a:p>
            <a:pPr lvl="1">
              <a:buFont typeface="Arial" panose="020B0604020202020204" pitchFamily="34" charset="0"/>
              <a:buChar char="•"/>
            </a:pPr>
            <a:r>
              <a:rPr lang="de-DE" sz="1800" dirty="0"/>
              <a:t>I</a:t>
            </a:r>
            <a:r>
              <a:rPr lang="en-US" sz="1800" dirty="0"/>
              <a:t>t was agreed at RAN6#5.</a:t>
            </a:r>
            <a:endParaRPr lang="en-GB" sz="2400" b="1" dirty="0">
              <a:solidFill>
                <a:srgbClr val="0000FF"/>
              </a:solidFill>
            </a:endParaRPr>
          </a:p>
          <a:p>
            <a:r>
              <a:rPr lang="en-US" sz="2000" b="1" dirty="0"/>
              <a:t>CR 44.060 </a:t>
            </a:r>
            <a:r>
              <a:rPr lang="en-GB" sz="2000" b="1" dirty="0"/>
              <a:t>Clarification of DL PACCH DRX in Extended Uplink TBF Mode</a:t>
            </a:r>
          </a:p>
          <a:p>
            <a:pPr lvl="1"/>
            <a:r>
              <a:rPr lang="en-US" sz="1800" dirty="0"/>
              <a:t>Clarification added that MS in PEO entering extended uplink TBF has to monitor DL PACCH only when there is no downlink TBF.</a:t>
            </a:r>
            <a:endParaRPr lang="en-GB" sz="1800" dirty="0"/>
          </a:p>
          <a:p>
            <a:pPr marL="457200" lvl="1" indent="0">
              <a:buNone/>
            </a:pPr>
            <a:endParaRPr lang="en-US" sz="1800" dirty="0"/>
          </a:p>
          <a:p>
            <a:pPr marL="57150" indent="0">
              <a:lnSpc>
                <a:spcPct val="95000"/>
              </a:lnSpc>
              <a:spcBef>
                <a:spcPts val="300"/>
              </a:spcBef>
              <a:buNone/>
            </a:pPr>
            <a:r>
              <a:rPr lang="en-GB" sz="2000" b="1" dirty="0">
                <a:solidFill>
                  <a:srgbClr val="0000FF"/>
                </a:solidFill>
              </a:rPr>
              <a:t>CRs for Approval</a:t>
            </a:r>
          </a:p>
          <a:p>
            <a:pPr>
              <a:spcBef>
                <a:spcPts val="300"/>
              </a:spcBef>
            </a:pPr>
            <a:r>
              <a:rPr lang="en-US" sz="2000" dirty="0"/>
              <a:t>The agreed CRs are collected in </a:t>
            </a:r>
            <a:r>
              <a:rPr lang="en-US" sz="2000" dirty="0">
                <a:solidFill>
                  <a:srgbClr val="0000FF"/>
                </a:solidFill>
              </a:rPr>
              <a:t>RP-171593 </a:t>
            </a:r>
            <a:r>
              <a:rPr lang="en-US" sz="2000" dirty="0"/>
              <a:t>for block approval at RAN#77.</a:t>
            </a:r>
          </a:p>
        </p:txBody>
      </p:sp>
    </p:spTree>
    <p:extLst>
      <p:ext uri="{BB962C8B-B14F-4D97-AF65-F5344CB8AC3E}">
        <p14:creationId xmlns:p14="http://schemas.microsoft.com/office/powerpoint/2010/main" val="3348242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technical enhancements and improvements (TEI14)    (2/2)</a:t>
            </a:r>
          </a:p>
        </p:txBody>
      </p:sp>
      <p:sp>
        <p:nvSpPr>
          <p:cNvPr id="3" name="Content Placeholder 2"/>
          <p:cNvSpPr>
            <a:spLocks noGrp="1"/>
          </p:cNvSpPr>
          <p:nvPr>
            <p:ph idx="1"/>
          </p:nvPr>
        </p:nvSpPr>
        <p:spPr>
          <a:xfrm>
            <a:off x="462835" y="1504956"/>
            <a:ext cx="8584912" cy="4830763"/>
          </a:xfrm>
        </p:spPr>
        <p:txBody>
          <a:bodyPr/>
          <a:lstStyle/>
          <a:p>
            <a:r>
              <a:rPr lang="en-US" sz="2000" b="1" dirty="0"/>
              <a:t>Impacts to RLC Procedures from Restriction on Use of Enhanced Coverage</a:t>
            </a:r>
            <a:r>
              <a:rPr lang="en-US" sz="2000" dirty="0"/>
              <a:t>, </a:t>
            </a:r>
            <a:r>
              <a:rPr lang="en-US" sz="2000" dirty="0">
                <a:solidFill>
                  <a:srgbClr val="0000FF"/>
                </a:solidFill>
              </a:rPr>
              <a:t>R6-170381</a:t>
            </a:r>
          </a:p>
          <a:p>
            <a:pPr lvl="1">
              <a:buFont typeface="Arial" panose="020B0604020202020204" pitchFamily="34" charset="0"/>
              <a:buChar char="•"/>
            </a:pPr>
            <a:r>
              <a:rPr lang="en-GB" sz="1800" dirty="0"/>
              <a:t>Considers impacts of the Rel-14 feature “Restricted use of enhanced coverage” as part of the WI </a:t>
            </a:r>
            <a:r>
              <a:rPr lang="en-GB" sz="1800" dirty="0" err="1"/>
              <a:t>CIoT_Ext</a:t>
            </a:r>
            <a:r>
              <a:rPr lang="en-GB" sz="1800" dirty="0"/>
              <a:t> (SA) to radio link control and mobility management procedures, such as cell reselection, coverage class selection, Routing Area update and the removal of enhanced coverage restriction via paging. </a:t>
            </a:r>
          </a:p>
          <a:p>
            <a:pPr lvl="1">
              <a:buFont typeface="Arial" panose="020B0604020202020204" pitchFamily="34" charset="0"/>
              <a:buChar char="•"/>
            </a:pPr>
            <a:r>
              <a:rPr lang="en-GB" sz="1800" dirty="0"/>
              <a:t>The AS behaviour is not specified for GERAN in Rel-14 as RAN6 did not receive a reply LS from SA2 or CT1 informing us on the completion of stage 2 or stage 3 for NAS </a:t>
            </a:r>
            <a:r>
              <a:rPr lang="en-GB" sz="1800" dirty="0" err="1"/>
              <a:t>behavior</a:t>
            </a:r>
            <a:r>
              <a:rPr lang="en-GB" sz="1800" dirty="0"/>
              <a:t> for this joint work item. </a:t>
            </a:r>
          </a:p>
          <a:p>
            <a:pPr lvl="1">
              <a:buFont typeface="Arial" panose="020B0604020202020204" pitchFamily="34" charset="0"/>
              <a:buChar char="•"/>
            </a:pPr>
            <a:r>
              <a:rPr lang="en-GB" sz="1800" dirty="0"/>
              <a:t>In particular network connectivity for devices in extended coverage receiving the enhanced coverage restriction command needs to be considered in more detail. </a:t>
            </a:r>
          </a:p>
          <a:p>
            <a:pPr lvl="1">
              <a:buFont typeface="Arial" panose="020B0604020202020204" pitchFamily="34" charset="0"/>
              <a:buChar char="•"/>
            </a:pPr>
            <a:r>
              <a:rPr lang="en-GB" sz="1800" dirty="0"/>
              <a:t>Accompanying Rel-14 CRs to TS 43.064, 44.018, 45.008 and 48.018 in </a:t>
            </a:r>
            <a:r>
              <a:rPr lang="en-GB" sz="1800" dirty="0">
                <a:solidFill>
                  <a:srgbClr val="0000FF"/>
                </a:solidFill>
              </a:rPr>
              <a:t>R6-170382 </a:t>
            </a:r>
            <a:r>
              <a:rPr lang="en-GB" sz="1800" dirty="0"/>
              <a:t>to</a:t>
            </a:r>
            <a:r>
              <a:rPr lang="en-GB" sz="1800" dirty="0">
                <a:solidFill>
                  <a:srgbClr val="0000FF"/>
                </a:solidFill>
              </a:rPr>
              <a:t> R6-170385 </a:t>
            </a:r>
            <a:r>
              <a:rPr lang="en-GB" sz="1800" dirty="0"/>
              <a:t>to specify the AS </a:t>
            </a:r>
            <a:r>
              <a:rPr lang="en-GB" sz="1800" dirty="0" err="1"/>
              <a:t>behavior</a:t>
            </a:r>
            <a:r>
              <a:rPr lang="en-GB" sz="1800" dirty="0"/>
              <a:t> were postponed, since the AS behaviour of this feature needs further clarification from CN perspective. </a:t>
            </a:r>
            <a:endParaRPr lang="en-GB" b="1" dirty="0">
              <a:solidFill>
                <a:srgbClr val="0000FF"/>
              </a:solidFill>
            </a:endParaRPr>
          </a:p>
          <a:p>
            <a:r>
              <a:rPr lang="en-US" sz="2000" dirty="0"/>
              <a:t>LS sent to CT1 in </a:t>
            </a:r>
            <a:r>
              <a:rPr lang="en-GB" sz="2000" dirty="0">
                <a:solidFill>
                  <a:srgbClr val="0000FF"/>
                </a:solidFill>
              </a:rPr>
              <a:t>R6-170460</a:t>
            </a:r>
            <a:r>
              <a:rPr lang="en-GB" sz="2000" dirty="0"/>
              <a:t> to receive guidance on the raised matters (see outgoing LSs).</a:t>
            </a:r>
            <a:endParaRPr lang="en-US" sz="2000" dirty="0"/>
          </a:p>
        </p:txBody>
      </p:sp>
    </p:spTree>
    <p:extLst>
      <p:ext uri="{BB962C8B-B14F-4D97-AF65-F5344CB8AC3E}">
        <p14:creationId xmlns:p14="http://schemas.microsoft.com/office/powerpoint/2010/main" val="392962596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Rel-15 Features (GERAN)</a:t>
            </a:r>
            <a:endParaRPr lang="en-US" altLang="en-US" dirty="0"/>
          </a:p>
        </p:txBody>
      </p:sp>
    </p:spTree>
    <p:extLst>
      <p:ext uri="{BB962C8B-B14F-4D97-AF65-F5344CB8AC3E}">
        <p14:creationId xmlns:p14="http://schemas.microsoft.com/office/powerpoint/2010/main" val="187115742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work item proposals (GERAN)</a:t>
            </a:r>
          </a:p>
        </p:txBody>
      </p:sp>
      <p:sp>
        <p:nvSpPr>
          <p:cNvPr id="3" name="Content Placeholder 2"/>
          <p:cNvSpPr>
            <a:spLocks noGrp="1"/>
          </p:cNvSpPr>
          <p:nvPr>
            <p:ph idx="1"/>
          </p:nvPr>
        </p:nvSpPr>
        <p:spPr>
          <a:xfrm>
            <a:off x="462835" y="1504956"/>
            <a:ext cx="8584912" cy="4830763"/>
          </a:xfrm>
        </p:spPr>
        <p:txBody>
          <a:bodyPr/>
          <a:lstStyle/>
          <a:p>
            <a:r>
              <a:rPr lang="en-US" sz="2000" dirty="0"/>
              <a:t>No contributions.</a:t>
            </a:r>
            <a:endParaRPr lang="en-US" sz="2000" dirty="0">
              <a:solidFill>
                <a:srgbClr val="0000FF"/>
              </a:solidFill>
            </a:endParaRPr>
          </a:p>
        </p:txBody>
      </p:sp>
    </p:spTree>
    <p:extLst>
      <p:ext uri="{BB962C8B-B14F-4D97-AF65-F5344CB8AC3E}">
        <p14:creationId xmlns:p14="http://schemas.microsoft.com/office/powerpoint/2010/main" val="255315514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technical enhancements and improvements (TEI15)    (2/2)</a:t>
            </a:r>
            <a:endParaRPr lang="en-GB" dirty="0"/>
          </a:p>
        </p:txBody>
      </p:sp>
      <p:sp>
        <p:nvSpPr>
          <p:cNvPr id="3" name="Content Placeholder 2"/>
          <p:cNvSpPr>
            <a:spLocks noGrp="1"/>
          </p:cNvSpPr>
          <p:nvPr>
            <p:ph idx="1"/>
          </p:nvPr>
        </p:nvSpPr>
        <p:spPr>
          <a:xfrm>
            <a:off x="462835" y="1504956"/>
            <a:ext cx="8584912" cy="4830763"/>
          </a:xfrm>
        </p:spPr>
        <p:txBody>
          <a:bodyPr/>
          <a:lstStyle/>
          <a:p>
            <a:r>
              <a:rPr lang="en-US" sz="2000" b="1" dirty="0"/>
              <a:t>CR 44.018 Faster Detection of EAB Barring Conditions</a:t>
            </a:r>
            <a:r>
              <a:rPr lang="en-US" sz="2000" dirty="0"/>
              <a:t>,</a:t>
            </a:r>
            <a:r>
              <a:rPr lang="en-US" sz="2000" b="1" dirty="0"/>
              <a:t> </a:t>
            </a:r>
            <a:r>
              <a:rPr lang="en-US" sz="2000" dirty="0">
                <a:solidFill>
                  <a:srgbClr val="0000FF"/>
                </a:solidFill>
              </a:rPr>
              <a:t>R6-170454</a:t>
            </a:r>
          </a:p>
          <a:p>
            <a:pPr lvl="1">
              <a:lnSpc>
                <a:spcPct val="90000"/>
              </a:lnSpc>
              <a:buFont typeface="Arial" panose="020B0604020202020204" pitchFamily="34" charset="0"/>
              <a:buChar char="•"/>
            </a:pPr>
            <a:r>
              <a:rPr lang="en-US" sz="1800" dirty="0"/>
              <a:t>It is clarified that a change in the EAB Authorization mask and EAB Subcategory fields alone shall not be indicated using the BCCH_CHANGE_MARK and PEO_BCCH_CHANGE_MARK fields. Only when EAB is enabled / disabled or when the set of PLMNs affected by EAB is changed will these fields be used to indicate system information has changed. </a:t>
            </a:r>
          </a:p>
          <a:p>
            <a:pPr lvl="1">
              <a:lnSpc>
                <a:spcPct val="90000"/>
              </a:lnSpc>
              <a:buFont typeface="Arial" panose="020B0604020202020204" pitchFamily="34" charset="0"/>
              <a:buChar char="•"/>
            </a:pPr>
            <a:r>
              <a:rPr lang="en-US" sz="1800" dirty="0"/>
              <a:t>This identifies a change of the network’s broadcast behavior for Rel-15. </a:t>
            </a:r>
          </a:p>
          <a:p>
            <a:pPr lvl="1">
              <a:lnSpc>
                <a:spcPct val="90000"/>
              </a:lnSpc>
              <a:buFont typeface="Arial" panose="020B0604020202020204" pitchFamily="34" charset="0"/>
              <a:buChar char="•"/>
            </a:pPr>
            <a:r>
              <a:rPr lang="en-US" sz="1800" dirty="0"/>
              <a:t>The benefit is (1) a reduced power consumption for MS not using EAB since they will not perform SI acquisition due to EAB no longer triggering changes to BCCH_ CHANGE_MARK and PEO_BCCH_CHANGE_MARK fields when only the EAB Authorization mask and EAB Subcategory fields change, and (2) network can make changes to EAB Authorization mask and EAB Subcategory fields every 30 seconds instead of being limited by the maximum number of changes to BCCH_CHANGE_ MARK and PEO_BCCH_CHANGE_MARK fields allowed per 24 hour period.</a:t>
            </a:r>
          </a:p>
          <a:p>
            <a:pPr lvl="1">
              <a:lnSpc>
                <a:spcPct val="90000"/>
              </a:lnSpc>
              <a:buFont typeface="Arial" panose="020B0604020202020204" pitchFamily="34" charset="0"/>
              <a:buChar char="•"/>
            </a:pPr>
            <a:endParaRPr lang="en-US" sz="1800" dirty="0"/>
          </a:p>
          <a:p>
            <a:pPr marL="57150" indent="0">
              <a:lnSpc>
                <a:spcPct val="95000"/>
              </a:lnSpc>
              <a:spcBef>
                <a:spcPts val="300"/>
              </a:spcBef>
              <a:buNone/>
            </a:pPr>
            <a:r>
              <a:rPr lang="en-GB" sz="2000" b="1" dirty="0">
                <a:solidFill>
                  <a:srgbClr val="0000FF"/>
                </a:solidFill>
              </a:rPr>
              <a:t>CRs for Approval</a:t>
            </a:r>
          </a:p>
          <a:p>
            <a:pPr>
              <a:spcBef>
                <a:spcPts val="300"/>
              </a:spcBef>
            </a:pPr>
            <a:r>
              <a:rPr lang="en-US" sz="2000" dirty="0"/>
              <a:t>The agreed CR is presented in </a:t>
            </a:r>
            <a:r>
              <a:rPr lang="en-US" sz="2000" dirty="0">
                <a:solidFill>
                  <a:srgbClr val="0000FF"/>
                </a:solidFill>
              </a:rPr>
              <a:t>RP-171596 </a:t>
            </a:r>
            <a:r>
              <a:rPr lang="en-US" sz="2000" dirty="0"/>
              <a:t>for approval at RAN#77.</a:t>
            </a:r>
          </a:p>
          <a:p>
            <a:pPr lvl="1">
              <a:buFont typeface="Arial" panose="020B0604020202020204" pitchFamily="34" charset="0"/>
              <a:buChar char="•"/>
            </a:pPr>
            <a:endParaRPr lang="en-GB" b="1" dirty="0">
              <a:solidFill>
                <a:srgbClr val="0000FF"/>
              </a:solidFill>
            </a:endParaRPr>
          </a:p>
        </p:txBody>
      </p:sp>
    </p:spTree>
    <p:extLst>
      <p:ext uri="{BB962C8B-B14F-4D97-AF65-F5344CB8AC3E}">
        <p14:creationId xmlns:p14="http://schemas.microsoft.com/office/powerpoint/2010/main" val="412671172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en-US" altLang="en-US" dirty="0"/>
              <a:t>Contributions to </a:t>
            </a:r>
            <a:r>
              <a:rPr lang="sv-SE" altLang="en-US" dirty="0"/>
              <a:t>Rel-12 and </a:t>
            </a:r>
            <a:r>
              <a:rPr lang="en-US" altLang="en-US" dirty="0"/>
              <a:t>earlier releases (UMTS)</a:t>
            </a:r>
          </a:p>
        </p:txBody>
      </p:sp>
    </p:spTree>
    <p:extLst>
      <p:ext uri="{BB962C8B-B14F-4D97-AF65-F5344CB8AC3E}">
        <p14:creationId xmlns:p14="http://schemas.microsoft.com/office/powerpoint/2010/main" val="3075418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RAN6 #5 Meeting Schedule</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The meeting schedule for RAN6#5 was agreed.</a:t>
            </a:r>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pic>
        <p:nvPicPr>
          <p:cNvPr id="5" name="Picture 2">
            <a:extLst>
              <a:ext uri="{FF2B5EF4-FFF2-40B4-BE49-F238E27FC236}">
                <a16:creationId xmlns:a16="http://schemas.microsoft.com/office/drawing/2014/main" id="{60861F7A-835D-4305-8276-971428DEF6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699" y="1624838"/>
            <a:ext cx="6848475" cy="4562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3024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UMTS (Rel-12) and earlier releases</a:t>
            </a:r>
          </a:p>
        </p:txBody>
      </p:sp>
      <p:sp>
        <p:nvSpPr>
          <p:cNvPr id="3" name="Content Placeholder 2"/>
          <p:cNvSpPr>
            <a:spLocks noGrp="1"/>
          </p:cNvSpPr>
          <p:nvPr>
            <p:ph idx="1"/>
          </p:nvPr>
        </p:nvSpPr>
        <p:spPr>
          <a:xfrm>
            <a:off x="462835" y="1504956"/>
            <a:ext cx="8584912" cy="4830763"/>
          </a:xfrm>
        </p:spPr>
        <p:txBody>
          <a:bodyPr/>
          <a:lstStyle/>
          <a:p>
            <a:r>
              <a:rPr lang="en-US" sz="2000" dirty="0"/>
              <a:t>Contributions treated under removal of references to GERAN </a:t>
            </a:r>
            <a:r>
              <a:rPr lang="en-US" sz="2000" dirty="0" err="1"/>
              <a:t>Iu</a:t>
            </a:r>
            <a:r>
              <a:rPr lang="en-US" sz="2000" dirty="0"/>
              <a:t> mode specification 44.118 (i.e. CR 25.331 from Rel-12), see slide 15.</a:t>
            </a:r>
            <a:endParaRPr lang="en-US" sz="2000" dirty="0">
              <a:solidFill>
                <a:srgbClr val="0000FF"/>
              </a:solidFill>
            </a:endParaRPr>
          </a:p>
        </p:txBody>
      </p:sp>
    </p:spTree>
    <p:extLst>
      <p:ext uri="{BB962C8B-B14F-4D97-AF65-F5344CB8AC3E}">
        <p14:creationId xmlns:p14="http://schemas.microsoft.com/office/powerpoint/2010/main" val="333589761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Rel-13 features (UMTS)</a:t>
            </a:r>
            <a:endParaRPr lang="en-US" altLang="en-US" dirty="0"/>
          </a:p>
        </p:txBody>
      </p:sp>
    </p:spTree>
    <p:extLst>
      <p:ext uri="{BB962C8B-B14F-4D97-AF65-F5344CB8AC3E}">
        <p14:creationId xmlns:p14="http://schemas.microsoft.com/office/powerpoint/2010/main" val="221437316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en-US" dirty="0" err="1"/>
              <a:t>Contributions</a:t>
            </a:r>
            <a:r>
              <a:rPr lang="sv-SE" altLang="en-US" dirty="0"/>
              <a:t> to Rel-13 features (UMTS)</a:t>
            </a:r>
            <a:endParaRPr lang="en-GB" dirty="0"/>
          </a:p>
        </p:txBody>
      </p:sp>
      <p:sp>
        <p:nvSpPr>
          <p:cNvPr id="3" name="Content Placeholder 2"/>
          <p:cNvSpPr>
            <a:spLocks noGrp="1"/>
          </p:cNvSpPr>
          <p:nvPr>
            <p:ph idx="1"/>
          </p:nvPr>
        </p:nvSpPr>
        <p:spPr>
          <a:xfrm>
            <a:off x="462835" y="1504956"/>
            <a:ext cx="8584912" cy="4830763"/>
          </a:xfrm>
        </p:spPr>
        <p:txBody>
          <a:bodyPr/>
          <a:lstStyle/>
          <a:p>
            <a:r>
              <a:rPr lang="en-US" sz="2000" dirty="0"/>
              <a:t>No contributions. </a:t>
            </a:r>
            <a:endParaRPr lang="en-US" sz="2000" dirty="0">
              <a:solidFill>
                <a:srgbClr val="0000FF"/>
              </a:solidFill>
            </a:endParaRPr>
          </a:p>
        </p:txBody>
      </p:sp>
    </p:spTree>
    <p:extLst>
      <p:ext uri="{BB962C8B-B14F-4D97-AF65-F5344CB8AC3E}">
        <p14:creationId xmlns:p14="http://schemas.microsoft.com/office/powerpoint/2010/main" val="261697240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Rel-14 features (UMTS)</a:t>
            </a:r>
            <a:endParaRPr lang="en-US" altLang="en-US" dirty="0"/>
          </a:p>
        </p:txBody>
      </p:sp>
    </p:spTree>
    <p:extLst>
      <p:ext uri="{BB962C8B-B14F-4D97-AF65-F5344CB8AC3E}">
        <p14:creationId xmlns:p14="http://schemas.microsoft.com/office/powerpoint/2010/main" val="95116311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DL interference mitigation for UMTS (UTRA_DL_IM-Core, Rel-14)</a:t>
            </a:r>
          </a:p>
        </p:txBody>
      </p:sp>
      <p:sp>
        <p:nvSpPr>
          <p:cNvPr id="3" name="Content Placeholder 2"/>
          <p:cNvSpPr>
            <a:spLocks noGrp="1"/>
          </p:cNvSpPr>
          <p:nvPr>
            <p:ph idx="1"/>
          </p:nvPr>
        </p:nvSpPr>
        <p:spPr>
          <a:xfrm>
            <a:off x="485774" y="1380998"/>
            <a:ext cx="8658225" cy="4830763"/>
          </a:xfrm>
          <a:noFill/>
          <a:ln>
            <a:solidFill>
              <a:schemeClr val="bg1"/>
            </a:solidFill>
          </a:ln>
        </p:spPr>
        <p:txBody>
          <a:bodyPr/>
          <a:lstStyle/>
          <a:p>
            <a:r>
              <a:rPr lang="en-US" sz="2000" b="1" dirty="0"/>
              <a:t>CR 25.300 </a:t>
            </a:r>
            <a:r>
              <a:rPr lang="en-GB" sz="2000" b="1" dirty="0"/>
              <a:t>Corrections for DL Interference Mitigation </a:t>
            </a:r>
            <a:r>
              <a:rPr lang="en-US" sz="2000" dirty="0"/>
              <a:t>agreed in </a:t>
            </a:r>
            <a:r>
              <a:rPr lang="en-US" sz="2000" dirty="0">
                <a:solidFill>
                  <a:srgbClr val="0000FF"/>
                </a:solidFill>
              </a:rPr>
              <a:t>R6-170422</a:t>
            </a:r>
          </a:p>
          <a:p>
            <a:pPr lvl="1"/>
            <a:r>
              <a:rPr lang="en-US" sz="1800" dirty="0"/>
              <a:t>Clarifies that signaling of the indication for adjacent interference is done in SIB5, SIB5bis and SIB6. </a:t>
            </a:r>
          </a:p>
          <a:p>
            <a:pPr lvl="1"/>
            <a:r>
              <a:rPr lang="en-US" sz="1800" dirty="0"/>
              <a:t>Introduces editorial corrections to improve the functional description of the feature. </a:t>
            </a:r>
          </a:p>
          <a:p>
            <a:pPr marL="457200" lvl="1" indent="0">
              <a:buNone/>
            </a:pPr>
            <a:endParaRPr lang="en-US" sz="2000" dirty="0">
              <a:solidFill>
                <a:srgbClr val="0000FF"/>
              </a:solidFill>
            </a:endParaRP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solidFill>
                  <a:srgbClr val="0000FF"/>
                </a:solidFill>
              </a:rPr>
              <a:t> </a:t>
            </a:r>
            <a:r>
              <a:rPr lang="en-US" sz="2000" dirty="0"/>
              <a:t>The agreed CR is presented in </a:t>
            </a:r>
            <a:r>
              <a:rPr lang="en-US" sz="2000" dirty="0">
                <a:solidFill>
                  <a:srgbClr val="0000FF"/>
                </a:solidFill>
              </a:rPr>
              <a:t>RP-171591</a:t>
            </a:r>
            <a:r>
              <a:rPr lang="en-US" sz="2000" dirty="0"/>
              <a:t> for approval at RAN#77.</a:t>
            </a:r>
            <a:endParaRPr lang="en-US" sz="2000" dirty="0">
              <a:solidFill>
                <a:srgbClr val="0000FF"/>
              </a:solidFill>
            </a:endParaRPr>
          </a:p>
        </p:txBody>
      </p:sp>
    </p:spTree>
    <p:extLst>
      <p:ext uri="{BB962C8B-B14F-4D97-AF65-F5344CB8AC3E}">
        <p14:creationId xmlns:p14="http://schemas.microsoft.com/office/powerpoint/2010/main" val="2874937865"/>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technical enhancements and improvements (TEI14)</a:t>
            </a:r>
          </a:p>
        </p:txBody>
      </p:sp>
      <p:sp>
        <p:nvSpPr>
          <p:cNvPr id="3" name="Content Placeholder 2"/>
          <p:cNvSpPr>
            <a:spLocks noGrp="1"/>
          </p:cNvSpPr>
          <p:nvPr>
            <p:ph idx="1"/>
          </p:nvPr>
        </p:nvSpPr>
        <p:spPr>
          <a:xfrm>
            <a:off x="462835" y="1504956"/>
            <a:ext cx="8584912" cy="4830763"/>
          </a:xfrm>
        </p:spPr>
        <p:txBody>
          <a:bodyPr/>
          <a:lstStyle/>
          <a:p>
            <a:r>
              <a:rPr lang="en-US" sz="2000" b="1" dirty="0"/>
              <a:t>CR 25.331 </a:t>
            </a:r>
            <a:r>
              <a:rPr lang="en-GB" sz="2000" b="1" dirty="0"/>
              <a:t>ASN.1 corrections for RRC 25.331</a:t>
            </a:r>
            <a:r>
              <a:rPr lang="en-US" sz="2000" dirty="0"/>
              <a:t>,</a:t>
            </a:r>
            <a:r>
              <a:rPr lang="en-US" sz="2000" b="1" dirty="0"/>
              <a:t> </a:t>
            </a:r>
            <a:r>
              <a:rPr lang="en-US" sz="2000" dirty="0">
                <a:solidFill>
                  <a:srgbClr val="0000FF"/>
                </a:solidFill>
              </a:rPr>
              <a:t>R6-170351</a:t>
            </a:r>
          </a:p>
          <a:p>
            <a:pPr lvl="1">
              <a:buFont typeface="Arial" panose="020B0604020202020204" pitchFamily="34" charset="0"/>
              <a:buChar char="•"/>
            </a:pPr>
            <a:r>
              <a:rPr lang="en-US" sz="1800" dirty="0"/>
              <a:t>Miscellaneous corrections related to tabular, ASN.1 non-critical extension ‘vexy’ replaced with ve30. </a:t>
            </a:r>
          </a:p>
          <a:p>
            <a:pPr marL="457200" lvl="1" indent="0">
              <a:buNone/>
            </a:pPr>
            <a:endParaRPr lang="en-US" sz="1800" dirty="0"/>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solidFill>
                  <a:srgbClr val="0000FF"/>
                </a:solidFill>
              </a:rPr>
              <a:t> </a:t>
            </a:r>
            <a:r>
              <a:rPr lang="en-US" sz="2000" dirty="0"/>
              <a:t>The agreed CR is presented in </a:t>
            </a:r>
            <a:r>
              <a:rPr lang="en-US" sz="2000" dirty="0">
                <a:solidFill>
                  <a:srgbClr val="0000FF"/>
                </a:solidFill>
              </a:rPr>
              <a:t>RP-171590</a:t>
            </a:r>
            <a:r>
              <a:rPr lang="en-US" sz="2000" dirty="0"/>
              <a:t> for block approval at RAN#77.</a:t>
            </a:r>
            <a:endParaRPr lang="en-US" sz="2000" dirty="0">
              <a:solidFill>
                <a:srgbClr val="0000FF"/>
              </a:solidFill>
            </a:endParaRPr>
          </a:p>
        </p:txBody>
      </p:sp>
    </p:spTree>
    <p:extLst>
      <p:ext uri="{BB962C8B-B14F-4D97-AF65-F5344CB8AC3E}">
        <p14:creationId xmlns:p14="http://schemas.microsoft.com/office/powerpoint/2010/main" val="372364226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Rel-15 Features (UMTS)</a:t>
            </a:r>
            <a:endParaRPr lang="en-US" altLang="en-US" dirty="0"/>
          </a:p>
        </p:txBody>
      </p:sp>
    </p:spTree>
    <p:extLst>
      <p:ext uri="{BB962C8B-B14F-4D97-AF65-F5344CB8AC3E}">
        <p14:creationId xmlns:p14="http://schemas.microsoft.com/office/powerpoint/2010/main" val="364216622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179"/>
            <a:ext cx="8650224" cy="4833399"/>
          </a:xfrm>
        </p:spPr>
        <p:txBody>
          <a:bodyPr/>
          <a:lstStyle/>
          <a:p>
            <a:pPr>
              <a:lnSpc>
                <a:spcPct val="90000"/>
              </a:lnSpc>
              <a:spcBef>
                <a:spcPts val="300"/>
              </a:spcBef>
            </a:pPr>
            <a:r>
              <a:rPr lang="en-US" sz="2000" dirty="0"/>
              <a:t>WI opened </a:t>
            </a:r>
            <a:r>
              <a:rPr lang="en-GB" sz="2000" dirty="0"/>
              <a:t>at RAN#76 (target completion RAN#78). </a:t>
            </a:r>
          </a:p>
          <a:p>
            <a:pPr>
              <a:lnSpc>
                <a:spcPct val="90000"/>
              </a:lnSpc>
              <a:spcBef>
                <a:spcPts val="300"/>
              </a:spcBef>
            </a:pPr>
            <a:r>
              <a:rPr lang="en-GB" sz="2000" dirty="0"/>
              <a:t>Set of discussion papers with proposals presented:</a:t>
            </a:r>
          </a:p>
          <a:p>
            <a:pPr lvl="1">
              <a:lnSpc>
                <a:spcPct val="90000"/>
              </a:lnSpc>
              <a:spcBef>
                <a:spcPts val="300"/>
              </a:spcBef>
            </a:pPr>
            <a:r>
              <a:rPr lang="en-US" sz="1800" b="1" dirty="0"/>
              <a:t>On the simplified HS-SCCH type 1 operation</a:t>
            </a:r>
            <a:r>
              <a:rPr lang="en-US" sz="1800" dirty="0"/>
              <a:t>,</a:t>
            </a:r>
            <a:r>
              <a:rPr lang="en-US" sz="1800" dirty="0">
                <a:solidFill>
                  <a:srgbClr val="0000FF"/>
                </a:solidFill>
              </a:rPr>
              <a:t> R6-170354</a:t>
            </a:r>
            <a:r>
              <a:rPr lang="en-US" sz="1800" dirty="0"/>
              <a:t>, noted. It provides an overview of the SI conclusion.</a:t>
            </a:r>
          </a:p>
          <a:p>
            <a:pPr lvl="1">
              <a:lnSpc>
                <a:spcPct val="90000"/>
              </a:lnSpc>
              <a:spcBef>
                <a:spcPts val="300"/>
              </a:spcBef>
            </a:pPr>
            <a:r>
              <a:rPr lang="en-US" sz="1800" b="1" dirty="0"/>
              <a:t>On the triggering mechanism for the simplified HS-SCCH based on legacy CQI reports, </a:t>
            </a:r>
            <a:r>
              <a:rPr lang="en-US" sz="1800" dirty="0">
                <a:solidFill>
                  <a:srgbClr val="0000FF"/>
                </a:solidFill>
              </a:rPr>
              <a:t>R6-170355</a:t>
            </a:r>
            <a:r>
              <a:rPr lang="en-US" sz="1800" dirty="0"/>
              <a:t>, noted. Proposal 1 (definition of </a:t>
            </a:r>
            <a:r>
              <a:rPr lang="en-GB" sz="1800" dirty="0"/>
              <a:t>fixed timing (4 subframes) for receiving the simplified HS-SCCH Type 1 when the legacy CQI reports are used as triggering mechanism</a:t>
            </a:r>
            <a:r>
              <a:rPr lang="en-US" sz="1800" dirty="0"/>
              <a:t>) agreed. Proposal 2 (agree CR 25.214 in </a:t>
            </a:r>
            <a:r>
              <a:rPr lang="en-US" sz="1800" dirty="0">
                <a:solidFill>
                  <a:srgbClr val="0000FF"/>
                </a:solidFill>
              </a:rPr>
              <a:t>R6-170356</a:t>
            </a:r>
            <a:r>
              <a:rPr lang="en-US" sz="1800" dirty="0"/>
              <a:t>) not agreed.</a:t>
            </a:r>
          </a:p>
          <a:p>
            <a:pPr lvl="1">
              <a:lnSpc>
                <a:spcPct val="90000"/>
              </a:lnSpc>
              <a:spcBef>
                <a:spcPts val="300"/>
              </a:spcBef>
            </a:pPr>
            <a:r>
              <a:rPr lang="en-US" sz="1800" b="1" dirty="0"/>
              <a:t>On the triggering mechanism for the simplified HS-SCCH based on HS-SCCH orders</a:t>
            </a:r>
            <a:r>
              <a:rPr lang="en-US" sz="1800" dirty="0"/>
              <a:t>, </a:t>
            </a:r>
            <a:r>
              <a:rPr lang="en-US" sz="1800" dirty="0">
                <a:solidFill>
                  <a:srgbClr val="0000FF"/>
                </a:solidFill>
              </a:rPr>
              <a:t>R6-170408</a:t>
            </a:r>
            <a:r>
              <a:rPr lang="en-US" sz="1800" dirty="0"/>
              <a:t>, agreed. Proposal 1 (use of triggering mechanism based on HS-SCCH orders as complementary trigger mechanism) and Proposal 2 (normative text proposals to be adopted for CR 25.214 and CR 25.212; fallback to CQI based triggering after deactivation of HS-SCCH orders based triggering) agreed. </a:t>
            </a:r>
          </a:p>
          <a:p>
            <a:pPr lvl="1">
              <a:lnSpc>
                <a:spcPct val="90000"/>
              </a:lnSpc>
              <a:spcBef>
                <a:spcPts val="300"/>
              </a:spcBef>
            </a:pPr>
            <a:r>
              <a:rPr lang="en-US" sz="1800" b="1" dirty="0"/>
              <a:t>Impacts on layer 2 and 3 specifications</a:t>
            </a:r>
            <a:r>
              <a:rPr lang="en-US" sz="1800" dirty="0"/>
              <a:t>, </a:t>
            </a:r>
            <a:r>
              <a:rPr lang="en-US" sz="1800" dirty="0">
                <a:solidFill>
                  <a:srgbClr val="0000FF"/>
                </a:solidFill>
              </a:rPr>
              <a:t>R6-170418</a:t>
            </a:r>
            <a:r>
              <a:rPr lang="en-US" sz="1800" dirty="0"/>
              <a:t>, agreed. Proposal 1 (operation in CELL_DCH state, Proposal 2 (name of feature: Simplified HS-SCCH type 1 operation), Proposal 3 (network support for Simplified HS-SCCH in RRC messages) and Proposal 4 (UE capability support in UE radio access capability) agreed.</a:t>
            </a:r>
          </a:p>
        </p:txBody>
      </p:sp>
      <p:sp>
        <p:nvSpPr>
          <p:cNvPr id="5" name="Title 1"/>
          <p:cNvSpPr>
            <a:spLocks noGrp="1"/>
          </p:cNvSpPr>
          <p:nvPr>
            <p:ph type="title"/>
          </p:nvPr>
        </p:nvSpPr>
        <p:spPr>
          <a:xfrm>
            <a:off x="457200" y="274638"/>
            <a:ext cx="6834188" cy="1165542"/>
          </a:xfrm>
        </p:spPr>
        <p:txBody>
          <a:bodyPr/>
          <a:lstStyle/>
          <a:p>
            <a:r>
              <a:rPr lang="en-US" dirty="0"/>
              <a:t>Simplified HS-SCCH for UMTS (1/3) </a:t>
            </a:r>
            <a:br>
              <a:rPr lang="en-US" dirty="0"/>
            </a:br>
            <a:endParaRPr lang="en-US" dirty="0"/>
          </a:p>
        </p:txBody>
      </p:sp>
    </p:spTree>
    <p:extLst>
      <p:ext uri="{BB962C8B-B14F-4D97-AF65-F5344CB8AC3E}">
        <p14:creationId xmlns:p14="http://schemas.microsoft.com/office/powerpoint/2010/main" val="501296693"/>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179"/>
            <a:ext cx="8650224" cy="4833399"/>
          </a:xfrm>
        </p:spPr>
        <p:txBody>
          <a:bodyPr/>
          <a:lstStyle/>
          <a:p>
            <a:pPr>
              <a:lnSpc>
                <a:spcPct val="90000"/>
              </a:lnSpc>
              <a:spcBef>
                <a:spcPts val="300"/>
              </a:spcBef>
            </a:pPr>
            <a:r>
              <a:rPr lang="en-US" sz="2000" dirty="0"/>
              <a:t>Overall 6 CRs agreed on this feature.</a:t>
            </a:r>
          </a:p>
          <a:p>
            <a:pPr>
              <a:lnSpc>
                <a:spcPct val="90000"/>
              </a:lnSpc>
              <a:spcBef>
                <a:spcPts val="300"/>
              </a:spcBef>
            </a:pPr>
            <a:r>
              <a:rPr lang="en-US" sz="2000" dirty="0"/>
              <a:t>Two Stage 2 CRs agreed: </a:t>
            </a:r>
          </a:p>
          <a:p>
            <a:pPr lvl="1">
              <a:lnSpc>
                <a:spcPct val="90000"/>
              </a:lnSpc>
              <a:spcBef>
                <a:spcPts val="300"/>
              </a:spcBef>
            </a:pPr>
            <a:r>
              <a:rPr lang="en-US" sz="1800" b="1" dirty="0"/>
              <a:t>CR 25.300 Introduction of Simplified HS-SCCH type 1 operation for UMTS</a:t>
            </a:r>
            <a:r>
              <a:rPr lang="en-US" sz="1800" dirty="0"/>
              <a:t>,</a:t>
            </a:r>
            <a:r>
              <a:rPr lang="en-US" sz="1800" dirty="0">
                <a:solidFill>
                  <a:srgbClr val="0000FF"/>
                </a:solidFill>
              </a:rPr>
              <a:t>           R6-170353</a:t>
            </a:r>
            <a:r>
              <a:rPr lang="en-US" sz="1800" dirty="0"/>
              <a:t>, providing a reference to functional overview description in TS 25.308.</a:t>
            </a:r>
          </a:p>
          <a:p>
            <a:pPr lvl="1">
              <a:lnSpc>
                <a:spcPct val="90000"/>
              </a:lnSpc>
              <a:spcBef>
                <a:spcPts val="300"/>
              </a:spcBef>
            </a:pPr>
            <a:r>
              <a:rPr lang="en-US" sz="1800" b="1" dirty="0"/>
              <a:t>CR 25.308 Introduction of Simplified HS-SCCH type 1 operation for UMTS</a:t>
            </a:r>
            <a:r>
              <a:rPr lang="en-US" sz="1800" dirty="0"/>
              <a:t>,</a:t>
            </a:r>
            <a:r>
              <a:rPr lang="en-US" sz="1800" dirty="0">
                <a:solidFill>
                  <a:srgbClr val="0000FF"/>
                </a:solidFill>
              </a:rPr>
              <a:t>            R6-170419</a:t>
            </a:r>
            <a:r>
              <a:rPr lang="en-US" sz="1800" dirty="0"/>
              <a:t>, agreed providing the functional overview description of the feature.</a:t>
            </a:r>
          </a:p>
          <a:p>
            <a:pPr>
              <a:lnSpc>
                <a:spcPct val="90000"/>
              </a:lnSpc>
              <a:spcBef>
                <a:spcPts val="300"/>
              </a:spcBef>
            </a:pPr>
            <a:r>
              <a:rPr lang="en-US" sz="2000" dirty="0"/>
              <a:t>Four Stage 3 CRs agreed: </a:t>
            </a:r>
          </a:p>
          <a:p>
            <a:pPr lvl="1">
              <a:lnSpc>
                <a:spcPct val="90000"/>
              </a:lnSpc>
              <a:spcBef>
                <a:spcPts val="300"/>
              </a:spcBef>
            </a:pPr>
            <a:r>
              <a:rPr lang="en-US" sz="1800" b="1" dirty="0"/>
              <a:t>CR 25.214 Introduction of Simplified HS-SCCH type 1 operation for UMTS</a:t>
            </a:r>
            <a:r>
              <a:rPr lang="en-US" sz="1800" dirty="0"/>
              <a:t>,</a:t>
            </a:r>
            <a:r>
              <a:rPr lang="en-US" sz="1800" dirty="0">
                <a:solidFill>
                  <a:srgbClr val="0000FF"/>
                </a:solidFill>
              </a:rPr>
              <a:t>           R6-170436</a:t>
            </a:r>
            <a:r>
              <a:rPr lang="en-US" sz="1800" dirty="0"/>
              <a:t>, specifying the interworking of both trigger mechanisms (CQI based, HS-SCCH order based). </a:t>
            </a:r>
          </a:p>
          <a:p>
            <a:pPr lvl="1">
              <a:lnSpc>
                <a:spcPct val="90000"/>
              </a:lnSpc>
              <a:spcBef>
                <a:spcPts val="300"/>
              </a:spcBef>
            </a:pPr>
            <a:r>
              <a:rPr lang="en-US" sz="1800" b="1" dirty="0"/>
              <a:t>CR 25.212 Introduction of the HS-SCCH orders for the additional triggering mechanism based on HS-SCCH orders Introduction of Simplified HS-SCCH type 1 operation for UMTS</a:t>
            </a:r>
            <a:r>
              <a:rPr lang="en-US" sz="1800" dirty="0"/>
              <a:t>,</a:t>
            </a:r>
            <a:r>
              <a:rPr lang="en-US" sz="1800" dirty="0">
                <a:solidFill>
                  <a:srgbClr val="0000FF"/>
                </a:solidFill>
              </a:rPr>
              <a:t> R6-170409</a:t>
            </a:r>
            <a:r>
              <a:rPr lang="en-US" sz="1800" dirty="0"/>
              <a:t>, specifying the HS-SCCH orders for this feature.</a:t>
            </a:r>
            <a:r>
              <a:rPr lang="en-US" sz="1800" b="1" dirty="0"/>
              <a:t> </a:t>
            </a:r>
          </a:p>
          <a:p>
            <a:pPr lvl="1">
              <a:lnSpc>
                <a:spcPct val="90000"/>
              </a:lnSpc>
              <a:spcBef>
                <a:spcPts val="300"/>
              </a:spcBef>
            </a:pPr>
            <a:r>
              <a:rPr lang="en-US" sz="1800" b="1" dirty="0"/>
              <a:t>CR 25.331 Introduction of Simplified HS-SCCH type 1 operation for UMTS</a:t>
            </a:r>
            <a:r>
              <a:rPr lang="en-US" sz="1800" dirty="0"/>
              <a:t>,</a:t>
            </a:r>
            <a:r>
              <a:rPr lang="en-US" sz="1800" dirty="0">
                <a:solidFill>
                  <a:srgbClr val="0000FF"/>
                </a:solidFill>
              </a:rPr>
              <a:t>           R6-170420</a:t>
            </a:r>
            <a:r>
              <a:rPr lang="en-US" sz="1800" dirty="0"/>
              <a:t>, specifying network support for the feature in Radio Bearer Reconfiguration, Radio Bearer Setup, Radio Bearer Release messages. </a:t>
            </a:r>
          </a:p>
          <a:p>
            <a:pPr lvl="1">
              <a:lnSpc>
                <a:spcPct val="90000"/>
              </a:lnSpc>
              <a:spcBef>
                <a:spcPts val="300"/>
              </a:spcBef>
            </a:pPr>
            <a:r>
              <a:rPr lang="en-US" sz="1800" b="1" dirty="0"/>
              <a:t>CR 25.306 Introduction of Simplified HS-SCCH type 1 operation for UMTS</a:t>
            </a:r>
            <a:r>
              <a:rPr lang="en-US" sz="1800" dirty="0"/>
              <a:t>,</a:t>
            </a:r>
            <a:r>
              <a:rPr lang="en-US" sz="1800" dirty="0">
                <a:solidFill>
                  <a:srgbClr val="0000FF"/>
                </a:solidFill>
              </a:rPr>
              <a:t>           R6-170421</a:t>
            </a:r>
            <a:r>
              <a:rPr lang="en-US" sz="1800" dirty="0"/>
              <a:t>, specifying UE feature support in the UE radio access capability IE.</a:t>
            </a:r>
          </a:p>
        </p:txBody>
      </p:sp>
      <p:sp>
        <p:nvSpPr>
          <p:cNvPr id="5" name="Title 1"/>
          <p:cNvSpPr>
            <a:spLocks noGrp="1"/>
          </p:cNvSpPr>
          <p:nvPr>
            <p:ph type="title"/>
          </p:nvPr>
        </p:nvSpPr>
        <p:spPr>
          <a:xfrm>
            <a:off x="457200" y="274638"/>
            <a:ext cx="6834188" cy="1165542"/>
          </a:xfrm>
        </p:spPr>
        <p:txBody>
          <a:bodyPr/>
          <a:lstStyle/>
          <a:p>
            <a:r>
              <a:rPr lang="en-US" dirty="0"/>
              <a:t>Simplified HS-SCCH for UMTS (2/3) </a:t>
            </a:r>
            <a:br>
              <a:rPr lang="en-US" dirty="0"/>
            </a:br>
            <a:endParaRPr lang="en-US" dirty="0"/>
          </a:p>
        </p:txBody>
      </p:sp>
    </p:spTree>
    <p:extLst>
      <p:ext uri="{BB962C8B-B14F-4D97-AF65-F5344CB8AC3E}">
        <p14:creationId xmlns:p14="http://schemas.microsoft.com/office/powerpoint/2010/main" val="2785294289"/>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179"/>
            <a:ext cx="8650224" cy="4833399"/>
          </a:xfrm>
        </p:spPr>
        <p:txBody>
          <a:bodyPr/>
          <a:lstStyle/>
          <a:p>
            <a:pPr>
              <a:lnSpc>
                <a:spcPct val="90000"/>
              </a:lnSpc>
              <a:spcBef>
                <a:spcPts val="300"/>
              </a:spcBef>
            </a:pPr>
            <a:r>
              <a:rPr lang="en-US" sz="2000" b="1" dirty="0"/>
              <a:t>Work plan for the WI on a simplified HS-SCCH for UMTS</a:t>
            </a:r>
            <a:r>
              <a:rPr lang="en-US" sz="2000" dirty="0"/>
              <a:t> , </a:t>
            </a:r>
            <a:r>
              <a:rPr lang="en-US" sz="2000" dirty="0">
                <a:solidFill>
                  <a:srgbClr val="0000FF"/>
                </a:solidFill>
              </a:rPr>
              <a:t>R6-170406</a:t>
            </a:r>
            <a:r>
              <a:rPr lang="en-US" sz="2000" dirty="0"/>
              <a:t>, agreed.</a:t>
            </a:r>
          </a:p>
          <a:p>
            <a:pPr lvl="1">
              <a:lnSpc>
                <a:spcPct val="90000"/>
              </a:lnSpc>
              <a:spcBef>
                <a:spcPts val="300"/>
              </a:spcBef>
            </a:pPr>
            <a:r>
              <a:rPr lang="en-US" sz="1800" dirty="0"/>
              <a:t>Completion level lifted to 85%.  </a:t>
            </a:r>
          </a:p>
          <a:p>
            <a:pPr>
              <a:lnSpc>
                <a:spcPct val="90000"/>
              </a:lnSpc>
              <a:spcBef>
                <a:spcPts val="300"/>
              </a:spcBef>
            </a:pPr>
            <a:r>
              <a:rPr lang="en-US" sz="2000" dirty="0"/>
              <a:t>LS sent to RAN3 in </a:t>
            </a:r>
            <a:r>
              <a:rPr lang="en-GB" sz="2000" dirty="0">
                <a:solidFill>
                  <a:srgbClr val="0000FF"/>
                </a:solidFill>
              </a:rPr>
              <a:t>R6-170424 </a:t>
            </a:r>
            <a:r>
              <a:rPr lang="en-GB" sz="2000" dirty="0"/>
              <a:t>to inform on the progress (see outgoing LSs).</a:t>
            </a:r>
          </a:p>
          <a:p>
            <a:pPr marL="57150" indent="0">
              <a:lnSpc>
                <a:spcPct val="95000"/>
              </a:lnSpc>
              <a:spcBef>
                <a:spcPts val="300"/>
              </a:spcBef>
              <a:buNone/>
            </a:pPr>
            <a:endParaRPr lang="en-GB" sz="2000" dirty="0"/>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t>The agreed CRs are collected in </a:t>
            </a:r>
            <a:r>
              <a:rPr lang="en-US" sz="2000" dirty="0">
                <a:solidFill>
                  <a:srgbClr val="0000FF"/>
                </a:solidFill>
              </a:rPr>
              <a:t>RP-171592</a:t>
            </a:r>
            <a:r>
              <a:rPr lang="en-US" sz="2000" dirty="0"/>
              <a:t> for block approval at RAN#77.</a:t>
            </a:r>
          </a:p>
          <a:p>
            <a:pPr marL="57150" indent="0">
              <a:lnSpc>
                <a:spcPct val="95000"/>
              </a:lnSpc>
              <a:spcBef>
                <a:spcPts val="300"/>
              </a:spcBef>
              <a:buNone/>
            </a:pPr>
            <a:endParaRPr lang="en-GB" sz="2000" dirty="0"/>
          </a:p>
          <a:p>
            <a:pPr marL="57150" indent="0">
              <a:lnSpc>
                <a:spcPct val="95000"/>
              </a:lnSpc>
              <a:spcBef>
                <a:spcPts val="300"/>
              </a:spcBef>
              <a:buNone/>
            </a:pPr>
            <a:r>
              <a:rPr lang="en-GB" sz="2000" b="1" dirty="0">
                <a:solidFill>
                  <a:srgbClr val="0000FF"/>
                </a:solidFill>
              </a:rPr>
              <a:t>WI </a:t>
            </a:r>
            <a:r>
              <a:rPr lang="en-US" sz="2000" b="1" dirty="0">
                <a:solidFill>
                  <a:srgbClr val="0000FF"/>
                </a:solidFill>
              </a:rPr>
              <a:t>Status Report to RAN#77</a:t>
            </a:r>
          </a:p>
          <a:p>
            <a:r>
              <a:rPr lang="en-US" sz="2000" dirty="0"/>
              <a:t>Status report of WI Simplified HS-SCCH for UMTS, </a:t>
            </a:r>
            <a:r>
              <a:rPr lang="en-US" sz="2000" dirty="0">
                <a:solidFill>
                  <a:srgbClr val="0000FF"/>
                </a:solidFill>
              </a:rPr>
              <a:t>RP-171903</a:t>
            </a:r>
          </a:p>
        </p:txBody>
      </p:sp>
      <p:sp>
        <p:nvSpPr>
          <p:cNvPr id="5" name="Title 1"/>
          <p:cNvSpPr>
            <a:spLocks noGrp="1"/>
          </p:cNvSpPr>
          <p:nvPr>
            <p:ph type="title"/>
          </p:nvPr>
        </p:nvSpPr>
        <p:spPr>
          <a:xfrm>
            <a:off x="457200" y="274638"/>
            <a:ext cx="6834188" cy="1165542"/>
          </a:xfrm>
        </p:spPr>
        <p:txBody>
          <a:bodyPr/>
          <a:lstStyle/>
          <a:p>
            <a:r>
              <a:rPr lang="en-US" dirty="0"/>
              <a:t>Simplified HS-SCCH for UMTS (3/3) </a:t>
            </a:r>
            <a:br>
              <a:rPr lang="en-US" dirty="0"/>
            </a:br>
            <a:endParaRPr lang="en-US" dirty="0"/>
          </a:p>
        </p:txBody>
      </p:sp>
    </p:spTree>
    <p:extLst>
      <p:ext uri="{BB962C8B-B14F-4D97-AF65-F5344CB8AC3E}">
        <p14:creationId xmlns:p14="http://schemas.microsoft.com/office/powerpoint/2010/main" val="247577988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en-GB" dirty="0"/>
              <a:t>RAN6 #5 Statistics (1/3)</a:t>
            </a:r>
            <a:endParaRPr lang="fi-FI" altLang="en-US" dirty="0"/>
          </a:p>
        </p:txBody>
      </p:sp>
      <p:sp>
        <p:nvSpPr>
          <p:cNvPr id="11" name="TextBox 10"/>
          <p:cNvSpPr txBox="1"/>
          <p:nvPr/>
        </p:nvSpPr>
        <p:spPr>
          <a:xfrm>
            <a:off x="7533766" y="3309678"/>
            <a:ext cx="1610234" cy="707886"/>
          </a:xfrm>
          <a:prstGeom prst="rect">
            <a:avLst/>
          </a:prstGeom>
          <a:noFill/>
        </p:spPr>
        <p:txBody>
          <a:bodyPr wrap="square" rtlCol="0">
            <a:spAutoFit/>
          </a:bodyPr>
          <a:lstStyle/>
          <a:p>
            <a:r>
              <a:rPr lang="en-GB" sz="2000" dirty="0"/>
              <a:t>Incoming: 77</a:t>
            </a:r>
          </a:p>
          <a:p>
            <a:r>
              <a:rPr lang="en-GB" sz="2000" dirty="0"/>
              <a:t>Total: 132</a:t>
            </a:r>
          </a:p>
        </p:txBody>
      </p:sp>
      <p:sp>
        <p:nvSpPr>
          <p:cNvPr id="2" name="Rectangle 1"/>
          <p:cNvSpPr/>
          <p:nvPr/>
        </p:nvSpPr>
        <p:spPr bwMode="auto">
          <a:xfrm>
            <a:off x="2226365" y="1790026"/>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a:ln>
                <a:noFill/>
              </a:ln>
              <a:solidFill>
                <a:schemeClr val="tx1"/>
              </a:solidFill>
              <a:effectLst/>
              <a:latin typeface="Calibri" pitchFamily="34" charset="0"/>
            </a:endParaRPr>
          </a:p>
        </p:txBody>
      </p:sp>
      <p:pic>
        <p:nvPicPr>
          <p:cNvPr id="3" name="Picture 2">
            <a:extLst>
              <a:ext uri="{FF2B5EF4-FFF2-40B4-BE49-F238E27FC236}">
                <a16:creationId xmlns:a16="http://schemas.microsoft.com/office/drawing/2014/main" id="{C24C73B2-00C8-4EE0-AD68-6F4B370FE24F}"/>
              </a:ext>
            </a:extLst>
          </p:cNvPr>
          <p:cNvPicPr>
            <a:picLocks noChangeAspect="1"/>
          </p:cNvPicPr>
          <p:nvPr/>
        </p:nvPicPr>
        <p:blipFill>
          <a:blip r:embed="rId3"/>
          <a:stretch>
            <a:fillRect/>
          </a:stretch>
        </p:blipFill>
        <p:spPr>
          <a:xfrm>
            <a:off x="962932" y="1412530"/>
            <a:ext cx="6480099" cy="450218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work item proposals (UMTS)</a:t>
            </a:r>
          </a:p>
        </p:txBody>
      </p:sp>
      <p:sp>
        <p:nvSpPr>
          <p:cNvPr id="3" name="Content Placeholder 2"/>
          <p:cNvSpPr>
            <a:spLocks noGrp="1"/>
          </p:cNvSpPr>
          <p:nvPr>
            <p:ph idx="1"/>
          </p:nvPr>
        </p:nvSpPr>
        <p:spPr>
          <a:xfrm>
            <a:off x="462835" y="1504956"/>
            <a:ext cx="8584912" cy="4830763"/>
          </a:xfrm>
        </p:spPr>
        <p:txBody>
          <a:bodyPr/>
          <a:lstStyle/>
          <a:p>
            <a:r>
              <a:rPr lang="en-US" sz="2000" b="1" dirty="0"/>
              <a:t>Proposal for run-time </a:t>
            </a:r>
            <a:r>
              <a:rPr lang="en-US" sz="2000" b="1" dirty="0" err="1"/>
              <a:t>QoE</a:t>
            </a:r>
            <a:r>
              <a:rPr lang="en-US" sz="2000" b="1" dirty="0"/>
              <a:t> Management</a:t>
            </a:r>
            <a:r>
              <a:rPr lang="en-US" sz="2000" dirty="0"/>
              <a:t>, </a:t>
            </a:r>
            <a:r>
              <a:rPr lang="en-US" sz="2000" dirty="0">
                <a:solidFill>
                  <a:srgbClr val="0000FF"/>
                </a:solidFill>
              </a:rPr>
              <a:t>R6-170386</a:t>
            </a:r>
            <a:r>
              <a:rPr lang="en-US" sz="2000" dirty="0"/>
              <a:t>, noted.</a:t>
            </a:r>
          </a:p>
          <a:p>
            <a:pPr lvl="1"/>
            <a:r>
              <a:rPr lang="en-GB" sz="1800" dirty="0"/>
              <a:t>This describes a complementary solution approach, independent of the Rel-14 QMC framework which triggers run-time control actions to achieve superior </a:t>
            </a:r>
            <a:r>
              <a:rPr lang="en-GB" sz="1800" dirty="0" err="1"/>
              <a:t>QoE</a:t>
            </a:r>
            <a:r>
              <a:rPr lang="en-GB" sz="1800" dirty="0"/>
              <a:t>, while controlling the congestion at different levels in the Radio Network.</a:t>
            </a:r>
          </a:p>
          <a:p>
            <a:pPr lvl="1"/>
            <a:r>
              <a:rPr lang="en-US" sz="1800" dirty="0"/>
              <a:t>Companies were invited to consider the proposal and discuss the need for standardizing this approach given there are no UE impacts; however considering the impact this approach has on the CN, the need to handle this through SA was raised, and more details about RAN impacts were asked to be provided.</a:t>
            </a:r>
            <a:endParaRPr lang="en-GB" sz="1800" dirty="0"/>
          </a:p>
        </p:txBody>
      </p:sp>
    </p:spTree>
    <p:extLst>
      <p:ext uri="{BB962C8B-B14F-4D97-AF65-F5344CB8AC3E}">
        <p14:creationId xmlns:p14="http://schemas.microsoft.com/office/powerpoint/2010/main" val="353531634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Rel-15 items (UMTS)</a:t>
            </a:r>
          </a:p>
        </p:txBody>
      </p:sp>
      <p:sp>
        <p:nvSpPr>
          <p:cNvPr id="3" name="Content Placeholder 2"/>
          <p:cNvSpPr>
            <a:spLocks noGrp="1"/>
          </p:cNvSpPr>
          <p:nvPr>
            <p:ph idx="1"/>
          </p:nvPr>
        </p:nvSpPr>
        <p:spPr>
          <a:xfrm>
            <a:off x="462835" y="1504956"/>
            <a:ext cx="8584912" cy="4830763"/>
          </a:xfrm>
        </p:spPr>
        <p:txBody>
          <a:bodyPr/>
          <a:lstStyle/>
          <a:p>
            <a:r>
              <a:rPr lang="en-US" sz="2000" dirty="0"/>
              <a:t>No contributions to “Small technical enhancements and improvements [TEI15]”</a:t>
            </a:r>
          </a:p>
          <a:p>
            <a:r>
              <a:rPr lang="en-US" sz="2000" dirty="0"/>
              <a:t>No contributions to “Study items for Rel-15”</a:t>
            </a:r>
          </a:p>
          <a:p>
            <a:r>
              <a:rPr lang="en-US" sz="2000" dirty="0"/>
              <a:t>No contributions to “Any other Rel-15 documents” </a:t>
            </a:r>
          </a:p>
        </p:txBody>
      </p:sp>
    </p:spTree>
    <p:extLst>
      <p:ext uri="{BB962C8B-B14F-4D97-AF65-F5344CB8AC3E}">
        <p14:creationId xmlns:p14="http://schemas.microsoft.com/office/powerpoint/2010/main" val="33272525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GERAN / UMTS matters</a:t>
            </a:r>
          </a:p>
        </p:txBody>
      </p:sp>
      <p:sp>
        <p:nvSpPr>
          <p:cNvPr id="3" name="Content Placeholder 2"/>
          <p:cNvSpPr>
            <a:spLocks noGrp="1"/>
          </p:cNvSpPr>
          <p:nvPr>
            <p:ph idx="1"/>
          </p:nvPr>
        </p:nvSpPr>
        <p:spPr>
          <a:xfrm>
            <a:off x="462835" y="1504956"/>
            <a:ext cx="8681165" cy="4830763"/>
          </a:xfrm>
        </p:spPr>
        <p:txBody>
          <a:bodyPr/>
          <a:lstStyle/>
          <a:p>
            <a:r>
              <a:rPr lang="en-US" sz="2000" b="1" dirty="0"/>
              <a:t>Problems with GANSS Time Model Assistance Data</a:t>
            </a:r>
            <a:r>
              <a:rPr lang="en-GB" sz="2000" b="1" dirty="0"/>
              <a:t>, </a:t>
            </a:r>
            <a:r>
              <a:rPr lang="en-GB" sz="2000" dirty="0">
                <a:solidFill>
                  <a:srgbClr val="0000FF"/>
                </a:solidFill>
              </a:rPr>
              <a:t>R6-170401</a:t>
            </a:r>
            <a:r>
              <a:rPr lang="en-GB" sz="2000" dirty="0"/>
              <a:t>, noted.</a:t>
            </a:r>
            <a:endParaRPr lang="en-US" sz="2000" dirty="0"/>
          </a:p>
          <a:p>
            <a:pPr lvl="1">
              <a:buFont typeface="Arial" panose="020B0604020202020204" pitchFamily="34" charset="0"/>
              <a:buChar char="•"/>
            </a:pPr>
            <a:r>
              <a:rPr lang="en-GB" sz="1800" dirty="0"/>
              <a:t>discusses problems when determining the GNSS-GNSS system time offset for the case that the GANSS time model provides assistance data for two GNSS and proposes modifications affecting SMLC/location server and MS/UE. </a:t>
            </a:r>
          </a:p>
          <a:p>
            <a:pPr lvl="1">
              <a:buFont typeface="Arial" panose="020B0604020202020204" pitchFamily="34" charset="0"/>
              <a:buChar char="•"/>
            </a:pPr>
            <a:r>
              <a:rPr lang="en-GB" sz="1800" dirty="0"/>
              <a:t>The SMLC and MS behaviour are proposed to be corrected for RRLP in TS 44.031 for GSM and for RRC in TS 25.331 for UMTS from Rel-14.</a:t>
            </a:r>
            <a:endParaRPr lang="en-US" sz="2000" dirty="0"/>
          </a:p>
          <a:p>
            <a:pPr>
              <a:lnSpc>
                <a:spcPct val="90000"/>
              </a:lnSpc>
              <a:spcBef>
                <a:spcPts val="300"/>
              </a:spcBef>
            </a:pPr>
            <a:r>
              <a:rPr lang="en-US" sz="2000" dirty="0"/>
              <a:t>Accompanying CRs for GERAN and UMTS for Rel-14 (TEI-14) agreed:</a:t>
            </a:r>
          </a:p>
          <a:p>
            <a:pPr lvl="1">
              <a:lnSpc>
                <a:spcPct val="90000"/>
              </a:lnSpc>
              <a:spcBef>
                <a:spcPts val="300"/>
              </a:spcBef>
            </a:pPr>
            <a:r>
              <a:rPr lang="de-DE" sz="1800" b="1" dirty="0"/>
              <a:t>C</a:t>
            </a:r>
            <a:r>
              <a:rPr lang="en-US" sz="1800" b="1" dirty="0"/>
              <a:t>R 44.031 Clarification to GANSS time model, </a:t>
            </a:r>
            <a:r>
              <a:rPr lang="en-GB" sz="1800" dirty="0">
                <a:solidFill>
                  <a:srgbClr val="0000FF"/>
                </a:solidFill>
              </a:rPr>
              <a:t>R6-170402</a:t>
            </a:r>
          </a:p>
          <a:p>
            <a:pPr lvl="1">
              <a:lnSpc>
                <a:spcPct val="90000"/>
              </a:lnSpc>
              <a:spcBef>
                <a:spcPts val="300"/>
              </a:spcBef>
            </a:pPr>
            <a:r>
              <a:rPr lang="en-GB" sz="1800" b="1" dirty="0"/>
              <a:t>CR 25.331 </a:t>
            </a:r>
            <a:r>
              <a:rPr lang="en-US" sz="1800" b="1" dirty="0"/>
              <a:t>Clarification to UE positioning GANSS time model</a:t>
            </a:r>
            <a:r>
              <a:rPr lang="en-US" sz="1800" dirty="0"/>
              <a:t>, </a:t>
            </a:r>
            <a:r>
              <a:rPr lang="en-US" sz="1800" dirty="0">
                <a:solidFill>
                  <a:srgbClr val="0000FF"/>
                </a:solidFill>
              </a:rPr>
              <a:t>R6-170423</a:t>
            </a:r>
          </a:p>
          <a:p>
            <a:pPr lvl="1">
              <a:lnSpc>
                <a:spcPct val="90000"/>
              </a:lnSpc>
              <a:spcBef>
                <a:spcPts val="300"/>
              </a:spcBef>
            </a:pPr>
            <a:endParaRPr lang="de-DE" sz="1800" dirty="0">
              <a:solidFill>
                <a:srgbClr val="0000FF"/>
              </a:solidFill>
            </a:endParaRP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t>The first above CR is presented in </a:t>
            </a:r>
            <a:r>
              <a:rPr lang="en-US" sz="2000" dirty="0">
                <a:solidFill>
                  <a:srgbClr val="0000FF"/>
                </a:solidFill>
              </a:rPr>
              <a:t>RP-171593</a:t>
            </a:r>
            <a:r>
              <a:rPr lang="en-US" sz="2000" dirty="0"/>
              <a:t> for block approval at RAN#77.</a:t>
            </a:r>
          </a:p>
          <a:p>
            <a:r>
              <a:rPr lang="en-US" sz="2000" dirty="0"/>
              <a:t>The second above CR is presented in </a:t>
            </a:r>
            <a:r>
              <a:rPr lang="en-US" sz="2000" dirty="0">
                <a:solidFill>
                  <a:srgbClr val="0000FF"/>
                </a:solidFill>
              </a:rPr>
              <a:t>RP-171590</a:t>
            </a:r>
            <a:r>
              <a:rPr lang="en-US" sz="2000" dirty="0"/>
              <a:t> for block approval at RAN#77.</a:t>
            </a:r>
            <a:endParaRPr lang="en-US" sz="2000" dirty="0">
              <a:solidFill>
                <a:srgbClr val="0000FF"/>
              </a:solidFill>
            </a:endParaRPr>
          </a:p>
          <a:p>
            <a:pPr lvl="1">
              <a:lnSpc>
                <a:spcPct val="90000"/>
              </a:lnSpc>
              <a:spcBef>
                <a:spcPts val="300"/>
              </a:spcBef>
            </a:pPr>
            <a:endParaRPr lang="en-US" sz="1800" dirty="0">
              <a:solidFill>
                <a:srgbClr val="0000FF"/>
              </a:solidFill>
            </a:endParaRPr>
          </a:p>
        </p:txBody>
      </p:sp>
    </p:spTree>
    <p:extLst>
      <p:ext uri="{BB962C8B-B14F-4D97-AF65-F5344CB8AC3E}">
        <p14:creationId xmlns:p14="http://schemas.microsoft.com/office/powerpoint/2010/main" val="269933109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technical work</a:t>
            </a:r>
          </a:p>
        </p:txBody>
      </p:sp>
      <p:sp>
        <p:nvSpPr>
          <p:cNvPr id="3" name="Content Placeholder 2"/>
          <p:cNvSpPr>
            <a:spLocks noGrp="1"/>
          </p:cNvSpPr>
          <p:nvPr>
            <p:ph idx="1"/>
          </p:nvPr>
        </p:nvSpPr>
        <p:spPr>
          <a:xfrm>
            <a:off x="462835" y="1504956"/>
            <a:ext cx="8173165" cy="4830763"/>
          </a:xfrm>
        </p:spPr>
        <p:txBody>
          <a:bodyPr/>
          <a:lstStyle/>
          <a:p>
            <a:r>
              <a:rPr lang="en-GB" sz="2000" b="1" dirty="0"/>
              <a:t>Update of Rapporteur responsibilities for UMTS 25.xxx specifications</a:t>
            </a:r>
            <a:endParaRPr lang="en-US" sz="2000" dirty="0"/>
          </a:p>
          <a:p>
            <a:pPr lvl="1">
              <a:buFont typeface="Arial" panose="020B0604020202020204" pitchFamily="34" charset="0"/>
              <a:buChar char="•"/>
            </a:pPr>
            <a:r>
              <a:rPr lang="en-GB" sz="2000" dirty="0"/>
              <a:t>Upon the move of UMTS specifications TS 25.xxx under RAN1/RAN2 responsibility to RAN6, responsibilities for these UMTS specs were partially updated at RAN6#5. </a:t>
            </a:r>
            <a:endParaRPr lang="en-US" sz="2000" dirty="0"/>
          </a:p>
          <a:p>
            <a:pPr lvl="1">
              <a:buFont typeface="Arial" panose="020B0604020202020204" pitchFamily="34" charset="0"/>
              <a:buChar char="•"/>
            </a:pPr>
            <a:r>
              <a:rPr lang="en-US" sz="2000" dirty="0"/>
              <a:t>Further work to complete the update as well as the update of rapporteur responsibilities for GERAN specs is needed.</a:t>
            </a:r>
          </a:p>
          <a:p>
            <a:pPr lvl="1">
              <a:buFont typeface="Arial" panose="020B0604020202020204" pitchFamily="34" charset="0"/>
              <a:buChar char="•"/>
            </a:pPr>
            <a:r>
              <a:rPr lang="en-US" sz="2000" dirty="0"/>
              <a:t>This will be progressed by RAN6 leadership prior to RAN#78.</a:t>
            </a:r>
          </a:p>
        </p:txBody>
      </p:sp>
    </p:spTree>
    <p:extLst>
      <p:ext uri="{BB962C8B-B14F-4D97-AF65-F5344CB8AC3E}">
        <p14:creationId xmlns:p14="http://schemas.microsoft.com/office/powerpoint/2010/main" val="136474401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Plan</a:t>
            </a:r>
          </a:p>
        </p:txBody>
      </p:sp>
      <p:sp>
        <p:nvSpPr>
          <p:cNvPr id="3" name="Content Placeholder 2"/>
          <p:cNvSpPr>
            <a:spLocks noGrp="1"/>
          </p:cNvSpPr>
          <p:nvPr>
            <p:ph idx="1"/>
          </p:nvPr>
        </p:nvSpPr>
        <p:spPr>
          <a:xfrm>
            <a:off x="465455" y="1502723"/>
            <a:ext cx="8388350" cy="4830763"/>
          </a:xfrm>
        </p:spPr>
        <p:txBody>
          <a:bodyPr/>
          <a:lstStyle/>
          <a:p>
            <a:r>
              <a:rPr lang="en-GB" sz="2000" dirty="0"/>
              <a:t>Presented in </a:t>
            </a:r>
            <a:r>
              <a:rPr lang="en-GB" sz="2000" dirty="0">
                <a:solidFill>
                  <a:srgbClr val="0000FF"/>
                </a:solidFill>
              </a:rPr>
              <a:t>R6-170450</a:t>
            </a:r>
            <a:r>
              <a:rPr lang="en-GB" sz="2000" dirty="0"/>
              <a:t> and approved.</a:t>
            </a:r>
          </a:p>
          <a:p>
            <a:pPr marL="0" indent="0">
              <a:buNone/>
            </a:pPr>
            <a:endParaRPr lang="en-GB" sz="2000" dirty="0"/>
          </a:p>
        </p:txBody>
      </p:sp>
      <p:graphicFrame>
        <p:nvGraphicFramePr>
          <p:cNvPr id="4" name="Group 369"/>
          <p:cNvGraphicFramePr>
            <a:graphicFrameLocks noGrp="1"/>
          </p:cNvGraphicFramePr>
          <p:nvPr>
            <p:extLst>
              <p:ext uri="{D42A27DB-BD31-4B8C-83A1-F6EECF244321}">
                <p14:modId xmlns:p14="http://schemas.microsoft.com/office/powerpoint/2010/main" val="1824540382"/>
              </p:ext>
            </p:extLst>
          </p:nvPr>
        </p:nvGraphicFramePr>
        <p:xfrm>
          <a:off x="533399" y="2139647"/>
          <a:ext cx="7696201" cy="1383792"/>
        </p:xfrm>
        <a:graphic>
          <a:graphicData uri="http://schemas.openxmlformats.org/drawingml/2006/table">
            <a:tbl>
              <a:tblPr/>
              <a:tblGrid>
                <a:gridCol w="2705101">
                  <a:extLst>
                    <a:ext uri="{9D8B030D-6E8A-4147-A177-3AD203B41FA5}">
                      <a16:colId xmlns:a16="http://schemas.microsoft.com/office/drawing/2014/main" val="20000"/>
                    </a:ext>
                  </a:extLst>
                </a:gridCol>
                <a:gridCol w="2167495">
                  <a:extLst>
                    <a:ext uri="{9D8B030D-6E8A-4147-A177-3AD203B41FA5}">
                      <a16:colId xmlns:a16="http://schemas.microsoft.com/office/drawing/2014/main" val="20001"/>
                    </a:ext>
                  </a:extLst>
                </a:gridCol>
                <a:gridCol w="1499260">
                  <a:extLst>
                    <a:ext uri="{9D8B030D-6E8A-4147-A177-3AD203B41FA5}">
                      <a16:colId xmlns:a16="http://schemas.microsoft.com/office/drawing/2014/main" val="20002"/>
                    </a:ext>
                  </a:extLst>
                </a:gridCol>
                <a:gridCol w="1324345">
                  <a:extLst>
                    <a:ext uri="{9D8B030D-6E8A-4147-A177-3AD203B41FA5}">
                      <a16:colId xmlns:a16="http://schemas.microsoft.com/office/drawing/2014/main" val="20003"/>
                    </a:ext>
                  </a:extLst>
                </a:gridCol>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Work / Study Item</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Calibri" pitchFamily="34" charset="0"/>
                          <a:cs typeface="Arial" charset="0"/>
                        </a:rPr>
                        <a:t>Objective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Rel (Core Feature)</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Completion</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Calibri" pitchFamily="34" charset="0"/>
                          <a:cs typeface="Arial" charset="0"/>
                        </a:rPr>
                        <a:t>UTRA_simple_HSSCCH</a:t>
                      </a:r>
                      <a:r>
                        <a:rPr kumimoji="0" lang="en-US" altLang="zh-CN" sz="1400" b="0" i="0" u="none" strike="noStrike" cap="none" normalizeH="0" baseline="0" dirty="0">
                          <a:ln>
                            <a:noFill/>
                          </a:ln>
                          <a:solidFill>
                            <a:schemeClr val="tx1"/>
                          </a:solidFill>
                          <a:effectLst/>
                          <a:latin typeface="Calibri" pitchFamily="34" charset="0"/>
                          <a:cs typeface="Arial" charset="0"/>
                        </a:rPr>
                        <a:t>-Core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Simplified HS-SCCH type 1 operation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(Stage 2 + Stage 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a:ln>
                            <a:noFill/>
                          </a:ln>
                          <a:solidFill>
                            <a:schemeClr val="tx1"/>
                          </a:solidFill>
                          <a:effectLst/>
                          <a:latin typeface="Calibri" pitchFamily="34" charset="0"/>
                          <a:cs typeface="Arial" charset="0"/>
                        </a:rPr>
                        <a:t>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fi-FI"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25996019"/>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520971191"/>
              </p:ext>
            </p:extLst>
          </p:nvPr>
        </p:nvGraphicFramePr>
        <p:xfrm>
          <a:off x="670873" y="1184375"/>
          <a:ext cx="7157510" cy="5119083"/>
        </p:xfrm>
        <a:graphic>
          <a:graphicData uri="http://schemas.openxmlformats.org/drawingml/2006/table">
            <a:tbl>
              <a:tblPr/>
              <a:tblGrid>
                <a:gridCol w="1737506">
                  <a:extLst>
                    <a:ext uri="{9D8B030D-6E8A-4147-A177-3AD203B41FA5}">
                      <a16:colId xmlns:a16="http://schemas.microsoft.com/office/drawing/2014/main" val="20000"/>
                    </a:ext>
                  </a:extLst>
                </a:gridCol>
                <a:gridCol w="2190245">
                  <a:extLst>
                    <a:ext uri="{9D8B030D-6E8A-4147-A177-3AD203B41FA5}">
                      <a16:colId xmlns:a16="http://schemas.microsoft.com/office/drawing/2014/main" val="20001"/>
                    </a:ext>
                  </a:extLst>
                </a:gridCol>
                <a:gridCol w="1876925">
                  <a:extLst>
                    <a:ext uri="{9D8B030D-6E8A-4147-A177-3AD203B41FA5}">
                      <a16:colId xmlns:a16="http://schemas.microsoft.com/office/drawing/2014/main" val="20002"/>
                    </a:ext>
                  </a:extLst>
                </a:gridCol>
                <a:gridCol w="1352834">
                  <a:extLst>
                    <a:ext uri="{9D8B030D-6E8A-4147-A177-3AD203B41FA5}">
                      <a16:colId xmlns:a16="http://schemas.microsoft.com/office/drawing/2014/main" val="20003"/>
                    </a:ext>
                  </a:extLst>
                </a:gridCol>
              </a:tblGrid>
              <a:tr h="25631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Meeting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Date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Location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Host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RAN6#1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New Orleans,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2"/>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RAN6#2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Reno,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4"/>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RAN6#3</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13</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noProof="0" dirty="0"/>
                        <a:t>17 February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6 – 9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6"/>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RAN6#4</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15</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noProof="0" dirty="0"/>
                        <a:t>19 May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Calibri" panose="020F0502020204030204" pitchFamily="34" charset="0"/>
                          <a:ea typeface="+mn-ea"/>
                          <a:cs typeface="+mn-cs"/>
                        </a:rPr>
                        <a:t>Hangzhou, China</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Huawei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5 – 8 June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West Palm Beach,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8"/>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RAN6#5</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21</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kern="1200" noProof="0" dirty="0">
                          <a:solidFill>
                            <a:schemeClr val="tx1"/>
                          </a:solidFill>
                          <a:effectLst/>
                          <a:latin typeface="+mn-lt"/>
                          <a:ea typeface="+mn-ea"/>
                          <a:cs typeface="+mn-cs"/>
                        </a:rPr>
                        <a:t>25 August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Berlin, Germany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Sapporo, </a:t>
                      </a:r>
                      <a:r>
                        <a:rPr kumimoji="0" lang="en-US" altLang="zh-CN" sz="1100" b="0" i="0" u="none" strike="noStrike" cap="none" normalizeH="0" baseline="0" noProof="0" dirty="0">
                          <a:ln>
                            <a:noFill/>
                          </a:ln>
                          <a:solidFill>
                            <a:schemeClr val="tx1"/>
                          </a:solidFill>
                          <a:effectLst/>
                          <a:latin typeface="Calibri" pitchFamily="34" charset="0"/>
                          <a:cs typeface="Arial" charset="0"/>
                        </a:rPr>
                        <a:t>Japan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ARIB, TTC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0"/>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RAN6#6</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27</a:t>
                      </a:r>
                      <a:r>
                        <a:rPr lang="en-US" sz="1100" kern="1200" baseline="0" noProof="0" dirty="0">
                          <a:solidFill>
                            <a:schemeClr val="tx1"/>
                          </a:solidFill>
                          <a:effectLst/>
                          <a:latin typeface="+mn-lt"/>
                          <a:ea typeface="+mn-ea"/>
                          <a:cs typeface="+mn-cs"/>
                        </a:rPr>
                        <a:t> November </a:t>
                      </a:r>
                      <a:r>
                        <a:rPr kumimoji="0" lang="en-US" altLang="zh-CN" sz="1100" b="0" i="0" u="none" strike="noStrike" cap="none" normalizeH="0" baseline="0" noProof="0" dirty="0">
                          <a:ln>
                            <a:noFill/>
                          </a:ln>
                          <a:solidFill>
                            <a:schemeClr val="tx1"/>
                          </a:solidFill>
                          <a:effectLst/>
                          <a:latin typeface="Calibri" pitchFamily="34" charset="0"/>
                          <a:cs typeface="Arial" charset="0"/>
                        </a:rPr>
                        <a:t>– 1</a:t>
                      </a:r>
                      <a:r>
                        <a:rPr lang="en-US" sz="1100" kern="1200" noProof="0" dirty="0">
                          <a:solidFill>
                            <a:schemeClr val="tx1"/>
                          </a:solidFill>
                          <a:effectLst/>
                          <a:latin typeface="+mn-lt"/>
                          <a:ea typeface="+mn-ea"/>
                          <a:cs typeface="+mn-cs"/>
                        </a:rPr>
                        <a:t> December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Reno,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Lisbon, Portugal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2"/>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mn-lt"/>
                          <a:cs typeface="+mn-cs"/>
                        </a:rPr>
                        <a:t>26</a:t>
                      </a:r>
                      <a:r>
                        <a:rPr lang="en-US" sz="1100" noProof="0" dirty="0"/>
                        <a:t> February – 2 March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60242563"/>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19 - 22 March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India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2694885081"/>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21 - 25 May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Calibri" panose="020F0502020204030204" pitchFamily="34" charset="0"/>
                          <a:ea typeface="+mn-ea"/>
                          <a:cs typeface="+mn-cs"/>
                        </a:rPr>
                        <a:t>Korea</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9702142"/>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11 - 14 Jun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mn-cs"/>
                        </a:rPr>
                        <a:t>North America</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494125939"/>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RAN6#9</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cs typeface="Arial" charset="0"/>
                        </a:rPr>
                        <a:t>20 - 24 Aug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Gothenburg,</a:t>
                      </a:r>
                      <a:r>
                        <a:rPr lang="en-US" sz="1100" baseline="0" noProof="0" dirty="0"/>
                        <a:t> Sweden</a:t>
                      </a:r>
                      <a:endParaRPr lang="en-US" sz="1100" noProof="0"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52322796"/>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10 - 13 Sep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a:ln>
                            <a:noFill/>
                          </a:ln>
                          <a:solidFill>
                            <a:schemeClr val="tx1"/>
                          </a:solidFill>
                          <a:effectLst/>
                          <a:latin typeface="Calibri" pitchFamily="34" charset="0"/>
                          <a:cs typeface="Arial" charset="0"/>
                        </a:rPr>
                        <a:t>Gold </a:t>
                      </a:r>
                      <a:r>
                        <a:rPr kumimoji="0" lang="en-US" altLang="zh-CN" sz="1100" b="0" i="0" u="none" strike="noStrike" cap="none" normalizeH="0" baseline="0" noProof="0" dirty="0">
                          <a:ln>
                            <a:noFill/>
                          </a:ln>
                          <a:solidFill>
                            <a:schemeClr val="tx1"/>
                          </a:solidFill>
                          <a:effectLst/>
                          <a:latin typeface="Calibri" pitchFamily="34" charset="0"/>
                          <a:cs typeface="Arial" charset="0"/>
                        </a:rPr>
                        <a:t>Coast, Australia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3696499172"/>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RAN6#10</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cs typeface="Arial" charset="0"/>
                        </a:rPr>
                        <a:t>12 - 16 Nov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de-DE" sz="1100" noProof="0">
                          <a:latin typeface="Calibri" panose="020F0502020204030204" pitchFamily="34" charset="0"/>
                        </a:rPr>
                        <a:t>T</a:t>
                      </a:r>
                      <a:r>
                        <a:rPr lang="en-US" sz="1100" noProof="0">
                          <a:latin typeface="Calibri" panose="020F0502020204030204" pitchFamily="34" charset="0"/>
                        </a:rPr>
                        <a:t>BD (US)</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2601324"/>
                  </a:ext>
                </a:extLst>
              </a:tr>
              <a:tr h="255999">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10 - 13 Dec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Sorrento, Italy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291695087"/>
                  </a:ext>
                </a:extLst>
              </a:tr>
            </a:tbl>
          </a:graphicData>
        </a:graphic>
      </p:graphicFrame>
      <p:sp>
        <p:nvSpPr>
          <p:cNvPr id="5" name="Title 1"/>
          <p:cNvSpPr>
            <a:spLocks noGrp="1"/>
          </p:cNvSpPr>
          <p:nvPr>
            <p:ph type="title"/>
          </p:nvPr>
        </p:nvSpPr>
        <p:spPr>
          <a:xfrm>
            <a:off x="457200" y="274638"/>
            <a:ext cx="6834188" cy="1143000"/>
          </a:xfrm>
        </p:spPr>
        <p:txBody>
          <a:bodyPr/>
          <a:lstStyle/>
          <a:p>
            <a:r>
              <a:rPr lang="sv-SE" altLang="zh-CN" dirty="0"/>
              <a:t>RAN WG6 Schedule (2016 – 2018)</a:t>
            </a:r>
            <a:endParaRPr 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Remarks</a:t>
            </a:r>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a:t>A special thanks to Paolo Usai (ETSI MCC) for his efficient secretary support.</a:t>
            </a:r>
          </a:p>
          <a:p>
            <a:r>
              <a:rPr lang="en-US" altLang="en-US" sz="2000" dirty="0"/>
              <a:t>Thanks</a:t>
            </a:r>
            <a:r>
              <a:rPr lang="sv-SE" altLang="en-US" sz="2000" dirty="0"/>
              <a:t> to all delegates for their hard </a:t>
            </a:r>
            <a:r>
              <a:rPr lang="sv-SE" altLang="en-US" sz="2000" dirty="0" err="1"/>
              <a:t>work</a:t>
            </a:r>
            <a:r>
              <a:rPr lang="sv-SE" altLang="en-US" sz="2000" dirty="0"/>
              <a:t>.</a:t>
            </a:r>
          </a:p>
          <a:p>
            <a:r>
              <a:rPr lang="en-GB" sz="2000" kern="0" dirty="0"/>
              <a:t>Thanks to the host EF3 for the convenient meeting organization.</a:t>
            </a:r>
          </a:p>
          <a:p>
            <a:pPr marL="0" indent="0">
              <a:buNone/>
            </a:pPr>
            <a:endParaRPr lang="sv-SE" altLang="en-US" sz="2000" dirty="0"/>
          </a:p>
        </p:txBody>
      </p:sp>
    </p:spTree>
    <p:extLst>
      <p:ext uri="{BB962C8B-B14F-4D97-AF65-F5344CB8AC3E}">
        <p14:creationId xmlns:p14="http://schemas.microsoft.com/office/powerpoint/2010/main" val="336739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73620" y="3328568"/>
            <a:ext cx="1576070" cy="400110"/>
          </a:xfrm>
          <a:prstGeom prst="rect">
            <a:avLst/>
          </a:prstGeom>
          <a:noFill/>
        </p:spPr>
        <p:txBody>
          <a:bodyPr wrap="square" rtlCol="0">
            <a:spAutoFit/>
          </a:bodyPr>
          <a:lstStyle/>
          <a:p>
            <a:r>
              <a:rPr lang="en-GB" sz="2000" dirty="0"/>
              <a:t>Total CRs: 50</a:t>
            </a:r>
          </a:p>
        </p:txBody>
      </p:sp>
      <p:sp>
        <p:nvSpPr>
          <p:cNvPr id="6" name="Title 1"/>
          <p:cNvSpPr>
            <a:spLocks noGrp="1"/>
          </p:cNvSpPr>
          <p:nvPr>
            <p:ph type="title"/>
          </p:nvPr>
        </p:nvSpPr>
        <p:spPr>
          <a:xfrm>
            <a:off x="436563" y="9525"/>
            <a:ext cx="6834187" cy="1143000"/>
          </a:xfrm>
        </p:spPr>
        <p:txBody>
          <a:bodyPr/>
          <a:lstStyle/>
          <a:p>
            <a:r>
              <a:rPr lang="en-GB" dirty="0"/>
              <a:t>RAN6 #5 Statistics (2/3)</a:t>
            </a:r>
            <a:endParaRPr lang="fi-FI" altLang="en-US" dirty="0"/>
          </a:p>
        </p:txBody>
      </p:sp>
      <p:pic>
        <p:nvPicPr>
          <p:cNvPr id="2" name="Picture 1">
            <a:extLst>
              <a:ext uri="{FF2B5EF4-FFF2-40B4-BE49-F238E27FC236}">
                <a16:creationId xmlns:a16="http://schemas.microsoft.com/office/drawing/2014/main" id="{3AC3B0A2-5C44-42CA-B40A-5EF0ECE6B676}"/>
              </a:ext>
            </a:extLst>
          </p:cNvPr>
          <p:cNvPicPr>
            <a:picLocks noChangeAspect="1"/>
          </p:cNvPicPr>
          <p:nvPr/>
        </p:nvPicPr>
        <p:blipFill>
          <a:blip r:embed="rId2"/>
          <a:stretch>
            <a:fillRect/>
          </a:stretch>
        </p:blipFill>
        <p:spPr>
          <a:xfrm>
            <a:off x="962980" y="1424722"/>
            <a:ext cx="6307770" cy="4207802"/>
          </a:xfrm>
          <a:prstGeom prst="rect">
            <a:avLst/>
          </a:prstGeom>
        </p:spPr>
      </p:pic>
    </p:spTree>
    <p:extLst>
      <p:ext uri="{BB962C8B-B14F-4D97-AF65-F5344CB8AC3E}">
        <p14:creationId xmlns:p14="http://schemas.microsoft.com/office/powerpoint/2010/main" val="4265892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a:xfrm>
            <a:off x="288925" y="1146175"/>
            <a:ext cx="8640763" cy="519271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Total number of participants attending: 20 (registered for the meeting: 35)</a:t>
            </a:r>
          </a:p>
          <a:p>
            <a:pPr lvl="1">
              <a:buFont typeface="Arial" charset="0"/>
              <a:buNone/>
            </a:pPr>
            <a:endParaRPr lang="fi-FI" altLang="en-US" kern="0" dirty="0"/>
          </a:p>
        </p:txBody>
      </p:sp>
      <p:sp>
        <p:nvSpPr>
          <p:cNvPr id="5" name="Title 1"/>
          <p:cNvSpPr>
            <a:spLocks noGrp="1"/>
          </p:cNvSpPr>
          <p:nvPr>
            <p:ph type="title"/>
          </p:nvPr>
        </p:nvSpPr>
        <p:spPr>
          <a:xfrm>
            <a:off x="436563" y="9525"/>
            <a:ext cx="6834187" cy="1143000"/>
          </a:xfrm>
        </p:spPr>
        <p:txBody>
          <a:bodyPr/>
          <a:lstStyle/>
          <a:p>
            <a:r>
              <a:rPr lang="en-GB" dirty="0"/>
              <a:t>RAN6 #5 Statistics (3/3)</a:t>
            </a:r>
            <a:endParaRPr lang="fi-FI" altLang="en-US" dirty="0"/>
          </a:p>
        </p:txBody>
      </p:sp>
    </p:spTree>
    <p:extLst>
      <p:ext uri="{BB962C8B-B14F-4D97-AF65-F5344CB8AC3E}">
        <p14:creationId xmlns:p14="http://schemas.microsoft.com/office/powerpoint/2010/main" val="2702940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a:t>Executive Summary</a:t>
            </a:r>
            <a:endParaRPr lang="en-US" altLang="en-US" dirty="0"/>
          </a:p>
        </p:txBody>
      </p:sp>
      <p:sp>
        <p:nvSpPr>
          <p:cNvPr id="11267" name="Rectangle 25"/>
          <p:cNvSpPr>
            <a:spLocks noGrp="1"/>
          </p:cNvSpPr>
          <p:nvPr>
            <p:ph type="body" sz="half" idx="1"/>
          </p:nvPr>
        </p:nvSpPr>
        <p:spPr>
          <a:xfrm>
            <a:off x="199697" y="1312863"/>
            <a:ext cx="8864293" cy="4625975"/>
          </a:xfrm>
        </p:spPr>
        <p:txBody>
          <a:bodyPr/>
          <a:lstStyle/>
          <a:p>
            <a:pPr>
              <a:lnSpc>
                <a:spcPct val="74000"/>
              </a:lnSpc>
              <a:spcBef>
                <a:spcPts val="0"/>
              </a:spcBef>
            </a:pPr>
            <a:r>
              <a:rPr lang="en-GB" altLang="en-US" sz="2000" dirty="0"/>
              <a:t>In total 50 CRs agreed: to UMTS specs (12), to GERAN specs (38). </a:t>
            </a:r>
          </a:p>
          <a:p>
            <a:pPr>
              <a:lnSpc>
                <a:spcPct val="74000"/>
              </a:lnSpc>
              <a:spcBef>
                <a:spcPts val="0"/>
              </a:spcBef>
            </a:pPr>
            <a:r>
              <a:rPr lang="en-GB" altLang="en-US" sz="2000" dirty="0"/>
              <a:t>Liaisons: 2 incoming LS (UMTS) and 3 outgoing LS (1 UMTS, 2 GERAN).</a:t>
            </a:r>
          </a:p>
          <a:p>
            <a:pPr marL="0" indent="0">
              <a:lnSpc>
                <a:spcPct val="74000"/>
              </a:lnSpc>
              <a:spcBef>
                <a:spcPts val="0"/>
              </a:spcBef>
              <a:buNone/>
            </a:pPr>
            <a:endParaRPr lang="en-GB" altLang="en-US" sz="1000" dirty="0"/>
          </a:p>
          <a:p>
            <a:pPr>
              <a:lnSpc>
                <a:spcPct val="74000"/>
              </a:lnSpc>
              <a:spcBef>
                <a:spcPts val="0"/>
              </a:spcBef>
            </a:pPr>
            <a:r>
              <a:rPr lang="en-GB" altLang="en-US" sz="2000" dirty="0"/>
              <a:t>GERAN, Rel-12+: 18 CRs agreed on removal of references to GERAN </a:t>
            </a:r>
            <a:r>
              <a:rPr lang="en-GB" altLang="en-US" sz="2000" dirty="0" err="1"/>
              <a:t>Iu</a:t>
            </a:r>
            <a:r>
              <a:rPr lang="en-GB" altLang="en-US" sz="2000" dirty="0"/>
              <a:t> mode specs 44.118 and 44.160. </a:t>
            </a:r>
          </a:p>
          <a:p>
            <a:pPr>
              <a:lnSpc>
                <a:spcPct val="74000"/>
              </a:lnSpc>
              <a:spcBef>
                <a:spcPts val="0"/>
              </a:spcBef>
            </a:pPr>
            <a:r>
              <a:rPr lang="en-GB" altLang="en-US" sz="2000" dirty="0"/>
              <a:t>GERAN, Rel-13: agreed CRs for </a:t>
            </a:r>
            <a:r>
              <a:rPr lang="en-GB" altLang="en-US" sz="2000" dirty="0" err="1"/>
              <a:t>eDRX_GSM</a:t>
            </a:r>
            <a:r>
              <a:rPr lang="en-GB" altLang="en-US" sz="2000" dirty="0"/>
              <a:t> (2)</a:t>
            </a:r>
          </a:p>
          <a:p>
            <a:pPr>
              <a:lnSpc>
                <a:spcPct val="74000"/>
              </a:lnSpc>
              <a:spcBef>
                <a:spcPts val="0"/>
              </a:spcBef>
            </a:pPr>
            <a:r>
              <a:rPr lang="en-GB" altLang="en-US" sz="2000" dirty="0"/>
              <a:t>GERAN, Rel-14: agreed CRs on </a:t>
            </a:r>
            <a:r>
              <a:rPr lang="en-US" altLang="en-US" sz="2000" dirty="0"/>
              <a:t>Positioning Enhancements for GERAN (9), </a:t>
            </a:r>
            <a:r>
              <a:rPr lang="en-GB" altLang="en-US" sz="2000" dirty="0"/>
              <a:t>Radio Interface Enhancements for EC-GSM-IoT (5), TEI-14 including GANSS Time model clarifications (3). LS sent to RAN5 on completion of two Rel-14 features.</a:t>
            </a:r>
          </a:p>
          <a:p>
            <a:pPr>
              <a:lnSpc>
                <a:spcPct val="74000"/>
              </a:lnSpc>
              <a:spcBef>
                <a:spcPts val="0"/>
              </a:spcBef>
            </a:pPr>
            <a:r>
              <a:rPr lang="en-GB" altLang="en-US" sz="2000" dirty="0"/>
              <a:t>GERAN, Rel-14: Discussion on restricted use of enhanced coverage. LS sent to CT1 to receive guidance for specifying the Access Stratum behaviour.</a:t>
            </a:r>
          </a:p>
          <a:p>
            <a:pPr>
              <a:lnSpc>
                <a:spcPct val="74000"/>
              </a:lnSpc>
              <a:spcBef>
                <a:spcPts val="0"/>
              </a:spcBef>
            </a:pPr>
            <a:r>
              <a:rPr lang="en-GB" altLang="en-US" sz="2000" dirty="0"/>
              <a:t>GERAN, Rel-15: 1 agreed CR on fast detection of EAB conditions. No work item or study item proposal contributed. </a:t>
            </a:r>
          </a:p>
          <a:p>
            <a:pPr marL="0" indent="0">
              <a:lnSpc>
                <a:spcPct val="74000"/>
              </a:lnSpc>
              <a:spcBef>
                <a:spcPts val="0"/>
              </a:spcBef>
              <a:buNone/>
            </a:pPr>
            <a:endParaRPr lang="en-GB" altLang="en-US" sz="1000" dirty="0"/>
          </a:p>
          <a:p>
            <a:pPr>
              <a:lnSpc>
                <a:spcPct val="74000"/>
              </a:lnSpc>
              <a:spcBef>
                <a:spcPts val="0"/>
              </a:spcBef>
            </a:pPr>
            <a:r>
              <a:rPr lang="en-GB" altLang="en-US" sz="2000" dirty="0"/>
              <a:t>UMTS, Rel-12+: 3 CRs agreed on removal of references to GERAN </a:t>
            </a:r>
            <a:r>
              <a:rPr lang="en-GB" altLang="en-US" sz="2000" dirty="0" err="1"/>
              <a:t>Iu</a:t>
            </a:r>
            <a:r>
              <a:rPr lang="en-GB" altLang="en-US" sz="2000" dirty="0"/>
              <a:t> mode specs. UMTS, Rel-14: 3 CRs agreed on RRC corrections, GANSS Time model clarifications and DL Interference Mitigation. </a:t>
            </a:r>
          </a:p>
          <a:p>
            <a:pPr>
              <a:lnSpc>
                <a:spcPct val="74000"/>
              </a:lnSpc>
              <a:spcBef>
                <a:spcPts val="0"/>
              </a:spcBef>
            </a:pPr>
            <a:r>
              <a:rPr lang="en-GB" altLang="en-US" sz="2000" dirty="0"/>
              <a:t>UMTS, Rel-15: Simplified HS-SCCH type 1 operation introduced in specs</a:t>
            </a:r>
          </a:p>
          <a:p>
            <a:pPr lvl="1">
              <a:lnSpc>
                <a:spcPct val="74000"/>
              </a:lnSpc>
              <a:spcBef>
                <a:spcPts val="0"/>
              </a:spcBef>
            </a:pPr>
            <a:r>
              <a:rPr lang="en-GB" altLang="en-US" sz="1800" dirty="0"/>
              <a:t>Concept proposals and stage 2 / stage 3 descriptions (6 CRs) agreed, LS sent to RAN3</a:t>
            </a:r>
          </a:p>
          <a:p>
            <a:pPr>
              <a:lnSpc>
                <a:spcPct val="74000"/>
              </a:lnSpc>
              <a:spcBef>
                <a:spcPts val="0"/>
              </a:spcBef>
            </a:pPr>
            <a:r>
              <a:rPr lang="en-GB" altLang="en-US" sz="2000" dirty="0"/>
              <a:t>UMTS, Rel-15: Proposal on runtime </a:t>
            </a:r>
            <a:r>
              <a:rPr lang="en-GB" altLang="en-US" sz="2000" dirty="0" err="1"/>
              <a:t>QoE</a:t>
            </a:r>
            <a:r>
              <a:rPr lang="en-GB" altLang="en-US" sz="2000" dirty="0"/>
              <a:t> contributed, discussion started.</a:t>
            </a:r>
          </a:p>
          <a:p>
            <a:pPr>
              <a:lnSpc>
                <a:spcPct val="74000"/>
              </a:lnSpc>
              <a:spcBef>
                <a:spcPts val="0"/>
              </a:spcBef>
            </a:pPr>
            <a:r>
              <a:rPr lang="en-GB" altLang="en-US" sz="2000" dirty="0"/>
              <a:t>UMTS 25.xxx rapporteur responsibilities partially updated. </a:t>
            </a:r>
          </a:p>
          <a:p>
            <a:pPr marL="0" indent="0">
              <a:lnSpc>
                <a:spcPct val="74000"/>
              </a:lnSpc>
              <a:spcBef>
                <a:spcPts val="0"/>
              </a:spcBef>
              <a:buNone/>
            </a:pPr>
            <a:endParaRPr lang="en-GB" altLang="en-US" sz="1000" dirty="0"/>
          </a:p>
          <a:p>
            <a:pPr>
              <a:lnSpc>
                <a:spcPct val="74000"/>
              </a:lnSpc>
              <a:spcBef>
                <a:spcPts val="600"/>
              </a:spcBef>
            </a:pPr>
            <a:r>
              <a:rPr lang="en-US" sz="2000" dirty="0"/>
              <a:t>List of agreed CRs in </a:t>
            </a:r>
            <a:r>
              <a:rPr lang="en-US" sz="2000" dirty="0">
                <a:solidFill>
                  <a:srgbClr val="0000FF"/>
                </a:solidFill>
              </a:rPr>
              <a:t>RP-171529</a:t>
            </a:r>
            <a:r>
              <a:rPr lang="en-US" sz="2000" dirty="0"/>
              <a:t> which are for block approval at RAN#77.</a:t>
            </a:r>
            <a:endParaRPr lang="en-GB" sz="2000" dirty="0">
              <a:solidFill>
                <a:srgbClr val="0000FF"/>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7420303" cy="1143000"/>
          </a:xfrm>
        </p:spPr>
        <p:txBody>
          <a:bodyPr/>
          <a:lstStyle/>
          <a:p>
            <a:r>
              <a:rPr lang="en-US" dirty="0"/>
              <a:t>General Matters/RAN6 #5 Report Approval</a:t>
            </a:r>
          </a:p>
        </p:txBody>
      </p:sp>
      <p:sp>
        <p:nvSpPr>
          <p:cNvPr id="3" name="Content Placeholder 2"/>
          <p:cNvSpPr>
            <a:spLocks noGrp="1"/>
          </p:cNvSpPr>
          <p:nvPr>
            <p:ph idx="1"/>
          </p:nvPr>
        </p:nvSpPr>
        <p:spPr>
          <a:xfrm>
            <a:off x="346185" y="1496291"/>
            <a:ext cx="8704297" cy="4532395"/>
          </a:xfrm>
        </p:spPr>
        <p:txBody>
          <a:bodyPr/>
          <a:lstStyle/>
          <a:p>
            <a:r>
              <a:rPr lang="en-US" sz="2000" dirty="0"/>
              <a:t>Report of 3GPP TSG RAN WG6 meeting #4, </a:t>
            </a:r>
            <a:r>
              <a:rPr lang="en-US" sz="2000" dirty="0">
                <a:solidFill>
                  <a:srgbClr val="0000FF"/>
                </a:solidFill>
              </a:rPr>
              <a:t>R6-170405</a:t>
            </a:r>
            <a:r>
              <a:rPr lang="en-US" sz="2000" dirty="0"/>
              <a:t> approved.</a:t>
            </a:r>
          </a:p>
          <a:p>
            <a:r>
              <a:rPr lang="en-US" sz="2000" dirty="0" err="1"/>
              <a:t>Tdoc</a:t>
            </a:r>
            <a:r>
              <a:rPr lang="en-US" sz="2000" dirty="0"/>
              <a:t> reservation and submission deadline was confirmed to be kept (Friday, 10 days before meeting start, 21.00 CEST).</a:t>
            </a:r>
          </a:p>
          <a:p>
            <a:r>
              <a:rPr lang="de-DE" sz="2000" dirty="0"/>
              <a:t>De</a:t>
            </a:r>
            <a:r>
              <a:rPr lang="en-US" sz="2000" dirty="0"/>
              <a:t>legates were reminded to commemorate François </a:t>
            </a:r>
            <a:r>
              <a:rPr lang="en-US" sz="2000" dirty="0" err="1"/>
              <a:t>Courau</a:t>
            </a:r>
            <a:r>
              <a:rPr lang="en-US" sz="2000" dirty="0"/>
              <a:t>, the former Chairman of ETSI SMG12, ETSI SMG2 WPA, 3GPP TSG RAN and ETSI MSG who had passed away.</a:t>
            </a:r>
            <a:endParaRPr lang="en-GB" sz="2000" dirty="0"/>
          </a:p>
        </p:txBody>
      </p:sp>
    </p:spTree>
    <p:extLst>
      <p:ext uri="{BB962C8B-B14F-4D97-AF65-F5344CB8AC3E}">
        <p14:creationId xmlns:p14="http://schemas.microsoft.com/office/powerpoint/2010/main" val="61156851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Liaisons   (1/2)</a:t>
            </a:r>
          </a:p>
        </p:txBody>
      </p:sp>
      <p:sp>
        <p:nvSpPr>
          <p:cNvPr id="3" name="Content Placeholder 2"/>
          <p:cNvSpPr>
            <a:spLocks noGrp="1"/>
          </p:cNvSpPr>
          <p:nvPr>
            <p:ph idx="1"/>
          </p:nvPr>
        </p:nvSpPr>
        <p:spPr>
          <a:xfrm>
            <a:off x="457200" y="1417638"/>
            <a:ext cx="8526146" cy="4830763"/>
          </a:xfrm>
        </p:spPr>
        <p:txBody>
          <a:bodyPr/>
          <a:lstStyle/>
          <a:p>
            <a:pPr>
              <a:spcBef>
                <a:spcPts val="200"/>
              </a:spcBef>
            </a:pPr>
            <a:r>
              <a:rPr lang="en-GB" sz="2000" dirty="0"/>
              <a:t>Two incoming LSs were received. </a:t>
            </a:r>
          </a:p>
          <a:p>
            <a:pPr marL="0" indent="0">
              <a:spcBef>
                <a:spcPts val="200"/>
              </a:spcBef>
              <a:buNone/>
            </a:pPr>
            <a:endParaRPr lang="en-GB" sz="2000" dirty="0"/>
          </a:p>
          <a:p>
            <a:pPr>
              <a:spcBef>
                <a:spcPts val="200"/>
              </a:spcBef>
            </a:pPr>
            <a:r>
              <a:rPr lang="en-GB" sz="2000" dirty="0">
                <a:solidFill>
                  <a:srgbClr val="0000FF"/>
                </a:solidFill>
              </a:rPr>
              <a:t>R6-170331</a:t>
            </a:r>
            <a:r>
              <a:rPr lang="en-GB" sz="2000" dirty="0"/>
              <a:t> </a:t>
            </a:r>
            <a:r>
              <a:rPr lang="en-US" sz="2000" dirty="0"/>
              <a:t>LS on the conclusions for the SI on a simplified HS-SCCH for UMTS (source: RAN1)</a:t>
            </a:r>
            <a:endParaRPr lang="en-GB" sz="2000" dirty="0"/>
          </a:p>
          <a:p>
            <a:pPr lvl="1">
              <a:spcBef>
                <a:spcPts val="200"/>
              </a:spcBef>
            </a:pPr>
            <a:r>
              <a:rPr lang="en-GB" sz="1800" dirty="0"/>
              <a:t>RAN1 informs about the conclusion of the completed study item, the work being documented in TR 25.709, to be taken into account as background for the work on the successive Rel-15 work item.  The LS was noted. </a:t>
            </a:r>
          </a:p>
          <a:p>
            <a:pPr marL="457200" lvl="1" indent="0">
              <a:spcBef>
                <a:spcPts val="200"/>
              </a:spcBef>
              <a:buNone/>
            </a:pPr>
            <a:endParaRPr lang="en-GB" sz="1600" dirty="0"/>
          </a:p>
          <a:p>
            <a:pPr>
              <a:spcBef>
                <a:spcPts val="200"/>
              </a:spcBef>
            </a:pPr>
            <a:r>
              <a:rPr lang="en-GB" sz="2000" dirty="0">
                <a:solidFill>
                  <a:srgbClr val="0000FF"/>
                </a:solidFill>
              </a:rPr>
              <a:t>R6-170332</a:t>
            </a:r>
            <a:r>
              <a:rPr lang="en-GB" sz="2000" dirty="0"/>
              <a:t> LS on enhanced scheduling for UMTS (source: RAN1) </a:t>
            </a:r>
          </a:p>
          <a:p>
            <a:pPr lvl="1">
              <a:spcBef>
                <a:spcPts val="200"/>
              </a:spcBef>
            </a:pPr>
            <a:r>
              <a:rPr lang="en-GB" sz="1800" dirty="0"/>
              <a:t>RAN1 informs about the conclusion of the completed study item, the work being documented in TR 25.708, to be taken into account. The LS was noted.</a:t>
            </a:r>
            <a:endParaRPr lang="en-GB" sz="1800" dirty="0">
              <a:solidFill>
                <a:srgbClr val="0000FF"/>
              </a:solidFill>
            </a:endParaRPr>
          </a:p>
        </p:txBody>
      </p:sp>
    </p:spTree>
    <p:extLst>
      <p:ext uri="{BB962C8B-B14F-4D97-AF65-F5344CB8AC3E}">
        <p14:creationId xmlns:p14="http://schemas.microsoft.com/office/powerpoint/2010/main" val="246013189"/>
      </p:ext>
    </p:extLst>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1871</TotalTime>
  <Words>3880</Words>
  <Application>Microsoft Office PowerPoint</Application>
  <PresentationFormat>On-screen Show (4:3)</PresentationFormat>
  <Paragraphs>382</Paragraphs>
  <Slides>46</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SimSun</vt:lpstr>
      <vt:lpstr>SimSun</vt:lpstr>
      <vt:lpstr>Arial</vt:lpstr>
      <vt:lpstr>Calibri</vt:lpstr>
      <vt:lpstr>Times New Roman</vt:lpstr>
      <vt:lpstr>3gpp</vt:lpstr>
      <vt:lpstr>  </vt:lpstr>
      <vt:lpstr>Meetings</vt:lpstr>
      <vt:lpstr>RAN6 #5 Meeting Schedule</vt:lpstr>
      <vt:lpstr>RAN6 #5 Statistics (1/3)</vt:lpstr>
      <vt:lpstr>RAN6 #5 Statistics (2/3)</vt:lpstr>
      <vt:lpstr>RAN6 #5 Statistics (3/3)</vt:lpstr>
      <vt:lpstr>Executive Summary</vt:lpstr>
      <vt:lpstr>General Matters/RAN6 #5 Report Approval</vt:lpstr>
      <vt:lpstr>Liaisons   (1/2)</vt:lpstr>
      <vt:lpstr>Liaisons   (2/2)</vt:lpstr>
      <vt:lpstr>Contributions to Rel-13 and Earlier Features (GERAN)</vt:lpstr>
      <vt:lpstr>eDRX_GSM (Rel-13)</vt:lpstr>
      <vt:lpstr>CIoT_EC_GSM, Core and Perf aspects  (Rel-13) </vt:lpstr>
      <vt:lpstr>CS/PS Coordination for Shared GERAN Networks (Rel-13)</vt:lpstr>
      <vt:lpstr>Removal of references to TS 44.118 and TS 44.160 (GERAN Iu mode)</vt:lpstr>
      <vt:lpstr>Contributions to Rel-14 Features (GERAN)</vt:lpstr>
      <vt:lpstr>Positioning Enhancements in GERAN      - ePOS_GERAN (Rel-14)   (1/3)</vt:lpstr>
      <vt:lpstr>Positioning Enhancements in GERAN      - ePOS_GERAN (Rel-14)   (2/3)</vt:lpstr>
      <vt:lpstr>Positioning Enhancements in GERAN      - ePOS_GERAN (Rel-14)   (3/3)</vt:lpstr>
      <vt:lpstr>Support of Dedicated Core Networks  - DECOR_GERAN (Rel-14)</vt:lpstr>
      <vt:lpstr>Radio Interface Enhancements for  EC-GSM-IoT (Rel-14)    (1/3)  </vt:lpstr>
      <vt:lpstr>Radio Interface Enhancements for  EC-GSM-IoT (Rel-14)    (2/3)  </vt:lpstr>
      <vt:lpstr>Radio Interface Enhancements for  EC-GSM-IoT (Rel-14)    (3/3)  </vt:lpstr>
      <vt:lpstr>Small technical enhancements and improvements (TEI14)    (1/2)</vt:lpstr>
      <vt:lpstr>Small technical enhancements and improvements (TEI14)    (2/2)</vt:lpstr>
      <vt:lpstr>Contributions to Rel-15 Features (GERAN)</vt:lpstr>
      <vt:lpstr>New work item proposals (GERAN)</vt:lpstr>
      <vt:lpstr>Small technical enhancements and improvements (TEI15)    (2/2)</vt:lpstr>
      <vt:lpstr>Contributions to Rel-12 and earlier releases (UMTS)</vt:lpstr>
      <vt:lpstr>UMTS (Rel-12) and earlier releases</vt:lpstr>
      <vt:lpstr>Contributions to Rel-13 features (UMTS)</vt:lpstr>
      <vt:lpstr>Contributions to Rel-13 features (UMTS)</vt:lpstr>
      <vt:lpstr>Contributions to Rel-14 features (UMTS)</vt:lpstr>
      <vt:lpstr>DL interference mitigation for UMTS (UTRA_DL_IM-Core, Rel-14)</vt:lpstr>
      <vt:lpstr>Small technical enhancements and improvements (TEI14)</vt:lpstr>
      <vt:lpstr>Contributions to Rel-15 Features (UMTS)</vt:lpstr>
      <vt:lpstr>Simplified HS-SCCH for UMTS (1/3)  </vt:lpstr>
      <vt:lpstr>Simplified HS-SCCH for UMTS (2/3)  </vt:lpstr>
      <vt:lpstr>Simplified HS-SCCH for UMTS (3/3)  </vt:lpstr>
      <vt:lpstr>New work item proposals (UMTS)</vt:lpstr>
      <vt:lpstr>Other Rel-15 items (UMTS)</vt:lpstr>
      <vt:lpstr>Common GERAN / UMTS matters</vt:lpstr>
      <vt:lpstr>Other technical work</vt:lpstr>
      <vt:lpstr>Work Plan</vt:lpstr>
      <vt:lpstr>RAN WG6 Schedule (2016 – 2018)</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RAN#73</dc:title>
  <dc:subject>RAN6 status report to RAN#73</dc:subject>
  <dc:creator>juergen.hofmann@nokia.com</dc:creator>
  <dc:description>©3GPP 2009. All rights reserved</dc:description>
  <cp:lastModifiedBy>Nokia</cp:lastModifiedBy>
  <cp:revision>4317</cp:revision>
  <dcterms:created xsi:type="dcterms:W3CDTF">2009-11-27T05:15:11Z</dcterms:created>
  <dcterms:modified xsi:type="dcterms:W3CDTF">2017-09-07T17:31:34Z</dcterms:modified>
</cp:coreProperties>
</file>