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477" r:id="rId2"/>
    <p:sldId id="1027" r:id="rId3"/>
    <p:sldId id="1024" r:id="rId4"/>
    <p:sldId id="902" r:id="rId5"/>
    <p:sldId id="1034" r:id="rId6"/>
    <p:sldId id="1031" r:id="rId7"/>
    <p:sldId id="1032" r:id="rId8"/>
    <p:sldId id="1033" r:id="rId9"/>
    <p:sldId id="918" r:id="rId10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923A2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10" autoAdjust="0"/>
  </p:normalViewPr>
  <p:slideViewPr>
    <p:cSldViewPr>
      <p:cViewPr varScale="1">
        <p:scale>
          <a:sx n="97" d="100"/>
          <a:sy n="97" d="100"/>
        </p:scale>
        <p:origin x="72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50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48" y="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6250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200BE11-4BAA-438C-8C42-CDCF7C724025}" type="slidenum">
              <a:rPr lang="en-GB" altLang="en-US" sz="1200" smtClean="0">
                <a:latin typeface="Times New Roman" panose="02020603050405020304" pitchFamily="18" charset="0"/>
              </a:rPr>
              <a:pPr/>
              <a:t>4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557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F00C648-FF85-4565-B80E-2A36F1C2E1DC}" type="slidenum">
              <a:rPr lang="en-GB" altLang="en-US" sz="1200">
                <a:latin typeface="Times New Roman" panose="02020603050405020304" pitchFamily="18" charset="0"/>
              </a:rPr>
              <a:pPr eaLnBrk="1" hangingPunct="1"/>
              <a:t>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47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2017 RP-171519</a:t>
            </a:r>
            <a:r>
              <a:rPr lang="en-US" altLang="en-US" sz="1200" b="1" dirty="0" smtClean="0">
                <a:solidFill>
                  <a:schemeClr val="bg1"/>
                </a:solidFill>
              </a:rPr>
              <a:t> - RAN2 Status Report to RAN#77</a:t>
            </a: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endParaRPr lang="en-GB" altLang="en-US" sz="4000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1042988" y="2459038"/>
            <a:ext cx="6646862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Status Report RAN WG2</a:t>
            </a:r>
            <a:b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to TSG-RAN #</a:t>
            </a: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77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61950" y="288925"/>
            <a:ext cx="5846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RAN#77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Sapporo, Japan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11th </a:t>
            </a:r>
            <a:r>
              <a:rPr lang="sv-SE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- 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14th September </a:t>
            </a:r>
            <a:r>
              <a:rPr lang="sv-SE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2017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843213" y="4149725"/>
            <a:ext cx="3613490" cy="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RAN2 Chair: 	Richard </a:t>
            </a:r>
            <a:r>
              <a:rPr lang="en-GB" altLang="en-US" sz="1600" dirty="0" smtClean="0">
                <a:latin typeface="Arial" panose="020B0604020202020204" pitchFamily="34" charset="0"/>
              </a:rPr>
              <a:t>Burbidge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Elections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effectLst/>
              </a:rPr>
              <a:t>RAN2 election results:</a:t>
            </a:r>
          </a:p>
          <a:p>
            <a:pPr lvl="1"/>
            <a:r>
              <a:rPr lang="en-GB" dirty="0"/>
              <a:t>RAN2 Chair: 	Richard </a:t>
            </a:r>
            <a:r>
              <a:rPr lang="en-GB" dirty="0" smtClean="0"/>
              <a:t>Burbidge (Intel)</a:t>
            </a:r>
            <a:endParaRPr lang="en-GB" dirty="0"/>
          </a:p>
          <a:p>
            <a:pPr lvl="1"/>
            <a:r>
              <a:rPr lang="en-GB" dirty="0"/>
              <a:t>RAN2 Vice Chair: 	</a:t>
            </a:r>
            <a:r>
              <a:rPr lang="en-GB" dirty="0" smtClean="0"/>
              <a:t>Hu Nan (CMCC)</a:t>
            </a:r>
            <a:endParaRPr lang="en-GB" dirty="0"/>
          </a:p>
          <a:p>
            <a:pPr lvl="1"/>
            <a:r>
              <a:rPr lang="en-GB" dirty="0"/>
              <a:t>RAN2 Vice Chair: 	</a:t>
            </a:r>
            <a:r>
              <a:rPr lang="en-GB" dirty="0" smtClean="0"/>
              <a:t>Johan Johansson (MediaTek)</a:t>
            </a:r>
            <a:endParaRPr lang="en-GB" dirty="0"/>
          </a:p>
          <a:p>
            <a:r>
              <a:rPr lang="en-GB" dirty="0" smtClean="0"/>
              <a:t>Welcome to Johan </a:t>
            </a:r>
            <a:r>
              <a:rPr lang="en-GB" dirty="0"/>
              <a:t>as </a:t>
            </a:r>
            <a:r>
              <a:rPr lang="en-GB" dirty="0" smtClean="0"/>
              <a:t>a new </a:t>
            </a:r>
            <a:r>
              <a:rPr lang="en-GB" dirty="0"/>
              <a:t>VC and </a:t>
            </a:r>
            <a:r>
              <a:rPr lang="en-GB" dirty="0" smtClean="0"/>
              <a:t>thank you to </a:t>
            </a:r>
            <a:r>
              <a:rPr lang="en-GB" dirty="0"/>
              <a:t>Diana for her contribution </a:t>
            </a:r>
            <a:r>
              <a:rPr lang="en-GB" dirty="0" smtClean="0"/>
              <a:t>over </a:t>
            </a:r>
            <a:r>
              <a:rPr lang="en-GB" dirty="0"/>
              <a:t>the last 4 years.</a:t>
            </a:r>
          </a:p>
          <a:p>
            <a:endParaRPr lang="en-GB" dirty="0" smtClean="0">
              <a:effectLst/>
            </a:endParaRPr>
          </a:p>
          <a:p>
            <a:endParaRPr lang="en-GB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73933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LTE items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en-GB" altLang="en-US" dirty="0" smtClean="0"/>
              <a:t>UDC SI</a:t>
            </a:r>
          </a:p>
          <a:p>
            <a:pPr lvl="1"/>
            <a:r>
              <a:rPr lang="en-GB" altLang="en-US" dirty="0" smtClean="0"/>
              <a:t>Based on the way forward agreed at RAN#77, RAN2 analysed the provided additional information (example source code) on the APDC solution, including analysis of results obtained using the source code.</a:t>
            </a:r>
          </a:p>
          <a:p>
            <a:pPr lvl="1"/>
            <a:r>
              <a:rPr lang="en-GB" altLang="en-US" dirty="0" smtClean="0"/>
              <a:t>Further results for the DEFLATE solution were also analysed.</a:t>
            </a:r>
          </a:p>
          <a:p>
            <a:pPr lvl="1"/>
            <a:r>
              <a:rPr lang="en-GB" altLang="en-US" dirty="0" smtClean="0"/>
              <a:t>3 CRs to the TR 36.754 were agreed (RP-171912)</a:t>
            </a:r>
          </a:p>
          <a:p>
            <a:pPr lvl="1"/>
            <a:r>
              <a:rPr lang="en-GB" altLang="en-US" dirty="0" smtClean="0"/>
              <a:t>Study item is considered complete.</a:t>
            </a:r>
          </a:p>
          <a:p>
            <a:pPr lvl="1"/>
            <a:r>
              <a:rPr lang="en-GB" altLang="en-US" dirty="0" smtClean="0"/>
              <a:t>RAN to decide between the </a:t>
            </a:r>
            <a:r>
              <a:rPr lang="en-GB" dirty="0" smtClean="0"/>
              <a:t>DEFLATE and APDC UL data compression algorithms and discuss the proposed follow on </a:t>
            </a:r>
            <a:r>
              <a:rPr lang="en-GB" dirty="0" err="1" smtClean="0"/>
              <a:t>WIs.</a:t>
            </a:r>
            <a:r>
              <a:rPr lang="en-GB" dirty="0" smtClean="0"/>
              <a:t> </a:t>
            </a:r>
            <a:endParaRPr lang="en-GB" altLang="en-US" dirty="0" smtClean="0"/>
          </a:p>
          <a:p>
            <a:r>
              <a:rPr lang="en-GB" altLang="en-US" dirty="0" smtClean="0"/>
              <a:t>feD2D SI</a:t>
            </a:r>
          </a:p>
          <a:p>
            <a:pPr lvl="1"/>
            <a:r>
              <a:rPr lang="en-GB" altLang="en-US" dirty="0" smtClean="0"/>
              <a:t>feD2D study was concluded from RAN2 perspective in June 2017.</a:t>
            </a:r>
          </a:p>
          <a:p>
            <a:pPr lvl="1"/>
            <a:r>
              <a:rPr lang="en-GB" altLang="en-US" dirty="0" smtClean="0"/>
              <a:t>In last quarter various LS with RAN1 and SA2 were handled and the TR was updated to incorporate the final aspects from RAN1.</a:t>
            </a:r>
          </a:p>
          <a:p>
            <a:pPr lvl="1"/>
            <a:r>
              <a:rPr lang="en-GB" altLang="en-US" dirty="0" smtClean="0"/>
              <a:t>TR 36.746 v 2.0.0 is provided to RAN for approval (RP-171782).</a:t>
            </a:r>
          </a:p>
          <a:p>
            <a:pPr lvl="1"/>
            <a:r>
              <a:rPr lang="en-GB" altLang="en-US" dirty="0" smtClean="0"/>
              <a:t>Study item is considered complete.</a:t>
            </a:r>
          </a:p>
          <a:p>
            <a:pPr lvl="1"/>
            <a:r>
              <a:rPr lang="en-GB" altLang="en-US" dirty="0" smtClean="0"/>
              <a:t>RAN to discuss the proposed follow on WI.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LTE Capacity for Rel-15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90165" y="4077072"/>
            <a:ext cx="8229600" cy="2177381"/>
          </a:xfrm>
        </p:spPr>
        <p:txBody>
          <a:bodyPr/>
          <a:lstStyle/>
          <a:p>
            <a:r>
              <a:rPr lang="en-GB" altLang="en-US" sz="1800" dirty="0" smtClean="0"/>
              <a:t>Legacy, TEI15, Rel-15 open WIs, Spare capacity 1 figures are all taken from the RAN#75 approved time budget (RP-170882)</a:t>
            </a:r>
          </a:p>
          <a:p>
            <a:r>
              <a:rPr lang="en-GB" altLang="en-US" sz="1800" dirty="0" smtClean="0"/>
              <a:t>'Reserved' TUs for potential UDC, feD2D, UAV WIs as per RAN#75 endorsed RP-170834</a:t>
            </a:r>
          </a:p>
          <a:p>
            <a:r>
              <a:rPr lang="en-GB" altLang="en-US" sz="1800" dirty="0" smtClean="0"/>
              <a:t>It remains critical to keep to LTE time budget during Rel-15. Very limited flexibility during RAN2 meeting week. </a:t>
            </a:r>
          </a:p>
          <a:p>
            <a:r>
              <a:rPr lang="en-GB" altLang="en-US" sz="1800" dirty="0" smtClean="0"/>
              <a:t>No time to add any new SI/WI other than those with reserved TUs.</a:t>
            </a:r>
          </a:p>
        </p:txBody>
      </p:sp>
      <p:graphicFrame>
        <p:nvGraphicFramePr>
          <p:cNvPr id="1126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832673"/>
              </p:ext>
            </p:extLst>
          </p:nvPr>
        </p:nvGraphicFramePr>
        <p:xfrm>
          <a:off x="819150" y="1125538"/>
          <a:ext cx="7209234" cy="288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5" name="Worksheet" r:id="rId4" imgW="4829259" imgH="1924206" progId="Excel.Sheet.12">
                  <p:embed/>
                </p:oleObj>
              </mc:Choice>
              <mc:Fallback>
                <p:oleObj name="Worksheet" r:id="rId4" imgW="4829259" imgH="1924206" progId="Excel.Sheet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1125538"/>
                        <a:ext cx="7209234" cy="288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Rel-15 LTE WI/SI status (RAN2 led)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508503"/>
              </p:ext>
            </p:extLst>
          </p:nvPr>
        </p:nvGraphicFramePr>
        <p:xfrm>
          <a:off x="457200" y="1620838"/>
          <a:ext cx="8229600" cy="3628208"/>
        </p:xfrm>
        <a:graphic>
          <a:graphicData uri="http://schemas.openxmlformats.org/drawingml/2006/table">
            <a:tbl>
              <a:tblPr/>
              <a:tblGrid>
                <a:gridCol w="3394075"/>
                <a:gridCol w="1098550"/>
                <a:gridCol w="1222375"/>
                <a:gridCol w="1281113"/>
                <a:gridCol w="1233487"/>
              </a:tblGrid>
              <a:tr h="6158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SI/WI Name</a:t>
                      </a:r>
                      <a:endParaRPr kumimoji="0" lang="en-GB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Status</a:t>
                      </a:r>
                      <a:endParaRPr kumimoji="0" lang="en-GB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Target</a:t>
                      </a:r>
                      <a:endParaRPr kumimoji="0" lang="en-GB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Status report</a:t>
                      </a:r>
                      <a:endParaRPr kumimoji="0" lang="en-GB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WID</a:t>
                      </a:r>
                      <a:endParaRPr kumimoji="0" lang="en-GB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79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SI: feD2D_IoT_relay_wearable (Huawei) </a:t>
                      </a:r>
                      <a:endParaRPr kumimoji="0" lang="en-GB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80%=&gt; 100% 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Sep. 17 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RP-171742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RP-170295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3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SI: Study on enhanced LTE Support for Aerial Vehicles (NTT DOCOMO)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15%=&gt; 30%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Dec.17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RP-171793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RP-171050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31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UE Positioning Accuracy Enhancements for LTE (Nokia)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10%=&gt; 20%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June 18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RP-171734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RP-171508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79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: Further video enhancements for LTE (CMCC)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20%=&gt; 35%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Dec.17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RP-171839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RP-171392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90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Quality of Experience (</a:t>
                      </a:r>
                      <a:r>
                        <a:rPr kumimoji="0" lang="en-GB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QoE</a:t>
                      </a: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) Measurement Collection for streaming services in E-UTRAN (China Unicom)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25%=&gt; 45%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Dec.17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RP-171566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RP-170956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79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Enhancing LTE CA Utilization (Nokia)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0%=&gt; 22%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June 18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RP-171859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RP-170805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79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LTE connectivity to 5G-CN (</a:t>
                      </a:r>
                      <a:r>
                        <a:rPr kumimoji="0" lang="en-GB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Huawei</a:t>
                      </a: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5%=&gt; 10%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June 18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RP-171743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RP-171432</a:t>
                      </a: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79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WI: Signalling reduction to enable light connection for LTE  (Huawei) </a:t>
                      </a:r>
                      <a:endParaRPr kumimoji="0" lang="en-GB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79%=&gt; 79% 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March 18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RP-171741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RP-171459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57" marB="439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370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 smtClean="0"/>
              <a:t>NR items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Reasonable progress at both RAN2 NR Ad Hoc and RAN2#99 meeting.</a:t>
            </a:r>
          </a:p>
          <a:p>
            <a:pPr lvl="1"/>
            <a:r>
              <a:rPr lang="en-GB" dirty="0" smtClean="0"/>
              <a:t>Efforts mainly focussed on items required for EN-DC (i.e. option 3) by Dec 17</a:t>
            </a:r>
          </a:p>
          <a:p>
            <a:pPr lvl="1"/>
            <a:r>
              <a:rPr lang="en-GB" dirty="0" smtClean="0"/>
              <a:t>Discussions very time consuming but progress made on all topics discussed</a:t>
            </a:r>
          </a:p>
          <a:p>
            <a:pPr lvl="2"/>
            <a:r>
              <a:rPr lang="en-GB" dirty="0" smtClean="0"/>
              <a:t>Including topics such as UE capability coordination where it has been very difficult to progress for several meetings </a:t>
            </a:r>
          </a:p>
          <a:p>
            <a:pPr lvl="1"/>
            <a:r>
              <a:rPr lang="en-GB" dirty="0" smtClean="0"/>
              <a:t>Dec </a:t>
            </a:r>
            <a:r>
              <a:rPr lang="en-GB" dirty="0" smtClean="0"/>
              <a:t>17 </a:t>
            </a:r>
            <a:r>
              <a:rPr lang="en-GB" dirty="0" smtClean="0"/>
              <a:t>deadline for EN-DC is challenging but remains achievable</a:t>
            </a:r>
          </a:p>
          <a:p>
            <a:r>
              <a:rPr lang="en-GB" dirty="0" smtClean="0"/>
              <a:t>Stage 2 specifications are provided to RAN for information:</a:t>
            </a:r>
          </a:p>
          <a:p>
            <a:pPr lvl="1"/>
            <a:r>
              <a:rPr lang="en-GB" dirty="0" smtClean="0"/>
              <a:t>38.300 - NR Stage 2</a:t>
            </a:r>
          </a:p>
          <a:p>
            <a:pPr lvl="1"/>
            <a:r>
              <a:rPr lang="en-GB" dirty="0" smtClean="0"/>
              <a:t>37.340 - Multi-connectivity Stage 2</a:t>
            </a:r>
          </a:p>
          <a:p>
            <a:r>
              <a:rPr lang="en-GB" dirty="0" smtClean="0"/>
              <a:t>Stage 3 specifications provided to RAN for information:</a:t>
            </a:r>
          </a:p>
          <a:p>
            <a:pPr lvl="1"/>
            <a:r>
              <a:rPr lang="en-GB" dirty="0" smtClean="0"/>
              <a:t>38.321 </a:t>
            </a:r>
            <a:r>
              <a:rPr lang="en-GB" dirty="0" smtClean="0"/>
              <a:t>- MAC protocol</a:t>
            </a:r>
          </a:p>
          <a:p>
            <a:pPr lvl="1"/>
            <a:r>
              <a:rPr lang="en-GB" dirty="0" smtClean="0"/>
              <a:t>38.322 </a:t>
            </a:r>
            <a:r>
              <a:rPr lang="en-GB" dirty="0" smtClean="0"/>
              <a:t>- RLC protocol</a:t>
            </a:r>
          </a:p>
          <a:p>
            <a:pPr lvl="1"/>
            <a:r>
              <a:rPr lang="en-GB" dirty="0" smtClean="0"/>
              <a:t>38.323 </a:t>
            </a:r>
            <a:r>
              <a:rPr lang="en-GB" dirty="0" smtClean="0"/>
              <a:t>- PDCP protocol</a:t>
            </a:r>
          </a:p>
          <a:p>
            <a:pPr lvl="1"/>
            <a:r>
              <a:rPr lang="en-GB" dirty="0" smtClean="0"/>
              <a:t>37.324 </a:t>
            </a:r>
            <a:r>
              <a:rPr lang="en-GB" dirty="0" smtClean="0"/>
              <a:t>- SDAP protocol</a:t>
            </a:r>
          </a:p>
        </p:txBody>
      </p:sp>
    </p:spTree>
    <p:extLst>
      <p:ext uri="{BB962C8B-B14F-4D97-AF65-F5344CB8AC3E}">
        <p14:creationId xmlns:p14="http://schemas.microsoft.com/office/powerpoint/2010/main" val="857560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items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NR</a:t>
            </a:r>
            <a:r>
              <a:rPr lang="en-GB" baseline="0" dirty="0" smtClean="0"/>
              <a:t> workload is very demanding</a:t>
            </a:r>
          </a:p>
          <a:p>
            <a:pPr lvl="1"/>
            <a:r>
              <a:rPr lang="en-GB" dirty="0" smtClean="0"/>
              <a:t>Very long meeting days </a:t>
            </a:r>
          </a:p>
          <a:p>
            <a:pPr lvl="1"/>
            <a:r>
              <a:rPr lang="en-GB" dirty="0" smtClean="0"/>
              <a:t>Extreme number of contributions, many not treated</a:t>
            </a:r>
          </a:p>
          <a:p>
            <a:pPr lvl="1"/>
            <a:r>
              <a:rPr lang="en-GB" dirty="0" smtClean="0"/>
              <a:t>Some agenda items not needed for EN-DC are not treated</a:t>
            </a:r>
          </a:p>
          <a:p>
            <a:pPr lvl="2"/>
            <a:r>
              <a:rPr lang="en-GB" dirty="0" smtClean="0"/>
              <a:t>Although not needed for Dec 17 deadline, ideally these topics should be progressing in parallel with EN-DC.</a:t>
            </a:r>
          </a:p>
          <a:p>
            <a:pPr lvl="1"/>
            <a:r>
              <a:rPr lang="en-GB" dirty="0" smtClean="0"/>
              <a:t>June 17 deadline for remaining parts of WI is challenging</a:t>
            </a:r>
          </a:p>
          <a:p>
            <a:r>
              <a:rPr lang="en-GB" dirty="0" smtClean="0"/>
              <a:t>UE capabilities for LTE-NR Dual Connectivity and NR Standalone</a:t>
            </a:r>
          </a:p>
          <a:p>
            <a:pPr lvl="1"/>
            <a:r>
              <a:rPr lang="en-GB" dirty="0" smtClean="0"/>
              <a:t>RAN2 progressed on the functional aspects of UE capabilities.</a:t>
            </a:r>
          </a:p>
          <a:p>
            <a:pPr lvl="1"/>
            <a:r>
              <a:rPr lang="en-GB" dirty="0" smtClean="0"/>
              <a:t>Concluded that </a:t>
            </a:r>
            <a:r>
              <a:rPr lang="en-GB" dirty="0"/>
              <a:t>the UE’s </a:t>
            </a:r>
            <a:r>
              <a:rPr lang="en-GB" dirty="0" smtClean="0"/>
              <a:t>supported band </a:t>
            </a:r>
            <a:r>
              <a:rPr lang="en-GB" dirty="0"/>
              <a:t>combinations together with the baseband capabilities (modulation scheme, MIMO layers, …) </a:t>
            </a:r>
            <a:r>
              <a:rPr lang="en-GB" dirty="0" smtClean="0"/>
              <a:t>provides enough information to determine the achievable peak data rate, without the need for a separate UE category.</a:t>
            </a:r>
          </a:p>
          <a:p>
            <a:pPr lvl="2"/>
            <a:r>
              <a:rPr lang="en-GB" dirty="0" smtClean="0"/>
              <a:t>However, this was a technical discussion </a:t>
            </a:r>
            <a:r>
              <a:rPr lang="en-GB" smtClean="0"/>
              <a:t>about what the eNB/gNB </a:t>
            </a:r>
            <a:r>
              <a:rPr lang="en-GB" dirty="0" smtClean="0"/>
              <a:t>needs to know from the UE for the system to function. It is not meant to pre-empt any discussion in RAN about the need for categories for other (e.g. marketing) purposes.  </a:t>
            </a:r>
          </a:p>
        </p:txBody>
      </p:sp>
    </p:spTree>
    <p:extLst>
      <p:ext uri="{BB962C8B-B14F-4D97-AF65-F5344CB8AC3E}">
        <p14:creationId xmlns:p14="http://schemas.microsoft.com/office/powerpoint/2010/main" val="2090133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items (3)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RAN2 NR ad hoc for July 2018</a:t>
            </a:r>
          </a:p>
          <a:p>
            <a:pPr lvl="1"/>
            <a:r>
              <a:rPr lang="en-GB" altLang="en-US" dirty="0" smtClean="0"/>
              <a:t>Propose to confirm date of the 2-6 July 2018. </a:t>
            </a:r>
          </a:p>
          <a:p>
            <a:pPr lvl="1"/>
            <a:r>
              <a:rPr lang="en-GB" altLang="en-US" dirty="0" smtClean="0"/>
              <a:t>This week is preferable considering the time between RAN#80 and the AH, and the time between RAN2#102 and the AH. (Noting that preparatory work for ASN.1 review will need to be completed before the AH meeting.)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5978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Summary and concluding remarks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Very busy Q3 2017 and not expected to change for remainder of Rel-15.</a:t>
            </a:r>
          </a:p>
          <a:p>
            <a:r>
              <a:rPr lang="en-GB" altLang="en-US" dirty="0" smtClean="0"/>
              <a:t>No time to add new LTE SI/WIs other than those with already reserved TUs.</a:t>
            </a:r>
          </a:p>
          <a:p>
            <a:r>
              <a:rPr lang="en-GB" altLang="en-US" dirty="0" smtClean="0"/>
              <a:t>Special thanks to:</a:t>
            </a:r>
          </a:p>
          <a:p>
            <a:pPr lvl="1"/>
            <a:r>
              <a:rPr lang="en-GB" altLang="en-US" dirty="0" smtClean="0"/>
              <a:t>Hu Nan (RAN2 VC) </a:t>
            </a:r>
          </a:p>
          <a:p>
            <a:pPr lvl="1"/>
            <a:r>
              <a:rPr lang="en-GB" altLang="en-US" dirty="0" smtClean="0"/>
              <a:t>Johan Johansson (new RAN2 VC)</a:t>
            </a:r>
          </a:p>
          <a:p>
            <a:pPr lvl="1"/>
            <a:r>
              <a:rPr lang="en-GB" altLang="en-US" dirty="0"/>
              <a:t>Diana Pani (outgoing RAN2 VC)</a:t>
            </a:r>
          </a:p>
          <a:p>
            <a:pPr lvl="1"/>
            <a:r>
              <a:rPr lang="en-GB" altLang="en-US" dirty="0" smtClean="0"/>
              <a:t>Nathan Tenny (Rel-15 positioning chair)</a:t>
            </a:r>
          </a:p>
          <a:p>
            <a:pPr lvl="1"/>
            <a:r>
              <a:rPr lang="en-GB" altLang="en-US" dirty="0" smtClean="0"/>
              <a:t>Kyeongin Jeong (Rel-15 V2X chair</a:t>
            </a:r>
          </a:p>
          <a:p>
            <a:pPr lvl="1"/>
            <a:r>
              <a:rPr lang="en-GB" altLang="en-US" dirty="0" smtClean="0"/>
              <a:t>Emre Yavuz (Rel-15 MTC chair)</a:t>
            </a:r>
          </a:p>
          <a:p>
            <a:pPr lvl="1"/>
            <a:r>
              <a:rPr lang="en-GB" altLang="en-US" dirty="0" smtClean="0"/>
              <a:t>Juha Korhonen (MCC support)</a:t>
            </a:r>
          </a:p>
          <a:p>
            <a:pPr lvl="1"/>
            <a:r>
              <a:rPr lang="en-GB" altLang="en-US" dirty="0" smtClean="0"/>
              <a:t>Meeting hosts: Huawei and European Friends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99144</TotalTime>
  <Words>853</Words>
  <Application>Microsoft Office PowerPoint</Application>
  <PresentationFormat>On-screen Show (4:3)</PresentationFormat>
  <Paragraphs>118</Paragraphs>
  <Slides>9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3gpp</vt:lpstr>
      <vt:lpstr>Worksheet</vt:lpstr>
      <vt:lpstr>  </vt:lpstr>
      <vt:lpstr>Elections</vt:lpstr>
      <vt:lpstr>LTE items</vt:lpstr>
      <vt:lpstr>LTE Capacity for Rel-15</vt:lpstr>
      <vt:lpstr>Rel-15 LTE WI/SI status (RAN2 led)</vt:lpstr>
      <vt:lpstr>NR items (1)</vt:lpstr>
      <vt:lpstr>NR items (2)</vt:lpstr>
      <vt:lpstr>NR items (3)</vt:lpstr>
      <vt:lpstr>Summary and concluding remarks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</cp:keywords>
  <cp:lastModifiedBy>Intel-4439</cp:lastModifiedBy>
  <cp:revision>4686</cp:revision>
  <dcterms:created xsi:type="dcterms:W3CDTF">2009-11-27T05:15:11Z</dcterms:created>
  <dcterms:modified xsi:type="dcterms:W3CDTF">2017-09-08T16:21:04Z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</Properties>
</file>