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10" autoAdjust="0"/>
    <p:restoredTop sz="94643" autoAdjust="0"/>
  </p:normalViewPr>
  <p:slideViewPr>
    <p:cSldViewPr snapToGrid="0">
      <p:cViewPr varScale="1">
        <p:scale>
          <a:sx n="69" d="100"/>
          <a:sy n="69" d="100"/>
        </p:scale>
        <p:origin x="-89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9555" y="1586387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and eMTC evolution </a:t>
            </a:r>
            <a:br>
              <a:rPr lang="en-US" dirty="0" smtClean="0"/>
            </a:br>
            <a:r>
              <a:rPr lang="en-US" dirty="0" smtClean="0"/>
              <a:t>and UE capability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85647"/>
            <a:ext cx="9144000" cy="2006222"/>
          </a:xfrm>
        </p:spPr>
        <p:txBody>
          <a:bodyPr>
            <a:noAutofit/>
          </a:bodyPr>
          <a:lstStyle/>
          <a:p>
            <a:r>
              <a:rPr lang="en-US" dirty="0" smtClean="0"/>
              <a:t>Deutsche Telekom, </a:t>
            </a:r>
            <a:r>
              <a:rPr lang="en-GB" smtClean="0"/>
              <a:t>BT,</a:t>
            </a:r>
            <a:r>
              <a:rPr lang="en-US" dirty="0" smtClean="0"/>
              <a:t> </a:t>
            </a:r>
            <a:r>
              <a:rPr lang="en-US" dirty="0" smtClean="0"/>
              <a:t>Telecom Italia,</a:t>
            </a:r>
            <a:r>
              <a:rPr lang="en-GB" dirty="0" smtClean="0"/>
              <a:t> </a:t>
            </a:r>
            <a:r>
              <a:rPr lang="en-US" dirty="0" smtClean="0"/>
              <a:t>Vodafone,</a:t>
            </a:r>
            <a:endParaRPr lang="en-GB" dirty="0" smtClean="0"/>
          </a:p>
          <a:p>
            <a:r>
              <a:rPr lang="en-GB" dirty="0" smtClean="0"/>
              <a:t>Huawei, </a:t>
            </a:r>
            <a:r>
              <a:rPr lang="en-GB" dirty="0" err="1" smtClean="0"/>
              <a:t>HiSilicon</a:t>
            </a:r>
            <a:r>
              <a:rPr lang="en-GB" dirty="0" smtClean="0"/>
              <a:t>, </a:t>
            </a:r>
            <a:r>
              <a:rPr lang="en-GB" dirty="0" err="1" smtClean="0"/>
              <a:t>Neul</a:t>
            </a:r>
            <a:r>
              <a:rPr lang="en-GB" dirty="0" smtClean="0"/>
              <a:t>, </a:t>
            </a:r>
            <a:r>
              <a:rPr lang="en-GB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90412" y="263731"/>
            <a:ext cx="162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RP-171182 </a:t>
            </a:r>
            <a:endParaRPr lang="en-US" altLang="en-US" sz="2000" dirty="0"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3GPP TSG RAN Meeting #76</a:t>
            </a:r>
          </a:p>
          <a:p>
            <a:pPr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West Palm Beach, USA, June 5-8, 2017</a:t>
            </a:r>
          </a:p>
          <a:p>
            <a:pPr>
              <a:buNone/>
            </a:pPr>
            <a:r>
              <a:rPr lang="en-US" altLang="ja-JP" sz="2000" dirty="0" smtClean="0">
                <a:ea typeface="Arial Unicode MS" pitchFamily="50" charset="-127"/>
                <a:cs typeface="Arial Unicode MS" pitchFamily="50" charset="-127"/>
              </a:rPr>
              <a:t>Agenda item 10.11.13</a:t>
            </a:r>
            <a:endParaRPr lang="ja-JP" altLang="en-US" sz="2000" dirty="0"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676835" y="1498584"/>
            <a:ext cx="10941424" cy="486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lvl="1" fontAlgn="base">
              <a:spcBef>
                <a:spcPts val="100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dirty="0"/>
              <a:t>At RAN#76, the working agreement on the Rel-15 </a:t>
            </a:r>
            <a:r>
              <a:rPr lang="en-US" sz="2800" dirty="0" err="1"/>
              <a:t>eFeMTC</a:t>
            </a:r>
            <a:r>
              <a:rPr lang="en-US" sz="2800" dirty="0"/>
              <a:t> WI included the following objective: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3200" b="1" dirty="0" smtClean="0"/>
          </a:p>
          <a:p>
            <a:pPr marL="900113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b="1" i="1" dirty="0" smtClean="0"/>
              <a:t>Improved </a:t>
            </a:r>
            <a:r>
              <a:rPr lang="en-GB" b="1" i="1" dirty="0"/>
              <a:t>spectral efficiency</a:t>
            </a:r>
            <a:r>
              <a:rPr lang="en-GB" b="1" i="1" dirty="0" smtClean="0"/>
              <a:t>:</a:t>
            </a:r>
            <a:endParaRPr lang="en-GB" i="1" dirty="0"/>
          </a:p>
          <a:p>
            <a:pPr marL="900113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i="1" dirty="0" smtClean="0"/>
              <a:t>... …</a:t>
            </a:r>
            <a:endParaRPr lang="en-US" i="1" dirty="0" smtClean="0"/>
          </a:p>
          <a:p>
            <a:pPr marL="900113" lvl="0" hangingPunct="0"/>
            <a:r>
              <a:rPr lang="en-US" i="1" dirty="0" smtClean="0"/>
              <a:t>Increased </a:t>
            </a:r>
            <a:r>
              <a:rPr lang="en-US" i="1" dirty="0"/>
              <a:t>PUSCH spectral efficiency 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[RAN1 lead, RAN2, RAN4]</a:t>
            </a:r>
            <a:endParaRPr lang="en-GB" sz="2000" i="1" dirty="0">
              <a:solidFill>
                <a:schemeClr val="bg1">
                  <a:lumMod val="50000"/>
                </a:schemeClr>
              </a:solidFill>
            </a:endParaRPr>
          </a:p>
          <a:p>
            <a:pPr marL="1357313" lvl="2" hangingPunct="0"/>
            <a:r>
              <a:rPr lang="en-US" sz="2400" i="1" dirty="0"/>
              <a:t>E.g. sub-PRB resource allocation, with no less than 3 subcarriers within a sub-PRB allocation.</a:t>
            </a:r>
            <a:endParaRPr lang="en-GB" sz="2400" i="1" dirty="0"/>
          </a:p>
          <a:p>
            <a:pPr marL="1357313" lvl="2" hangingPunct="0"/>
            <a:r>
              <a:rPr lang="en-US" sz="2400" i="1" dirty="0"/>
              <a:t>Note: There is no intention to lower the minimum required UE capability compared to UE category M1 as part of this WI, i.e. the UE shall still support a PUSCH transmission of 6 PRBs.</a:t>
            </a:r>
            <a:endParaRPr lang="en-GB" sz="2400" i="1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51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Rationale for 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771" y="1255594"/>
            <a:ext cx="10957931" cy="4921369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en-US" dirty="0"/>
              <a:t>Following the RAN#75 working agreement on eMTC and NB-IoT Rel-15 evolution, </a:t>
            </a:r>
            <a:r>
              <a:rPr lang="en-US" dirty="0" smtClean="0"/>
              <a:t>RAN#76 is requested to make </a:t>
            </a:r>
            <a:r>
              <a:rPr lang="en-US" dirty="0"/>
              <a:t>clear </a:t>
            </a:r>
            <a:r>
              <a:rPr lang="en-US" dirty="0" smtClean="0"/>
              <a:t>the </a:t>
            </a:r>
            <a:r>
              <a:rPr lang="en-US" dirty="0"/>
              <a:t>future relationship between the two </a:t>
            </a:r>
            <a:r>
              <a:rPr lang="en-US" dirty="0" smtClean="0"/>
              <a:t>technologies, since: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US" altLang="zh-CN" sz="2000" dirty="0" smtClean="0">
                <a:ea typeface="微软雅黑" panose="020B0503020204020204" pitchFamily="34" charset="-122"/>
                <a:cs typeface="Calibri" panose="020F0502020204030204" pitchFamily="34" charset="0"/>
              </a:rPr>
              <a:t>The IoT </a:t>
            </a:r>
            <a:r>
              <a:rPr lang="en-US" altLang="zh-CN" sz="2000" dirty="0">
                <a:ea typeface="微软雅黑" panose="020B0503020204020204" pitchFamily="34" charset="-122"/>
                <a:cs typeface="Calibri" panose="020F0502020204030204" pitchFamily="34" charset="0"/>
              </a:rPr>
              <a:t>marketplace has healthy competition between standardized 3GPP cellular technologies and proprietary non-cellular systems which are highly optimized for IoT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 smtClean="0">
                <a:ea typeface="微软雅黑" panose="020B0503020204020204" pitchFamily="34" charset="-122"/>
                <a:cs typeface="Calibri" panose="020F0502020204030204" pitchFamily="34" charset="0"/>
              </a:rPr>
              <a:t>All parts of the cellular industry benefit from maintaining a clear message in the marketplace regarding the differences between NB-IoT and </a:t>
            </a:r>
            <a:r>
              <a:rPr lang="en-US" altLang="zh-CN" sz="2000" dirty="0" err="1" smtClean="0">
                <a:ea typeface="微软雅黑" panose="020B0503020204020204" pitchFamily="34" charset="-122"/>
                <a:cs typeface="Calibri" panose="020F0502020204030204" pitchFamily="34" charset="0"/>
              </a:rPr>
              <a:t>eMTC</a:t>
            </a:r>
            <a:r>
              <a:rPr lang="en-US" altLang="zh-CN" sz="2000" dirty="0" smtClean="0"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lang="en-US" altLang="zh-CN" dirty="0" smtClean="0"/>
          </a:p>
          <a:p>
            <a:pPr>
              <a:lnSpc>
                <a:spcPts val="3200"/>
              </a:lnSpc>
            </a:pPr>
            <a:r>
              <a:rPr lang="en-US" altLang="zh-CN" dirty="0" smtClean="0"/>
              <a:t>With a stable background situation, work can continue to proceed efficiently in WGs, and companies can promote the enhancements to the industry with confidence</a:t>
            </a:r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2478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35" y="1325562"/>
            <a:ext cx="11066929" cy="5325035"/>
          </a:xfrm>
        </p:spPr>
        <p:txBody>
          <a:bodyPr>
            <a:noAutofit/>
          </a:bodyPr>
          <a:lstStyle/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 smtClean="0"/>
              <a:t>It is out of scope of the Rel-15 </a:t>
            </a:r>
            <a:r>
              <a:rPr lang="en-US" sz="2800" dirty="0" err="1" smtClean="0"/>
              <a:t>eMTC</a:t>
            </a:r>
            <a:r>
              <a:rPr lang="en-US" sz="2800" dirty="0" smtClean="0"/>
              <a:t> WID that the maximum supported</a:t>
            </a:r>
            <a:r>
              <a:rPr lang="en-US" sz="2800" b="1" dirty="0" smtClean="0"/>
              <a:t> </a:t>
            </a:r>
            <a:r>
              <a:rPr lang="en-US" sz="2800" dirty="0" smtClean="0"/>
              <a:t>UE channel bandwidth of a Rel-15 </a:t>
            </a:r>
            <a:r>
              <a:rPr lang="en-US" sz="2800" dirty="0" err="1" smtClean="0"/>
              <a:t>eMTC</a:t>
            </a:r>
            <a:r>
              <a:rPr lang="en-US" sz="2800" dirty="0" smtClean="0"/>
              <a:t> UE can be less than 6 PRB in UL and DL. </a:t>
            </a:r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 smtClean="0"/>
              <a:t>It is out of scope of the Rel-15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WID that the maximum supported</a:t>
            </a:r>
            <a:r>
              <a:rPr lang="en-US" sz="2800" b="1" dirty="0" smtClean="0"/>
              <a:t> </a:t>
            </a:r>
            <a:r>
              <a:rPr lang="en-US" sz="2800" dirty="0" smtClean="0"/>
              <a:t>UE channel bandwidth of a Rel-15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UE can be more than 1 PRB in UL and DL.</a:t>
            </a:r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/>
              <a:t>No new UE category for Rel-15 </a:t>
            </a:r>
            <a:r>
              <a:rPr lang="en-US" sz="2800" dirty="0" err="1"/>
              <a:t>eMTC</a:t>
            </a:r>
            <a:r>
              <a:rPr lang="en-US" sz="2800" dirty="0"/>
              <a:t> and NB-</a:t>
            </a:r>
            <a:r>
              <a:rPr lang="en-US" sz="2800" dirty="0" err="1"/>
              <a:t>IoT</a:t>
            </a:r>
            <a:r>
              <a:rPr lang="en-US" sz="2800" dirty="0"/>
              <a:t> is introduced.</a:t>
            </a:r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endParaRPr lang="en-US" sz="2800" dirty="0" smtClean="0"/>
          </a:p>
          <a:p>
            <a:pPr marL="228600" lvl="1">
              <a:lnSpc>
                <a:spcPts val="32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800" dirty="0" smtClean="0"/>
              <a:t>Reflect the above in revisions of the Rel-15 </a:t>
            </a:r>
            <a:r>
              <a:rPr lang="en-US" sz="2800" dirty="0" err="1" smtClean="0"/>
              <a:t>eMTC</a:t>
            </a:r>
            <a:r>
              <a:rPr lang="en-US" sz="2800" dirty="0" smtClean="0"/>
              <a:t> and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WIDs.</a:t>
            </a:r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Office PowerPoint</Application>
  <PresentationFormat>Benutzerdefiniert</PresentationFormat>
  <Paragraphs>26</Paragraphs>
  <Slides>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Office Theme</vt:lpstr>
      <vt:lpstr>Way forward  NB-IoT and eMTC evolution  and UE capability</vt:lpstr>
      <vt:lpstr>Background</vt:lpstr>
      <vt:lpstr>Rationale for Way Forward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 NB-IoT and eMTC evolution  and UE capability</dc:title>
  <dc:creator>Axel Klatt</dc:creator>
  <cp:lastModifiedBy>Axel Klatt (Deutsche Telekom AG)</cp:lastModifiedBy>
  <cp:revision>156</cp:revision>
  <dcterms:created xsi:type="dcterms:W3CDTF">2016-03-23T22:01:47Z</dcterms:created>
  <dcterms:modified xsi:type="dcterms:W3CDTF">2017-05-29T18:38:14Z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(3)RKbAjmeEymj6airJi8+f2jnFhzaOwJTVtu7fYdOnCDHg7mBOBwLvi052e7CGiOXc8jhhL4Ea
iRcIpHkVCziY8A3q60O0qyFa6X1RVjlhRi2spgNwDMxiQLJTVS8T9ZPPQ+5eGf7DMuEZ9Ct1
gVQqgmmiYNlWC26MbjlW/O5mNEFIkuNmPW/aMA2RYabRoBdzGFqORFzYy1PKtTD4u1EMKHfT
40Vn8ib00JXU+7MZ7k</vt:lpwstr>
  </property>
  <property fmtid="{D5CDD505-2E9C-101B-9397-08002B2CF9AE}" pid="3" name="_2015_ms_pID_7253431">
    <vt:lpwstr>hWOe6TzBm6YwobNScT4OdivzjTyoeQOQuW7Q8SmWuWmHxxN8MDg+Df
27ZC/dK4+9X9kdZ1dfWgVoQB/Gd3hp8znzBy6EktYfpwBHug1fseFLLgue7ckNLuAKySNOkj
mFFPVtcU4kBC7vHCLQqCC7mDhYKn1M5X3pWs9XgPCykbg4ssRyoyr1ChI/y8ByMb+gBHEhq0
USnh6Rlozl0Zuet+qvRddEpJsck+5FY1iN4m</vt:lpwstr>
  </property>
  <property fmtid="{D5CDD505-2E9C-101B-9397-08002B2CF9AE}" pid="4" name="_2015_ms_pID_7253432">
    <vt:lpwstr>PDDNylhrZ5F7yZiPHAMRC7n8glzCjzm8O4IH
yK5QSA8OXZ9NBmQZ4vvNYwKNEVb42Q==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1495592414</vt:lpwstr>
  </property>
</Properties>
</file>