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355" r:id="rId3"/>
    <p:sldId id="356" r:id="rId4"/>
    <p:sldId id="357" r:id="rId5"/>
    <p:sldId id="329" r:id="rId6"/>
    <p:sldId id="347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324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75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580529-D3A4-49ED-8C25-353C33A774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BE572-8CA2-4A14-A023-9D00B421BEC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hyperlink" Target="http://www.amazon.com/exec/obidos/ASIN/B00005QEY4/handheldcompute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Motivation of Sidelink Framework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8304" y="836712"/>
            <a:ext cx="1317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RP-171110</a:t>
            </a:r>
            <a:endParaRPr lang="zh-CN" altLang="en-US" dirty="0"/>
          </a:p>
        </p:txBody>
      </p:sp>
      <p:sp>
        <p:nvSpPr>
          <p:cNvPr id="6" name="Rectangle 4"/>
          <p:cNvSpPr/>
          <p:nvPr/>
        </p:nvSpPr>
        <p:spPr>
          <a:xfrm>
            <a:off x="2448272" y="5229200"/>
            <a:ext cx="4932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#76</a:t>
            </a: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West Palm Beach, FL, USA, May 5 – 8, 2017</a:t>
            </a:r>
            <a:endParaRPr lang="en-US" altLang="zh-CN" dirty="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Sidelink Use Cases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Sidelink is a direct link for communications between devices</a:t>
            </a:r>
          </a:p>
          <a:p>
            <a:pPr lvl="1"/>
            <a:r>
              <a:rPr lang="en-US" dirty="0" smtClean="0">
                <a:latin typeface="+mn-lt"/>
              </a:rPr>
              <a:t>Sidelink has been used for </a:t>
            </a:r>
            <a:r>
              <a:rPr lang="en-US" dirty="0" err="1" smtClean="0">
                <a:latin typeface="+mn-lt"/>
              </a:rPr>
              <a:t>everal</a:t>
            </a:r>
            <a:r>
              <a:rPr lang="en-US" dirty="0" smtClean="0">
                <a:latin typeface="+mn-lt"/>
              </a:rPr>
              <a:t> applications, such as Proximity service (D2D), V2V, V2P, </a:t>
            </a:r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>, wearable.</a:t>
            </a:r>
          </a:p>
          <a:p>
            <a:r>
              <a:rPr lang="en-US" dirty="0" smtClean="0">
                <a:latin typeface="+mn-lt"/>
              </a:rPr>
              <a:t>Sidelink provides different operations for end-to-end communication</a:t>
            </a:r>
          </a:p>
          <a:p>
            <a:pPr lvl="1"/>
            <a:r>
              <a:rPr lang="en-US" dirty="0" smtClean="0">
                <a:latin typeface="+mn-lt"/>
              </a:rPr>
              <a:t>Distributed control and managements among devices</a:t>
            </a:r>
          </a:p>
          <a:p>
            <a:pPr lvl="1"/>
            <a:r>
              <a:rPr lang="en-US" dirty="0" smtClean="0">
                <a:latin typeface="+mn-lt"/>
              </a:rPr>
              <a:t>Direct communication with and without network coverage</a:t>
            </a:r>
          </a:p>
          <a:p>
            <a:pPr lvl="1"/>
            <a:r>
              <a:rPr lang="en-US" dirty="0" smtClean="0">
                <a:latin typeface="+mn-lt"/>
              </a:rPr>
              <a:t>Extended range of communication through relay</a:t>
            </a:r>
          </a:p>
          <a:p>
            <a:r>
              <a:rPr lang="en-US" dirty="0" smtClean="0">
                <a:latin typeface="+mn-lt"/>
              </a:rPr>
              <a:t>Potential se cases for NR </a:t>
            </a:r>
            <a:r>
              <a:rPr lang="en-US" dirty="0" err="1" smtClean="0">
                <a:latin typeface="+mn-lt"/>
              </a:rPr>
              <a:t>sidelinks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SA1 V2X requirements</a:t>
            </a:r>
          </a:p>
          <a:p>
            <a:pPr lvl="2"/>
            <a:r>
              <a:rPr lang="en-US" dirty="0" smtClean="0">
                <a:latin typeface="+mn-lt"/>
              </a:rPr>
              <a:t>Including V2V and V2P</a:t>
            </a:r>
          </a:p>
          <a:p>
            <a:pPr lvl="1"/>
            <a:r>
              <a:rPr lang="en-US" dirty="0" smtClean="0">
                <a:latin typeface="+mn-lt"/>
              </a:rPr>
              <a:t>Public safety NR D2D for out of network and in-network </a:t>
            </a:r>
          </a:p>
          <a:p>
            <a:pPr lvl="1"/>
            <a:r>
              <a:rPr lang="en-US" dirty="0" err="1" smtClean="0">
                <a:latin typeface="+mn-lt"/>
              </a:rPr>
              <a:t>IoT</a:t>
            </a:r>
            <a:r>
              <a:rPr lang="en-US" dirty="0" smtClean="0">
                <a:latin typeface="+mn-lt"/>
              </a:rPr>
              <a:t>: including machine type communication and sensors</a:t>
            </a:r>
          </a:p>
          <a:p>
            <a:pPr lvl="1"/>
            <a:r>
              <a:rPr lang="en-US" dirty="0" smtClean="0">
                <a:latin typeface="+mn-lt"/>
              </a:rPr>
              <a:t>Wearable devices: communication between devices </a:t>
            </a:r>
          </a:p>
          <a:p>
            <a:pPr lvl="2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1043608" y="5013176"/>
            <a:ext cx="2743200" cy="1005840"/>
          </a:xfrm>
          <a:prstGeom prst="ellipse">
            <a:avLst/>
          </a:prstGeom>
          <a:solidFill>
            <a:srgbClr val="FFC000">
              <a:alpha val="56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30" name="Oval 90"/>
          <p:cNvSpPr>
            <a:spLocks noChangeArrowheads="1"/>
          </p:cNvSpPr>
          <p:nvPr/>
        </p:nvSpPr>
        <p:spPr bwMode="auto">
          <a:xfrm>
            <a:off x="3059832" y="5517232"/>
            <a:ext cx="2743200" cy="1005840"/>
          </a:xfrm>
          <a:prstGeom prst="ellipse">
            <a:avLst/>
          </a:prstGeom>
          <a:solidFill>
            <a:srgbClr val="FFFF00">
              <a:alpha val="58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Sidelink Framework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5"/>
            <a:ext cx="8219256" cy="3600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generic sidelink framework for all use cases </a:t>
            </a:r>
          </a:p>
          <a:p>
            <a:pPr lvl="1"/>
            <a:r>
              <a:rPr lang="en-US" dirty="0" smtClean="0">
                <a:latin typeface="+mj-lt"/>
              </a:rPr>
              <a:t>A single mode operation for communication between different use cases – e.g. V2P </a:t>
            </a:r>
            <a:endParaRPr lang="en-US" dirty="0" smtClean="0">
              <a:latin typeface="+mj-lt"/>
            </a:endParaRPr>
          </a:p>
          <a:p>
            <a:pPr lvl="2"/>
            <a:r>
              <a:rPr lang="en-US" dirty="0" smtClean="0">
                <a:latin typeface="+mj-lt"/>
              </a:rPr>
              <a:t>Avoid incompatible operation between different use cases</a:t>
            </a:r>
          </a:p>
          <a:p>
            <a:pPr lvl="2"/>
            <a:r>
              <a:rPr lang="en-US" dirty="0" smtClean="0">
                <a:latin typeface="+mj-lt"/>
              </a:rPr>
              <a:t>Forward compatibility of any sidelink features in the future</a:t>
            </a:r>
          </a:p>
          <a:p>
            <a:pPr lvl="3"/>
            <a:r>
              <a:rPr lang="en-US" dirty="0" err="1" smtClean="0">
                <a:latin typeface="+mj-lt"/>
              </a:rPr>
              <a:t>IoT</a:t>
            </a:r>
            <a:r>
              <a:rPr lang="en-US" dirty="0" smtClean="0">
                <a:latin typeface="+mj-lt"/>
              </a:rPr>
              <a:t> would be one driving force of NR applications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Co-existence and inter-working between different applications in the same spectrum – e.g. wearable devices, </a:t>
            </a:r>
            <a:r>
              <a:rPr lang="en-US" dirty="0" err="1" smtClean="0">
                <a:latin typeface="+mj-lt"/>
              </a:rPr>
              <a:t>IoT</a:t>
            </a:r>
            <a:r>
              <a:rPr lang="en-US" dirty="0" smtClean="0">
                <a:latin typeface="+mj-lt"/>
              </a:rPr>
              <a:t> devices, </a:t>
            </a:r>
            <a:r>
              <a:rPr lang="en-US" dirty="0" err="1" smtClean="0">
                <a:latin typeface="+mj-lt"/>
              </a:rPr>
              <a:t>ProSe</a:t>
            </a:r>
            <a:endParaRPr lang="en-US" dirty="0" smtClean="0">
              <a:latin typeface="+mj-lt"/>
            </a:endParaRPr>
          </a:p>
          <a:p>
            <a:pPr lvl="1"/>
            <a:r>
              <a:rPr lang="en-US" dirty="0" smtClean="0">
                <a:latin typeface="+mj-lt"/>
              </a:rPr>
              <a:t>Flexible duplex – Dynamic resource allocation of  DL/UL/SL </a:t>
            </a:r>
          </a:p>
          <a:p>
            <a:pPr lvl="1"/>
            <a:r>
              <a:rPr lang="en-US" dirty="0" smtClean="0">
                <a:latin typeface="+mj-lt"/>
              </a:rPr>
              <a:t>Minimize mutual interference – joint interference management among DL/UL/SL with different sidelink applications </a:t>
            </a:r>
          </a:p>
          <a:p>
            <a:pPr lvl="1"/>
            <a:r>
              <a:rPr lang="en-US" dirty="0" smtClean="0">
                <a:latin typeface="+mj-lt"/>
              </a:rPr>
              <a:t>Extended coverage through relay by same or different sidelink applications.   </a:t>
            </a:r>
          </a:p>
          <a:p>
            <a:pPr lvl="2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1907704" y="5013176"/>
            <a:ext cx="900604" cy="647939"/>
            <a:chOff x="1001" y="3700"/>
            <a:chExt cx="228" cy="224"/>
          </a:xfrm>
        </p:grpSpPr>
        <p:pic>
          <p:nvPicPr>
            <p:cNvPr id="6" name="Picture 4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8" name="Picture 2" descr="C:\Users\fcc\AppData\Local\Microsoft\Windows\Temporary Internet Files\Content.IE5\8SY86K2K\car-34326_64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733256"/>
            <a:ext cx="1008112" cy="504056"/>
          </a:xfrm>
          <a:prstGeom prst="rect">
            <a:avLst/>
          </a:prstGeom>
          <a:noFill/>
        </p:spPr>
      </p:pic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4744616" y="5085184"/>
            <a:ext cx="2743200" cy="1005840"/>
          </a:xfrm>
          <a:prstGeom prst="ellipse">
            <a:avLst/>
          </a:prstGeom>
          <a:solidFill>
            <a:srgbClr val="00B0F0">
              <a:alpha val="24000"/>
            </a:srgbClr>
          </a:solidFill>
          <a:ln w="9525" algn="ctr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11" name="Picture 5" descr="C:\Users\fcc\AppData\Local\Microsoft\Windows\Temporary Internet Files\Content.IE5\KUYFSPG4\car-30494_64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5517232"/>
            <a:ext cx="864096" cy="432048"/>
          </a:xfrm>
          <a:prstGeom prst="rect">
            <a:avLst/>
          </a:prstGeom>
          <a:noFill/>
        </p:spPr>
      </p:pic>
      <p:grpSp>
        <p:nvGrpSpPr>
          <p:cNvPr id="12" name="Group 35"/>
          <p:cNvGrpSpPr>
            <a:grpSpLocks/>
          </p:cNvGrpSpPr>
          <p:nvPr/>
        </p:nvGrpSpPr>
        <p:grpSpPr bwMode="auto">
          <a:xfrm>
            <a:off x="5868144" y="5157192"/>
            <a:ext cx="648072" cy="575931"/>
            <a:chOff x="1001" y="3700"/>
            <a:chExt cx="228" cy="224"/>
          </a:xfrm>
        </p:grpSpPr>
        <p:pic>
          <p:nvPicPr>
            <p:cNvPr id="13" name="Picture 3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15" name="Group 31"/>
          <p:cNvGrpSpPr>
            <a:grpSpLocks/>
          </p:cNvGrpSpPr>
          <p:nvPr/>
        </p:nvGrpSpPr>
        <p:grpSpPr bwMode="auto">
          <a:xfrm>
            <a:off x="5436096" y="5589240"/>
            <a:ext cx="900604" cy="775761"/>
            <a:chOff x="248" y="441"/>
            <a:chExt cx="954" cy="949"/>
          </a:xfrm>
        </p:grpSpPr>
        <p:graphicFrame>
          <p:nvGraphicFramePr>
            <p:cNvPr id="16" name="Object 32"/>
            <p:cNvGraphicFramePr>
              <a:graphicFrameLocks noChangeAspect="1"/>
            </p:cNvGraphicFramePr>
            <p:nvPr/>
          </p:nvGraphicFramePr>
          <p:xfrm>
            <a:off x="569" y="441"/>
            <a:ext cx="236" cy="287"/>
          </p:xfrm>
          <a:graphic>
            <a:graphicData uri="http://schemas.openxmlformats.org/presentationml/2006/ole">
              <p:oleObj spid="_x0000_s58370" name="Bitmap Image" r:id="rId6" imgW="1333333" imgH="1743318" progId="PBrush">
                <p:embed/>
              </p:oleObj>
            </a:graphicData>
          </a:graphic>
        </p:graphicFrame>
        <p:pic>
          <p:nvPicPr>
            <p:cNvPr id="17" name="Picture 33" descr="Compaq iPaq 3765 Color Pocket PC PDA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 t="6201"/>
            <a:stretch>
              <a:fillRect/>
            </a:stretch>
          </p:blipFill>
          <p:spPr bwMode="auto">
            <a:xfrm>
              <a:off x="501" y="591"/>
              <a:ext cx="402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34"/>
            <p:cNvSpPr txBox="1">
              <a:spLocks noChangeArrowheads="1"/>
            </p:cNvSpPr>
            <p:nvPr/>
          </p:nvSpPr>
          <p:spPr bwMode="gray">
            <a:xfrm>
              <a:off x="248" y="1059"/>
              <a:ext cx="954" cy="33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lIns="228600" tIns="42541" rIns="228600" bIns="42541" anchorCtr="1">
              <a:spAutoFit/>
            </a:bodyPr>
            <a:lstStyle/>
            <a:p>
              <a:pPr eaLnBrk="0" hangingPunct="0"/>
              <a:endParaRPr lang="en-GB" sz="1200" b="1">
                <a:solidFill>
                  <a:srgbClr val="009900"/>
                </a:solidFill>
                <a:latin typeface="Verdana" pitchFamily="34" charset="0"/>
              </a:endParaRPr>
            </a:p>
          </p:txBody>
        </p:sp>
      </p:grpSp>
      <p:pic>
        <p:nvPicPr>
          <p:cNvPr id="19" name="Picture 23" descr="NOTEBOO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5445224"/>
            <a:ext cx="504056" cy="33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3" descr="NOTEBOO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5301208"/>
            <a:ext cx="525409" cy="34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reeform 71"/>
          <p:cNvSpPr>
            <a:spLocks/>
          </p:cNvSpPr>
          <p:nvPr/>
        </p:nvSpPr>
        <p:spPr bwMode="auto">
          <a:xfrm flipH="1" flipV="1">
            <a:off x="5940152" y="5540752"/>
            <a:ext cx="720080" cy="276999"/>
          </a:xfrm>
          <a:custGeom>
            <a:avLst/>
            <a:gdLst>
              <a:gd name="T0" fmla="*/ 2147483647 w 152"/>
              <a:gd name="T1" fmla="*/ 0 h 458"/>
              <a:gd name="T2" fmla="*/ 2147483647 w 152"/>
              <a:gd name="T3" fmla="*/ 66401554 h 458"/>
              <a:gd name="T4" fmla="*/ 1789240022 w 152"/>
              <a:gd name="T5" fmla="*/ 89147052 h 458"/>
              <a:gd name="T6" fmla="*/ 1610316693 w 152"/>
              <a:gd name="T7" fmla="*/ 95383285 h 458"/>
              <a:gd name="T8" fmla="*/ 2147483647 w 152"/>
              <a:gd name="T9" fmla="*/ 91348325 h 458"/>
              <a:gd name="T10" fmla="*/ 2147483647 w 152"/>
              <a:gd name="T11" fmla="*/ 86945778 h 458"/>
              <a:gd name="T12" fmla="*/ 787267809 w 152"/>
              <a:gd name="T13" fmla="*/ 147110474 h 458"/>
              <a:gd name="T14" fmla="*/ 393633905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22" name="Picture 7" descr="C:\Users\fcc\AppData\Local\Microsoft\Windows\Temporary Internet Files\Content.IE5\2F33NAMK\apple-157031_640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5373216"/>
            <a:ext cx="360039" cy="271717"/>
          </a:xfrm>
          <a:prstGeom prst="rect">
            <a:avLst/>
          </a:prstGeom>
          <a:noFill/>
        </p:spPr>
      </p:pic>
      <p:sp>
        <p:nvSpPr>
          <p:cNvPr id="23" name="Freeform 71"/>
          <p:cNvSpPr>
            <a:spLocks/>
          </p:cNvSpPr>
          <p:nvPr/>
        </p:nvSpPr>
        <p:spPr bwMode="auto">
          <a:xfrm>
            <a:off x="4355976" y="5589240"/>
            <a:ext cx="510248" cy="288032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4" name="Freeform 71"/>
          <p:cNvSpPr>
            <a:spLocks/>
          </p:cNvSpPr>
          <p:nvPr/>
        </p:nvSpPr>
        <p:spPr bwMode="auto">
          <a:xfrm flipV="1">
            <a:off x="6228184" y="5229200"/>
            <a:ext cx="582256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5" name="Freeform 71"/>
          <p:cNvSpPr>
            <a:spLocks/>
          </p:cNvSpPr>
          <p:nvPr/>
        </p:nvSpPr>
        <p:spPr bwMode="auto">
          <a:xfrm flipV="1">
            <a:off x="2483768" y="5198713"/>
            <a:ext cx="792088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6" name="Freeform 71"/>
          <p:cNvSpPr>
            <a:spLocks/>
          </p:cNvSpPr>
          <p:nvPr/>
        </p:nvSpPr>
        <p:spPr bwMode="auto">
          <a:xfrm flipV="1">
            <a:off x="2627784" y="5345331"/>
            <a:ext cx="432048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7" name="Freeform 71"/>
          <p:cNvSpPr>
            <a:spLocks/>
          </p:cNvSpPr>
          <p:nvPr/>
        </p:nvSpPr>
        <p:spPr bwMode="auto">
          <a:xfrm>
            <a:off x="5220072" y="5229200"/>
            <a:ext cx="100811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8" name="Freeform 71"/>
          <p:cNvSpPr>
            <a:spLocks/>
          </p:cNvSpPr>
          <p:nvPr/>
        </p:nvSpPr>
        <p:spPr bwMode="auto">
          <a:xfrm>
            <a:off x="4788024" y="5733256"/>
            <a:ext cx="1008112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9" name="Freeform 71"/>
          <p:cNvSpPr>
            <a:spLocks/>
          </p:cNvSpPr>
          <p:nvPr/>
        </p:nvSpPr>
        <p:spPr bwMode="auto">
          <a:xfrm flipV="1">
            <a:off x="3059832" y="5733256"/>
            <a:ext cx="936104" cy="288032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grpSp>
        <p:nvGrpSpPr>
          <p:cNvPr id="31" name="Group 45"/>
          <p:cNvGrpSpPr>
            <a:grpSpLocks/>
          </p:cNvGrpSpPr>
          <p:nvPr/>
        </p:nvGrpSpPr>
        <p:grpSpPr bwMode="auto">
          <a:xfrm>
            <a:off x="3779912" y="5301208"/>
            <a:ext cx="900604" cy="647939"/>
            <a:chOff x="1001" y="3700"/>
            <a:chExt cx="228" cy="224"/>
          </a:xfrm>
        </p:grpSpPr>
        <p:pic>
          <p:nvPicPr>
            <p:cNvPr id="32" name="Picture 46" descr="tower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of Sidelink Framework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>
              <a:buNone/>
            </a:pPr>
            <a:r>
              <a:rPr lang="en-US" dirty="0" smtClean="0"/>
              <a:t>Main objective – sidelink system design to support eV2X with forward compatibility to support </a:t>
            </a:r>
            <a:r>
              <a:rPr lang="en-US" dirty="0" err="1" smtClean="0"/>
              <a:t>ProSe</a:t>
            </a:r>
            <a:r>
              <a:rPr lang="en-US" dirty="0" smtClean="0"/>
              <a:t>, </a:t>
            </a:r>
            <a:r>
              <a:rPr lang="en-US" dirty="0" err="1" smtClean="0"/>
              <a:t>IoT</a:t>
            </a:r>
            <a:r>
              <a:rPr lang="en-US" dirty="0" smtClean="0"/>
              <a:t>, and wearable devices.</a:t>
            </a:r>
          </a:p>
          <a:p>
            <a:r>
              <a:rPr lang="en-US" dirty="0" smtClean="0"/>
              <a:t>Sidelink system design to support broadcast, multi-cast, and </a:t>
            </a:r>
            <a:r>
              <a:rPr lang="en-US" dirty="0" smtClean="0"/>
              <a:t>unicast</a:t>
            </a:r>
          </a:p>
          <a:p>
            <a:pPr lvl="1"/>
            <a:r>
              <a:rPr lang="en-US" dirty="0" smtClean="0"/>
              <a:t>Unicast  as the starting point with link adaptation and </a:t>
            </a:r>
            <a:r>
              <a:rPr lang="en-US" dirty="0" err="1" smtClean="0"/>
              <a:t>QoS</a:t>
            </a:r>
            <a:r>
              <a:rPr lang="en-US" dirty="0" smtClean="0"/>
              <a:t> control</a:t>
            </a:r>
          </a:p>
          <a:p>
            <a:pPr lvl="1"/>
            <a:r>
              <a:rPr lang="en-US" dirty="0" smtClean="0"/>
              <a:t>Multi-cast and broadcast are further optimized from  sidelink system design for unicast </a:t>
            </a:r>
            <a:endParaRPr lang="en-US" dirty="0" smtClean="0"/>
          </a:p>
          <a:p>
            <a:r>
              <a:rPr lang="en-US" dirty="0" smtClean="0"/>
              <a:t>Sidelink architecture, interface, protocol</a:t>
            </a:r>
          </a:p>
          <a:p>
            <a:pPr lvl="1"/>
            <a:r>
              <a:rPr lang="en-US" dirty="0" smtClean="0"/>
              <a:t>Physical Layer  structure and procedure for sidelink</a:t>
            </a:r>
          </a:p>
          <a:p>
            <a:pPr lvl="1"/>
            <a:r>
              <a:rPr lang="en-US" dirty="0" smtClean="0"/>
              <a:t>U-plane and C-plane sidelink functions</a:t>
            </a:r>
          </a:p>
          <a:p>
            <a:pPr lvl="1"/>
            <a:r>
              <a:rPr lang="en-US" dirty="0" smtClean="0"/>
              <a:t>Distributed control - </a:t>
            </a:r>
            <a:r>
              <a:rPr lang="en-US" dirty="0" err="1" smtClean="0"/>
              <a:t>QoS</a:t>
            </a:r>
            <a:r>
              <a:rPr lang="en-US" dirty="0" smtClean="0"/>
              <a:t>  architecture, access control, priority control, mobility management</a:t>
            </a:r>
          </a:p>
          <a:p>
            <a:r>
              <a:rPr lang="en-US" dirty="0" smtClean="0"/>
              <a:t>UE to UE relay - low latency, extended coverage, better reliability, UE power saving</a:t>
            </a:r>
          </a:p>
          <a:p>
            <a:r>
              <a:rPr lang="en-US" dirty="0" smtClean="0"/>
              <a:t>UE positioning and tracking</a:t>
            </a:r>
          </a:p>
          <a:p>
            <a:r>
              <a:rPr lang="en-US" dirty="0" smtClean="0"/>
              <a:t>Co-existence and Inter-working with applications provided by LTE sidelink and IEEE 802.11p-based V2X</a:t>
            </a:r>
          </a:p>
          <a:p>
            <a:r>
              <a:rPr lang="en-US" dirty="0" smtClean="0"/>
              <a:t>Operation environment s –  within NR network, within LTE network, </a:t>
            </a:r>
            <a:r>
              <a:rPr lang="en-US" dirty="0" smtClean="0"/>
              <a:t>OOC</a:t>
            </a:r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  <a:ea typeface="黑体" pitchFamily="49" charset="-122"/>
              </a:rPr>
              <a:t>eV2X SA1 requirements summary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42843" y="1142985"/>
          <a:ext cx="8858311" cy="4833000"/>
        </p:xfrm>
        <a:graphic>
          <a:graphicData uri="http://schemas.openxmlformats.org/drawingml/2006/table">
            <a:tbl>
              <a:tblPr/>
              <a:tblGrid>
                <a:gridCol w="900765"/>
                <a:gridCol w="2376264"/>
                <a:gridCol w="5581282"/>
              </a:tblGrid>
              <a:tr h="4084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Use case group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Descriptions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KPI</a:t>
                      </a:r>
                      <a:endParaRPr lang="zh-CN" sz="14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Platooning</a:t>
                      </a: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operation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the vehicles to dynamically form a platoon travelling together. 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Broadcast,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groupcast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and </a:t>
                      </a:r>
                      <a:r>
                        <a:rPr lang="en-US" altLang="zh-CN" sz="1200" kern="1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Announcing/joining/leaving operation;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50-1200 bytes, 40Hz, 25ms, 90%, less than 100m;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50-1200 bytes, 100Hz, 10ms, [99.99%], less than 100m;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[6500]bytes, [50]Hz, [20]ms, high reliability, [10] sec * max relative speed 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[65]Mbps, [50]Hz, [20]ms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[5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 ;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Advanced driving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Limited/Full automated driving, vehicles share their own perception data with other vehicles in proximity,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 </a:t>
                      </a: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synchronize and coordinate their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driving trajectories.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Broadcast;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[6500]bytes, [10]Hz, [100]ms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[10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[53]Mbps, [10]Hz, [100]ms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high reliability, [5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] sec * max relative speed;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[10]Mbps and message size range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up to [2]M bytes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, [100]Hz, [10]ms,[99.99%];</a:t>
                      </a:r>
                      <a:endParaRPr lang="en-US" altLang="zh-CN" sz="1200" kern="100" baseline="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[30]Mbps, [3]ms, [99.999%], [500]m;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DL broadcast: [0.5]Mbps, UL 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:[50]Mbps, [50]Hz, [20]ms 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78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Extended sensor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exchange of raw or processed sensor data to build collective situational awareness.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Broadcast;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[1600]bytes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[10]Hz, [100]ms, [99%], [1000]m; 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[10]Mbps,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[20]Hz, [50]ms,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[90%], [100]m;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[25]Mbps, [100]Hz, [10]ms, [90%],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[x]m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 [700]Mbps, [100]Hz, [10]ms,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[99.99%], [500]m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[x]-[1]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Gbps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[3]-[50]ms, [99%-99.999%], [50]-[1000]m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01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Remote driving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Enables a remote driver or a V2X application to operate a remote </a:t>
                      </a:r>
                      <a:r>
                        <a:rPr lang="en-US" sz="1200" kern="100" dirty="0" smtClean="0"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vehicle.</a:t>
                      </a:r>
                      <a:endParaRPr lang="zh-CN" sz="1200" kern="100" dirty="0"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13967" marR="13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Unicast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宋体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DL :1Mbps, UL: 20Mbps, 5ms,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99.999%;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 DL :[1]Mbps, UL: [25]Mbps, [20]ms,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[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99.999%];</a:t>
                      </a:r>
                      <a:endParaRPr lang="zh-CN" altLang="en-US" sz="1200" kern="100" dirty="0">
                        <a:solidFill>
                          <a:schemeClr val="tx1"/>
                        </a:solidFill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6" name="Group 4"/>
          <p:cNvGrpSpPr>
            <a:grpSpLocks noChangeAspect="1"/>
          </p:cNvGrpSpPr>
          <p:nvPr/>
        </p:nvGrpSpPr>
        <p:grpSpPr bwMode="auto">
          <a:xfrm>
            <a:off x="971550" y="3573463"/>
            <a:ext cx="7200900" cy="2665412"/>
            <a:chOff x="612" y="2251"/>
            <a:chExt cx="4536" cy="1679"/>
          </a:xfrm>
        </p:grpSpPr>
        <p:sp>
          <p:nvSpPr>
            <p:cNvPr id="7475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2" y="2251"/>
              <a:ext cx="4536" cy="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7" name="Rectangle 5"/>
            <p:cNvSpPr>
              <a:spLocks noChangeArrowheads="1"/>
            </p:cNvSpPr>
            <p:nvPr/>
          </p:nvSpPr>
          <p:spPr bwMode="auto">
            <a:xfrm>
              <a:off x="623" y="2262"/>
              <a:ext cx="4515" cy="165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8" name="Rectangle 6"/>
            <p:cNvSpPr>
              <a:spLocks noChangeArrowheads="1"/>
            </p:cNvSpPr>
            <p:nvPr/>
          </p:nvSpPr>
          <p:spPr bwMode="auto">
            <a:xfrm>
              <a:off x="623" y="2262"/>
              <a:ext cx="4515" cy="1658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59" name="Freeform 7"/>
            <p:cNvSpPr>
              <a:spLocks/>
            </p:cNvSpPr>
            <p:nvPr/>
          </p:nvSpPr>
          <p:spPr bwMode="auto">
            <a:xfrm>
              <a:off x="2493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1512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8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8" y="0"/>
                    <a:pt x="1512" y="0"/>
                  </a:cubicBezTo>
                  <a:lnTo>
                    <a:pt x="1512" y="0"/>
                  </a:ln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1512" y="604"/>
                  </a:lnTo>
                  <a:close/>
                </a:path>
              </a:pathLst>
            </a:custGeom>
            <a:solidFill>
              <a:srgbClr val="CADAA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0" name="Freeform 8"/>
            <p:cNvSpPr>
              <a:spLocks/>
            </p:cNvSpPr>
            <p:nvPr/>
          </p:nvSpPr>
          <p:spPr bwMode="auto">
            <a:xfrm>
              <a:off x="2493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1512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8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8" y="0"/>
                    <a:pt x="1512" y="0"/>
                  </a:cubicBezTo>
                  <a:lnTo>
                    <a:pt x="1512" y="0"/>
                  </a:ln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1512" y="604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1" name="Freeform 9"/>
            <p:cNvSpPr>
              <a:spLocks/>
            </p:cNvSpPr>
            <p:nvPr/>
          </p:nvSpPr>
          <p:spPr bwMode="auto">
            <a:xfrm>
              <a:off x="773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9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9" y="0"/>
                    <a:pt x="1512" y="0"/>
                  </a:cubicBez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1512" y="604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2" name="Freeform 10"/>
            <p:cNvSpPr>
              <a:spLocks/>
            </p:cNvSpPr>
            <p:nvPr/>
          </p:nvSpPr>
          <p:spPr bwMode="auto">
            <a:xfrm>
              <a:off x="773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9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9" y="0"/>
                    <a:pt x="1512" y="0"/>
                  </a:cubicBez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1512" y="604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3" name="Freeform 11"/>
            <p:cNvSpPr>
              <a:spLocks/>
            </p:cNvSpPr>
            <p:nvPr/>
          </p:nvSpPr>
          <p:spPr bwMode="auto">
            <a:xfrm>
              <a:off x="3310" y="3548"/>
              <a:ext cx="1333" cy="216"/>
            </a:xfrm>
            <a:custGeom>
              <a:avLst/>
              <a:gdLst/>
              <a:ahLst/>
              <a:cxnLst>
                <a:cxn ang="0">
                  <a:pos x="3447" y="605"/>
                </a:cxn>
                <a:cxn ang="0">
                  <a:pos x="3749" y="302"/>
                </a:cxn>
                <a:cxn ang="0">
                  <a:pos x="3749" y="302"/>
                </a:cxn>
                <a:cxn ang="0">
                  <a:pos x="3749" y="302"/>
                </a:cxn>
                <a:cxn ang="0">
                  <a:pos x="3447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5"/>
                </a:cxn>
                <a:cxn ang="0">
                  <a:pos x="3447" y="605"/>
                </a:cxn>
              </a:cxnLst>
              <a:rect l="0" t="0" r="r" b="b"/>
              <a:pathLst>
                <a:path w="3749" h="605">
                  <a:moveTo>
                    <a:pt x="3447" y="605"/>
                  </a:moveTo>
                  <a:cubicBezTo>
                    <a:pt x="3614" y="605"/>
                    <a:pt x="3749" y="469"/>
                    <a:pt x="3749" y="302"/>
                  </a:cubicBezTo>
                  <a:lnTo>
                    <a:pt x="3749" y="302"/>
                  </a:lnTo>
                  <a:lnTo>
                    <a:pt x="3749" y="302"/>
                  </a:lnTo>
                  <a:cubicBezTo>
                    <a:pt x="3749" y="135"/>
                    <a:pt x="3614" y="0"/>
                    <a:pt x="3447" y="0"/>
                  </a:cubicBez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5"/>
                    <a:pt x="302" y="605"/>
                  </a:cubicBezTo>
                  <a:lnTo>
                    <a:pt x="3447" y="605"/>
                  </a:lnTo>
                  <a:close/>
                </a:path>
              </a:pathLst>
            </a:custGeom>
            <a:solidFill>
              <a:srgbClr val="C8D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4" name="Freeform 12"/>
            <p:cNvSpPr>
              <a:spLocks noEditPoints="1"/>
            </p:cNvSpPr>
            <p:nvPr/>
          </p:nvSpPr>
          <p:spPr bwMode="auto">
            <a:xfrm>
              <a:off x="3307" y="3545"/>
              <a:ext cx="1338" cy="222"/>
            </a:xfrm>
            <a:custGeom>
              <a:avLst/>
              <a:gdLst/>
              <a:ahLst/>
              <a:cxnLst>
                <a:cxn ang="0">
                  <a:pos x="318" y="613"/>
                </a:cxn>
                <a:cxn ang="0">
                  <a:pos x="518" y="621"/>
                </a:cxn>
                <a:cxn ang="0">
                  <a:pos x="822" y="621"/>
                </a:cxn>
                <a:cxn ang="0">
                  <a:pos x="1022" y="613"/>
                </a:cxn>
                <a:cxn ang="0">
                  <a:pos x="1206" y="605"/>
                </a:cxn>
                <a:cxn ang="0">
                  <a:pos x="1286" y="605"/>
                </a:cxn>
                <a:cxn ang="0">
                  <a:pos x="1286" y="605"/>
                </a:cxn>
                <a:cxn ang="0">
                  <a:pos x="1470" y="613"/>
                </a:cxn>
                <a:cxn ang="0">
                  <a:pos x="1670" y="621"/>
                </a:cxn>
                <a:cxn ang="0">
                  <a:pos x="1974" y="621"/>
                </a:cxn>
                <a:cxn ang="0">
                  <a:pos x="2174" y="613"/>
                </a:cxn>
                <a:cxn ang="0">
                  <a:pos x="2358" y="605"/>
                </a:cxn>
                <a:cxn ang="0">
                  <a:pos x="2438" y="605"/>
                </a:cxn>
                <a:cxn ang="0">
                  <a:pos x="2438" y="605"/>
                </a:cxn>
                <a:cxn ang="0">
                  <a:pos x="2622" y="613"/>
                </a:cxn>
                <a:cxn ang="0">
                  <a:pos x="2822" y="621"/>
                </a:cxn>
                <a:cxn ang="0">
                  <a:pos x="3126" y="621"/>
                </a:cxn>
                <a:cxn ang="0">
                  <a:pos x="3326" y="613"/>
                </a:cxn>
                <a:cxn ang="0">
                  <a:pos x="3455" y="605"/>
                </a:cxn>
                <a:cxn ang="0">
                  <a:pos x="3390" y="613"/>
                </a:cxn>
                <a:cxn ang="0">
                  <a:pos x="3663" y="519"/>
                </a:cxn>
                <a:cxn ang="0">
                  <a:pos x="3630" y="568"/>
                </a:cxn>
                <a:cxn ang="0">
                  <a:pos x="3726" y="425"/>
                </a:cxn>
                <a:cxn ang="0">
                  <a:pos x="3762" y="346"/>
                </a:cxn>
                <a:cxn ang="0">
                  <a:pos x="3717" y="459"/>
                </a:cxn>
                <a:cxn ang="0">
                  <a:pos x="3726" y="196"/>
                </a:cxn>
                <a:cxn ang="0">
                  <a:pos x="3759" y="247"/>
                </a:cxn>
                <a:cxn ang="0">
                  <a:pos x="3663" y="101"/>
                </a:cxn>
                <a:cxn ang="0">
                  <a:pos x="3581" y="27"/>
                </a:cxn>
                <a:cxn ang="0">
                  <a:pos x="3675" y="103"/>
                </a:cxn>
                <a:cxn ang="0">
                  <a:pos x="3389" y="0"/>
                </a:cxn>
                <a:cxn ang="0">
                  <a:pos x="3197" y="16"/>
                </a:cxn>
                <a:cxn ang="0">
                  <a:pos x="3117" y="16"/>
                </a:cxn>
                <a:cxn ang="0">
                  <a:pos x="3117" y="16"/>
                </a:cxn>
                <a:cxn ang="0">
                  <a:pos x="2933" y="8"/>
                </a:cxn>
                <a:cxn ang="0">
                  <a:pos x="2733" y="0"/>
                </a:cxn>
                <a:cxn ang="0">
                  <a:pos x="2429" y="0"/>
                </a:cxn>
                <a:cxn ang="0">
                  <a:pos x="2229" y="8"/>
                </a:cxn>
                <a:cxn ang="0">
                  <a:pos x="2045" y="16"/>
                </a:cxn>
                <a:cxn ang="0">
                  <a:pos x="1965" y="16"/>
                </a:cxn>
                <a:cxn ang="0">
                  <a:pos x="1965" y="16"/>
                </a:cxn>
                <a:cxn ang="0">
                  <a:pos x="1781" y="8"/>
                </a:cxn>
                <a:cxn ang="0">
                  <a:pos x="1581" y="0"/>
                </a:cxn>
                <a:cxn ang="0">
                  <a:pos x="1277" y="0"/>
                </a:cxn>
                <a:cxn ang="0">
                  <a:pos x="1077" y="8"/>
                </a:cxn>
                <a:cxn ang="0">
                  <a:pos x="893" y="16"/>
                </a:cxn>
                <a:cxn ang="0">
                  <a:pos x="813" y="16"/>
                </a:cxn>
                <a:cxn ang="0">
                  <a:pos x="813" y="16"/>
                </a:cxn>
                <a:cxn ang="0">
                  <a:pos x="629" y="8"/>
                </a:cxn>
                <a:cxn ang="0">
                  <a:pos x="429" y="0"/>
                </a:cxn>
                <a:cxn ang="0">
                  <a:pos x="145" y="67"/>
                </a:cxn>
                <a:cxn ang="0">
                  <a:pos x="138" y="53"/>
                </a:cxn>
                <a:cxn ang="0">
                  <a:pos x="85" y="124"/>
                </a:cxn>
                <a:cxn ang="0">
                  <a:pos x="22" y="224"/>
                </a:cxn>
                <a:cxn ang="0">
                  <a:pos x="72" y="114"/>
                </a:cxn>
                <a:cxn ang="0">
                  <a:pos x="1" y="310"/>
                </a:cxn>
                <a:cxn ang="0">
                  <a:pos x="22" y="369"/>
                </a:cxn>
                <a:cxn ang="0">
                  <a:pos x="1" y="311"/>
                </a:cxn>
                <a:cxn ang="0">
                  <a:pos x="103" y="519"/>
                </a:cxn>
                <a:cxn ang="0">
                  <a:pos x="90" y="529"/>
                </a:cxn>
                <a:cxn ang="0">
                  <a:pos x="209" y="586"/>
                </a:cxn>
                <a:cxn ang="0">
                  <a:pos x="249" y="615"/>
                </a:cxn>
              </a:cxnLst>
              <a:rect l="0" t="0" r="r" b="b"/>
              <a:pathLst>
                <a:path w="3762" h="622">
                  <a:moveTo>
                    <a:pt x="326" y="605"/>
                  </a:moveTo>
                  <a:lnTo>
                    <a:pt x="438" y="605"/>
                  </a:lnTo>
                  <a:cubicBezTo>
                    <a:pt x="443" y="605"/>
                    <a:pt x="446" y="609"/>
                    <a:pt x="446" y="613"/>
                  </a:cubicBezTo>
                  <a:cubicBezTo>
                    <a:pt x="446" y="618"/>
                    <a:pt x="443" y="621"/>
                    <a:pt x="438" y="621"/>
                  </a:cubicBezTo>
                  <a:lnTo>
                    <a:pt x="326" y="621"/>
                  </a:lnTo>
                  <a:cubicBezTo>
                    <a:pt x="322" y="621"/>
                    <a:pt x="318" y="618"/>
                    <a:pt x="318" y="613"/>
                  </a:cubicBezTo>
                  <a:cubicBezTo>
                    <a:pt x="318" y="609"/>
                    <a:pt x="322" y="605"/>
                    <a:pt x="326" y="605"/>
                  </a:cubicBezTo>
                  <a:close/>
                  <a:moveTo>
                    <a:pt x="518" y="605"/>
                  </a:moveTo>
                  <a:lnTo>
                    <a:pt x="630" y="605"/>
                  </a:lnTo>
                  <a:cubicBezTo>
                    <a:pt x="635" y="605"/>
                    <a:pt x="638" y="609"/>
                    <a:pt x="638" y="613"/>
                  </a:cubicBezTo>
                  <a:cubicBezTo>
                    <a:pt x="638" y="618"/>
                    <a:pt x="635" y="621"/>
                    <a:pt x="630" y="621"/>
                  </a:cubicBezTo>
                  <a:lnTo>
                    <a:pt x="518" y="621"/>
                  </a:lnTo>
                  <a:cubicBezTo>
                    <a:pt x="514" y="621"/>
                    <a:pt x="510" y="618"/>
                    <a:pt x="510" y="613"/>
                  </a:cubicBezTo>
                  <a:cubicBezTo>
                    <a:pt x="510" y="609"/>
                    <a:pt x="514" y="605"/>
                    <a:pt x="518" y="605"/>
                  </a:cubicBezTo>
                  <a:close/>
                  <a:moveTo>
                    <a:pt x="710" y="605"/>
                  </a:moveTo>
                  <a:lnTo>
                    <a:pt x="822" y="605"/>
                  </a:lnTo>
                  <a:cubicBezTo>
                    <a:pt x="827" y="605"/>
                    <a:pt x="830" y="609"/>
                    <a:pt x="830" y="613"/>
                  </a:cubicBezTo>
                  <a:cubicBezTo>
                    <a:pt x="830" y="618"/>
                    <a:pt x="827" y="621"/>
                    <a:pt x="822" y="621"/>
                  </a:cubicBezTo>
                  <a:lnTo>
                    <a:pt x="710" y="621"/>
                  </a:lnTo>
                  <a:cubicBezTo>
                    <a:pt x="706" y="621"/>
                    <a:pt x="702" y="618"/>
                    <a:pt x="702" y="613"/>
                  </a:cubicBezTo>
                  <a:cubicBezTo>
                    <a:pt x="702" y="609"/>
                    <a:pt x="706" y="605"/>
                    <a:pt x="710" y="605"/>
                  </a:cubicBezTo>
                  <a:close/>
                  <a:moveTo>
                    <a:pt x="902" y="605"/>
                  </a:moveTo>
                  <a:lnTo>
                    <a:pt x="1014" y="605"/>
                  </a:lnTo>
                  <a:cubicBezTo>
                    <a:pt x="1019" y="605"/>
                    <a:pt x="1022" y="609"/>
                    <a:pt x="1022" y="613"/>
                  </a:cubicBezTo>
                  <a:cubicBezTo>
                    <a:pt x="1022" y="618"/>
                    <a:pt x="1019" y="621"/>
                    <a:pt x="1014" y="621"/>
                  </a:cubicBezTo>
                  <a:lnTo>
                    <a:pt x="902" y="621"/>
                  </a:lnTo>
                  <a:cubicBezTo>
                    <a:pt x="898" y="621"/>
                    <a:pt x="894" y="618"/>
                    <a:pt x="894" y="613"/>
                  </a:cubicBezTo>
                  <a:cubicBezTo>
                    <a:pt x="894" y="609"/>
                    <a:pt x="898" y="605"/>
                    <a:pt x="902" y="605"/>
                  </a:cubicBezTo>
                  <a:close/>
                  <a:moveTo>
                    <a:pt x="1094" y="605"/>
                  </a:moveTo>
                  <a:lnTo>
                    <a:pt x="1206" y="605"/>
                  </a:lnTo>
                  <a:cubicBezTo>
                    <a:pt x="1211" y="605"/>
                    <a:pt x="1214" y="609"/>
                    <a:pt x="1214" y="613"/>
                  </a:cubicBezTo>
                  <a:cubicBezTo>
                    <a:pt x="1214" y="618"/>
                    <a:pt x="1211" y="621"/>
                    <a:pt x="1206" y="621"/>
                  </a:cubicBezTo>
                  <a:lnTo>
                    <a:pt x="1094" y="621"/>
                  </a:lnTo>
                  <a:cubicBezTo>
                    <a:pt x="1090" y="621"/>
                    <a:pt x="1086" y="618"/>
                    <a:pt x="1086" y="613"/>
                  </a:cubicBezTo>
                  <a:cubicBezTo>
                    <a:pt x="1086" y="609"/>
                    <a:pt x="1090" y="605"/>
                    <a:pt x="1094" y="605"/>
                  </a:cubicBezTo>
                  <a:close/>
                  <a:moveTo>
                    <a:pt x="1286" y="605"/>
                  </a:moveTo>
                  <a:lnTo>
                    <a:pt x="1398" y="605"/>
                  </a:lnTo>
                  <a:cubicBezTo>
                    <a:pt x="1403" y="605"/>
                    <a:pt x="1406" y="609"/>
                    <a:pt x="1406" y="613"/>
                  </a:cubicBezTo>
                  <a:cubicBezTo>
                    <a:pt x="1406" y="618"/>
                    <a:pt x="1403" y="621"/>
                    <a:pt x="1398" y="621"/>
                  </a:cubicBezTo>
                  <a:lnTo>
                    <a:pt x="1286" y="621"/>
                  </a:lnTo>
                  <a:cubicBezTo>
                    <a:pt x="1282" y="621"/>
                    <a:pt x="1278" y="618"/>
                    <a:pt x="1278" y="613"/>
                  </a:cubicBezTo>
                  <a:cubicBezTo>
                    <a:pt x="1278" y="609"/>
                    <a:pt x="1282" y="605"/>
                    <a:pt x="1286" y="605"/>
                  </a:cubicBezTo>
                  <a:close/>
                  <a:moveTo>
                    <a:pt x="1478" y="605"/>
                  </a:moveTo>
                  <a:lnTo>
                    <a:pt x="1590" y="605"/>
                  </a:lnTo>
                  <a:cubicBezTo>
                    <a:pt x="1595" y="605"/>
                    <a:pt x="1598" y="609"/>
                    <a:pt x="1598" y="613"/>
                  </a:cubicBezTo>
                  <a:cubicBezTo>
                    <a:pt x="1598" y="618"/>
                    <a:pt x="1595" y="621"/>
                    <a:pt x="1590" y="621"/>
                  </a:cubicBezTo>
                  <a:lnTo>
                    <a:pt x="1478" y="621"/>
                  </a:lnTo>
                  <a:cubicBezTo>
                    <a:pt x="1474" y="621"/>
                    <a:pt x="1470" y="618"/>
                    <a:pt x="1470" y="613"/>
                  </a:cubicBezTo>
                  <a:cubicBezTo>
                    <a:pt x="1470" y="609"/>
                    <a:pt x="1474" y="605"/>
                    <a:pt x="1478" y="605"/>
                  </a:cubicBezTo>
                  <a:close/>
                  <a:moveTo>
                    <a:pt x="1670" y="605"/>
                  </a:moveTo>
                  <a:lnTo>
                    <a:pt x="1782" y="605"/>
                  </a:lnTo>
                  <a:cubicBezTo>
                    <a:pt x="1787" y="605"/>
                    <a:pt x="1790" y="609"/>
                    <a:pt x="1790" y="613"/>
                  </a:cubicBezTo>
                  <a:cubicBezTo>
                    <a:pt x="1790" y="618"/>
                    <a:pt x="1787" y="621"/>
                    <a:pt x="1782" y="621"/>
                  </a:cubicBezTo>
                  <a:lnTo>
                    <a:pt x="1670" y="621"/>
                  </a:lnTo>
                  <a:cubicBezTo>
                    <a:pt x="1666" y="621"/>
                    <a:pt x="1662" y="618"/>
                    <a:pt x="1662" y="613"/>
                  </a:cubicBezTo>
                  <a:cubicBezTo>
                    <a:pt x="1662" y="609"/>
                    <a:pt x="1666" y="605"/>
                    <a:pt x="1670" y="605"/>
                  </a:cubicBezTo>
                  <a:close/>
                  <a:moveTo>
                    <a:pt x="1862" y="605"/>
                  </a:moveTo>
                  <a:lnTo>
                    <a:pt x="1974" y="605"/>
                  </a:lnTo>
                  <a:cubicBezTo>
                    <a:pt x="1979" y="605"/>
                    <a:pt x="1982" y="609"/>
                    <a:pt x="1982" y="613"/>
                  </a:cubicBezTo>
                  <a:cubicBezTo>
                    <a:pt x="1982" y="618"/>
                    <a:pt x="1979" y="621"/>
                    <a:pt x="1974" y="621"/>
                  </a:cubicBezTo>
                  <a:lnTo>
                    <a:pt x="1862" y="621"/>
                  </a:lnTo>
                  <a:cubicBezTo>
                    <a:pt x="1858" y="621"/>
                    <a:pt x="1854" y="618"/>
                    <a:pt x="1854" y="613"/>
                  </a:cubicBezTo>
                  <a:cubicBezTo>
                    <a:pt x="1854" y="609"/>
                    <a:pt x="1858" y="605"/>
                    <a:pt x="1862" y="605"/>
                  </a:cubicBezTo>
                  <a:close/>
                  <a:moveTo>
                    <a:pt x="2054" y="605"/>
                  </a:moveTo>
                  <a:lnTo>
                    <a:pt x="2166" y="605"/>
                  </a:lnTo>
                  <a:cubicBezTo>
                    <a:pt x="2171" y="605"/>
                    <a:pt x="2174" y="609"/>
                    <a:pt x="2174" y="613"/>
                  </a:cubicBezTo>
                  <a:cubicBezTo>
                    <a:pt x="2174" y="618"/>
                    <a:pt x="2171" y="621"/>
                    <a:pt x="2166" y="621"/>
                  </a:cubicBezTo>
                  <a:lnTo>
                    <a:pt x="2054" y="621"/>
                  </a:lnTo>
                  <a:cubicBezTo>
                    <a:pt x="2050" y="621"/>
                    <a:pt x="2046" y="618"/>
                    <a:pt x="2046" y="613"/>
                  </a:cubicBezTo>
                  <a:cubicBezTo>
                    <a:pt x="2046" y="609"/>
                    <a:pt x="2050" y="605"/>
                    <a:pt x="2054" y="605"/>
                  </a:cubicBezTo>
                  <a:close/>
                  <a:moveTo>
                    <a:pt x="2246" y="605"/>
                  </a:moveTo>
                  <a:lnTo>
                    <a:pt x="2358" y="605"/>
                  </a:lnTo>
                  <a:cubicBezTo>
                    <a:pt x="2363" y="605"/>
                    <a:pt x="2366" y="609"/>
                    <a:pt x="2366" y="613"/>
                  </a:cubicBezTo>
                  <a:cubicBezTo>
                    <a:pt x="2366" y="618"/>
                    <a:pt x="2363" y="621"/>
                    <a:pt x="2358" y="621"/>
                  </a:cubicBezTo>
                  <a:lnTo>
                    <a:pt x="2246" y="621"/>
                  </a:lnTo>
                  <a:cubicBezTo>
                    <a:pt x="2242" y="621"/>
                    <a:pt x="2238" y="618"/>
                    <a:pt x="2238" y="613"/>
                  </a:cubicBezTo>
                  <a:cubicBezTo>
                    <a:pt x="2238" y="609"/>
                    <a:pt x="2242" y="605"/>
                    <a:pt x="2246" y="605"/>
                  </a:cubicBezTo>
                  <a:close/>
                  <a:moveTo>
                    <a:pt x="2438" y="605"/>
                  </a:moveTo>
                  <a:lnTo>
                    <a:pt x="2550" y="605"/>
                  </a:lnTo>
                  <a:cubicBezTo>
                    <a:pt x="2555" y="605"/>
                    <a:pt x="2558" y="609"/>
                    <a:pt x="2558" y="613"/>
                  </a:cubicBezTo>
                  <a:cubicBezTo>
                    <a:pt x="2558" y="618"/>
                    <a:pt x="2555" y="621"/>
                    <a:pt x="2550" y="621"/>
                  </a:cubicBezTo>
                  <a:lnTo>
                    <a:pt x="2438" y="621"/>
                  </a:lnTo>
                  <a:cubicBezTo>
                    <a:pt x="2434" y="621"/>
                    <a:pt x="2430" y="618"/>
                    <a:pt x="2430" y="613"/>
                  </a:cubicBezTo>
                  <a:cubicBezTo>
                    <a:pt x="2430" y="609"/>
                    <a:pt x="2434" y="605"/>
                    <a:pt x="2438" y="605"/>
                  </a:cubicBezTo>
                  <a:close/>
                  <a:moveTo>
                    <a:pt x="2630" y="605"/>
                  </a:moveTo>
                  <a:lnTo>
                    <a:pt x="2742" y="605"/>
                  </a:lnTo>
                  <a:cubicBezTo>
                    <a:pt x="2747" y="605"/>
                    <a:pt x="2750" y="609"/>
                    <a:pt x="2750" y="613"/>
                  </a:cubicBezTo>
                  <a:cubicBezTo>
                    <a:pt x="2750" y="618"/>
                    <a:pt x="2747" y="621"/>
                    <a:pt x="2742" y="621"/>
                  </a:cubicBezTo>
                  <a:lnTo>
                    <a:pt x="2630" y="621"/>
                  </a:lnTo>
                  <a:cubicBezTo>
                    <a:pt x="2626" y="621"/>
                    <a:pt x="2622" y="618"/>
                    <a:pt x="2622" y="613"/>
                  </a:cubicBezTo>
                  <a:cubicBezTo>
                    <a:pt x="2622" y="609"/>
                    <a:pt x="2626" y="605"/>
                    <a:pt x="2630" y="605"/>
                  </a:cubicBezTo>
                  <a:close/>
                  <a:moveTo>
                    <a:pt x="2822" y="605"/>
                  </a:moveTo>
                  <a:lnTo>
                    <a:pt x="2934" y="605"/>
                  </a:lnTo>
                  <a:cubicBezTo>
                    <a:pt x="2939" y="605"/>
                    <a:pt x="2942" y="609"/>
                    <a:pt x="2942" y="613"/>
                  </a:cubicBezTo>
                  <a:cubicBezTo>
                    <a:pt x="2942" y="618"/>
                    <a:pt x="2939" y="621"/>
                    <a:pt x="2934" y="621"/>
                  </a:cubicBezTo>
                  <a:lnTo>
                    <a:pt x="2822" y="621"/>
                  </a:lnTo>
                  <a:cubicBezTo>
                    <a:pt x="2818" y="621"/>
                    <a:pt x="2814" y="618"/>
                    <a:pt x="2814" y="613"/>
                  </a:cubicBezTo>
                  <a:cubicBezTo>
                    <a:pt x="2814" y="609"/>
                    <a:pt x="2818" y="605"/>
                    <a:pt x="2822" y="605"/>
                  </a:cubicBezTo>
                  <a:close/>
                  <a:moveTo>
                    <a:pt x="3014" y="605"/>
                  </a:moveTo>
                  <a:lnTo>
                    <a:pt x="3126" y="605"/>
                  </a:lnTo>
                  <a:cubicBezTo>
                    <a:pt x="3131" y="605"/>
                    <a:pt x="3134" y="609"/>
                    <a:pt x="3134" y="613"/>
                  </a:cubicBezTo>
                  <a:cubicBezTo>
                    <a:pt x="3134" y="618"/>
                    <a:pt x="3131" y="621"/>
                    <a:pt x="3126" y="621"/>
                  </a:cubicBezTo>
                  <a:lnTo>
                    <a:pt x="3014" y="621"/>
                  </a:lnTo>
                  <a:cubicBezTo>
                    <a:pt x="3010" y="621"/>
                    <a:pt x="3006" y="618"/>
                    <a:pt x="3006" y="613"/>
                  </a:cubicBezTo>
                  <a:cubicBezTo>
                    <a:pt x="3006" y="609"/>
                    <a:pt x="3010" y="605"/>
                    <a:pt x="3014" y="605"/>
                  </a:cubicBezTo>
                  <a:close/>
                  <a:moveTo>
                    <a:pt x="3206" y="605"/>
                  </a:moveTo>
                  <a:lnTo>
                    <a:pt x="3318" y="605"/>
                  </a:lnTo>
                  <a:cubicBezTo>
                    <a:pt x="3323" y="605"/>
                    <a:pt x="3326" y="609"/>
                    <a:pt x="3326" y="613"/>
                  </a:cubicBezTo>
                  <a:cubicBezTo>
                    <a:pt x="3326" y="618"/>
                    <a:pt x="3323" y="621"/>
                    <a:pt x="3318" y="621"/>
                  </a:cubicBezTo>
                  <a:lnTo>
                    <a:pt x="3206" y="621"/>
                  </a:lnTo>
                  <a:cubicBezTo>
                    <a:pt x="3202" y="621"/>
                    <a:pt x="3198" y="618"/>
                    <a:pt x="3198" y="613"/>
                  </a:cubicBezTo>
                  <a:cubicBezTo>
                    <a:pt x="3198" y="609"/>
                    <a:pt x="3202" y="605"/>
                    <a:pt x="3206" y="605"/>
                  </a:cubicBezTo>
                  <a:close/>
                  <a:moveTo>
                    <a:pt x="3398" y="605"/>
                  </a:moveTo>
                  <a:lnTo>
                    <a:pt x="3455" y="605"/>
                  </a:lnTo>
                  <a:lnTo>
                    <a:pt x="3509" y="600"/>
                  </a:lnTo>
                  <a:cubicBezTo>
                    <a:pt x="3514" y="600"/>
                    <a:pt x="3518" y="603"/>
                    <a:pt x="3518" y="607"/>
                  </a:cubicBezTo>
                  <a:cubicBezTo>
                    <a:pt x="3519" y="612"/>
                    <a:pt x="3515" y="616"/>
                    <a:pt x="3511" y="616"/>
                  </a:cubicBezTo>
                  <a:lnTo>
                    <a:pt x="3455" y="621"/>
                  </a:lnTo>
                  <a:lnTo>
                    <a:pt x="3398" y="621"/>
                  </a:lnTo>
                  <a:cubicBezTo>
                    <a:pt x="3394" y="621"/>
                    <a:pt x="3390" y="618"/>
                    <a:pt x="3390" y="613"/>
                  </a:cubicBezTo>
                  <a:cubicBezTo>
                    <a:pt x="3390" y="609"/>
                    <a:pt x="3394" y="605"/>
                    <a:pt x="3398" y="605"/>
                  </a:cubicBezTo>
                  <a:close/>
                  <a:moveTo>
                    <a:pt x="3582" y="576"/>
                  </a:moveTo>
                  <a:lnTo>
                    <a:pt x="3621" y="554"/>
                  </a:lnTo>
                  <a:lnTo>
                    <a:pt x="3619" y="555"/>
                  </a:lnTo>
                  <a:lnTo>
                    <a:pt x="3664" y="518"/>
                  </a:lnTo>
                  <a:lnTo>
                    <a:pt x="3663" y="519"/>
                  </a:lnTo>
                  <a:lnTo>
                    <a:pt x="3669" y="512"/>
                  </a:lnTo>
                  <a:cubicBezTo>
                    <a:pt x="3672" y="509"/>
                    <a:pt x="3677" y="508"/>
                    <a:pt x="3680" y="511"/>
                  </a:cubicBezTo>
                  <a:cubicBezTo>
                    <a:pt x="3684" y="514"/>
                    <a:pt x="3684" y="519"/>
                    <a:pt x="3682" y="522"/>
                  </a:cubicBezTo>
                  <a:lnTo>
                    <a:pt x="3676" y="529"/>
                  </a:lnTo>
                  <a:cubicBezTo>
                    <a:pt x="3675" y="530"/>
                    <a:pt x="3675" y="530"/>
                    <a:pt x="3675" y="531"/>
                  </a:cubicBezTo>
                  <a:lnTo>
                    <a:pt x="3630" y="568"/>
                  </a:lnTo>
                  <a:cubicBezTo>
                    <a:pt x="3629" y="568"/>
                    <a:pt x="3629" y="568"/>
                    <a:pt x="3628" y="568"/>
                  </a:cubicBezTo>
                  <a:lnTo>
                    <a:pt x="3590" y="590"/>
                  </a:lnTo>
                  <a:cubicBezTo>
                    <a:pt x="3586" y="592"/>
                    <a:pt x="3581" y="590"/>
                    <a:pt x="3579" y="587"/>
                  </a:cubicBezTo>
                  <a:cubicBezTo>
                    <a:pt x="3577" y="583"/>
                    <a:pt x="3578" y="578"/>
                    <a:pt x="3582" y="576"/>
                  </a:cubicBezTo>
                  <a:close/>
                  <a:moveTo>
                    <a:pt x="3714" y="448"/>
                  </a:moveTo>
                  <a:lnTo>
                    <a:pt x="3726" y="425"/>
                  </a:lnTo>
                  <a:lnTo>
                    <a:pt x="3726" y="426"/>
                  </a:lnTo>
                  <a:lnTo>
                    <a:pt x="3744" y="369"/>
                  </a:lnTo>
                  <a:lnTo>
                    <a:pt x="3744" y="371"/>
                  </a:lnTo>
                  <a:lnTo>
                    <a:pt x="3746" y="345"/>
                  </a:lnTo>
                  <a:cubicBezTo>
                    <a:pt x="3746" y="341"/>
                    <a:pt x="3750" y="337"/>
                    <a:pt x="3755" y="338"/>
                  </a:cubicBezTo>
                  <a:cubicBezTo>
                    <a:pt x="3759" y="338"/>
                    <a:pt x="3762" y="342"/>
                    <a:pt x="3762" y="346"/>
                  </a:cubicBezTo>
                  <a:lnTo>
                    <a:pt x="3759" y="372"/>
                  </a:lnTo>
                  <a:cubicBezTo>
                    <a:pt x="3759" y="373"/>
                    <a:pt x="3759" y="373"/>
                    <a:pt x="3759" y="374"/>
                  </a:cubicBezTo>
                  <a:lnTo>
                    <a:pt x="3741" y="431"/>
                  </a:lnTo>
                  <a:cubicBezTo>
                    <a:pt x="3741" y="431"/>
                    <a:pt x="3741" y="432"/>
                    <a:pt x="3740" y="432"/>
                  </a:cubicBezTo>
                  <a:lnTo>
                    <a:pt x="3728" y="455"/>
                  </a:lnTo>
                  <a:cubicBezTo>
                    <a:pt x="3726" y="459"/>
                    <a:pt x="3721" y="461"/>
                    <a:pt x="3717" y="459"/>
                  </a:cubicBezTo>
                  <a:cubicBezTo>
                    <a:pt x="3713" y="456"/>
                    <a:pt x="3712" y="452"/>
                    <a:pt x="3714" y="448"/>
                  </a:cubicBezTo>
                  <a:close/>
                  <a:moveTo>
                    <a:pt x="3745" y="267"/>
                  </a:moveTo>
                  <a:lnTo>
                    <a:pt x="3744" y="250"/>
                  </a:lnTo>
                  <a:lnTo>
                    <a:pt x="3744" y="252"/>
                  </a:lnTo>
                  <a:lnTo>
                    <a:pt x="3726" y="195"/>
                  </a:lnTo>
                  <a:lnTo>
                    <a:pt x="3726" y="196"/>
                  </a:lnTo>
                  <a:lnTo>
                    <a:pt x="3709" y="165"/>
                  </a:lnTo>
                  <a:cubicBezTo>
                    <a:pt x="3707" y="161"/>
                    <a:pt x="3709" y="156"/>
                    <a:pt x="3713" y="154"/>
                  </a:cubicBezTo>
                  <a:cubicBezTo>
                    <a:pt x="3716" y="152"/>
                    <a:pt x="3721" y="154"/>
                    <a:pt x="3723" y="157"/>
                  </a:cubicBezTo>
                  <a:lnTo>
                    <a:pt x="3740" y="189"/>
                  </a:lnTo>
                  <a:cubicBezTo>
                    <a:pt x="3741" y="189"/>
                    <a:pt x="3741" y="190"/>
                    <a:pt x="3741" y="190"/>
                  </a:cubicBezTo>
                  <a:lnTo>
                    <a:pt x="3759" y="247"/>
                  </a:lnTo>
                  <a:cubicBezTo>
                    <a:pt x="3759" y="248"/>
                    <a:pt x="3759" y="248"/>
                    <a:pt x="3759" y="249"/>
                  </a:cubicBezTo>
                  <a:lnTo>
                    <a:pt x="3761" y="265"/>
                  </a:lnTo>
                  <a:cubicBezTo>
                    <a:pt x="3761" y="270"/>
                    <a:pt x="3758" y="274"/>
                    <a:pt x="3754" y="274"/>
                  </a:cubicBezTo>
                  <a:cubicBezTo>
                    <a:pt x="3749" y="274"/>
                    <a:pt x="3746" y="271"/>
                    <a:pt x="3745" y="267"/>
                  </a:cubicBezTo>
                  <a:close/>
                  <a:moveTo>
                    <a:pt x="3663" y="102"/>
                  </a:moveTo>
                  <a:lnTo>
                    <a:pt x="3663" y="101"/>
                  </a:lnTo>
                  <a:lnTo>
                    <a:pt x="3664" y="103"/>
                  </a:lnTo>
                  <a:lnTo>
                    <a:pt x="3619" y="67"/>
                  </a:lnTo>
                  <a:lnTo>
                    <a:pt x="3621" y="67"/>
                  </a:lnTo>
                  <a:lnTo>
                    <a:pt x="3573" y="41"/>
                  </a:lnTo>
                  <a:cubicBezTo>
                    <a:pt x="3569" y="39"/>
                    <a:pt x="3568" y="34"/>
                    <a:pt x="3570" y="31"/>
                  </a:cubicBezTo>
                  <a:cubicBezTo>
                    <a:pt x="3572" y="27"/>
                    <a:pt x="3577" y="25"/>
                    <a:pt x="3581" y="27"/>
                  </a:cubicBezTo>
                  <a:lnTo>
                    <a:pt x="3628" y="53"/>
                  </a:lnTo>
                  <a:cubicBezTo>
                    <a:pt x="3629" y="54"/>
                    <a:pt x="3629" y="54"/>
                    <a:pt x="3629" y="54"/>
                  </a:cubicBezTo>
                  <a:lnTo>
                    <a:pt x="3674" y="90"/>
                  </a:lnTo>
                  <a:cubicBezTo>
                    <a:pt x="3675" y="91"/>
                    <a:pt x="3675" y="91"/>
                    <a:pt x="3676" y="91"/>
                  </a:cubicBezTo>
                  <a:lnTo>
                    <a:pt x="3676" y="92"/>
                  </a:lnTo>
                  <a:cubicBezTo>
                    <a:pt x="3679" y="95"/>
                    <a:pt x="3678" y="100"/>
                    <a:pt x="3675" y="103"/>
                  </a:cubicBezTo>
                  <a:cubicBezTo>
                    <a:pt x="3671" y="106"/>
                    <a:pt x="3666" y="105"/>
                    <a:pt x="3663" y="102"/>
                  </a:cubicBezTo>
                  <a:close/>
                  <a:moveTo>
                    <a:pt x="3500" y="21"/>
                  </a:moveTo>
                  <a:lnTo>
                    <a:pt x="3455" y="16"/>
                  </a:lnTo>
                  <a:lnTo>
                    <a:pt x="3389" y="16"/>
                  </a:lnTo>
                  <a:cubicBezTo>
                    <a:pt x="3384" y="16"/>
                    <a:pt x="3381" y="13"/>
                    <a:pt x="3381" y="8"/>
                  </a:cubicBezTo>
                  <a:cubicBezTo>
                    <a:pt x="3381" y="4"/>
                    <a:pt x="3384" y="0"/>
                    <a:pt x="3389" y="0"/>
                  </a:cubicBezTo>
                  <a:lnTo>
                    <a:pt x="3456" y="1"/>
                  </a:lnTo>
                  <a:lnTo>
                    <a:pt x="3501" y="5"/>
                  </a:lnTo>
                  <a:cubicBezTo>
                    <a:pt x="3506" y="5"/>
                    <a:pt x="3509" y="9"/>
                    <a:pt x="3508" y="14"/>
                  </a:cubicBezTo>
                  <a:cubicBezTo>
                    <a:pt x="3508" y="18"/>
                    <a:pt x="3504" y="21"/>
                    <a:pt x="3500" y="21"/>
                  </a:cubicBezTo>
                  <a:close/>
                  <a:moveTo>
                    <a:pt x="3309" y="16"/>
                  </a:moveTo>
                  <a:lnTo>
                    <a:pt x="3197" y="16"/>
                  </a:lnTo>
                  <a:cubicBezTo>
                    <a:pt x="3192" y="16"/>
                    <a:pt x="3189" y="13"/>
                    <a:pt x="3189" y="8"/>
                  </a:cubicBezTo>
                  <a:cubicBezTo>
                    <a:pt x="3189" y="4"/>
                    <a:pt x="3192" y="0"/>
                    <a:pt x="3197" y="0"/>
                  </a:cubicBezTo>
                  <a:lnTo>
                    <a:pt x="3309" y="0"/>
                  </a:lnTo>
                  <a:cubicBezTo>
                    <a:pt x="3313" y="0"/>
                    <a:pt x="3317" y="4"/>
                    <a:pt x="3317" y="8"/>
                  </a:cubicBezTo>
                  <a:cubicBezTo>
                    <a:pt x="3317" y="13"/>
                    <a:pt x="3313" y="16"/>
                    <a:pt x="3309" y="16"/>
                  </a:cubicBezTo>
                  <a:close/>
                  <a:moveTo>
                    <a:pt x="3117" y="16"/>
                  </a:moveTo>
                  <a:lnTo>
                    <a:pt x="3005" y="16"/>
                  </a:lnTo>
                  <a:cubicBezTo>
                    <a:pt x="3000" y="16"/>
                    <a:pt x="2997" y="13"/>
                    <a:pt x="2997" y="8"/>
                  </a:cubicBezTo>
                  <a:cubicBezTo>
                    <a:pt x="2997" y="4"/>
                    <a:pt x="3000" y="0"/>
                    <a:pt x="3005" y="0"/>
                  </a:cubicBezTo>
                  <a:lnTo>
                    <a:pt x="3117" y="0"/>
                  </a:lnTo>
                  <a:cubicBezTo>
                    <a:pt x="3121" y="0"/>
                    <a:pt x="3125" y="4"/>
                    <a:pt x="3125" y="8"/>
                  </a:cubicBezTo>
                  <a:cubicBezTo>
                    <a:pt x="3125" y="13"/>
                    <a:pt x="3121" y="16"/>
                    <a:pt x="3117" y="16"/>
                  </a:cubicBezTo>
                  <a:close/>
                  <a:moveTo>
                    <a:pt x="2925" y="16"/>
                  </a:moveTo>
                  <a:lnTo>
                    <a:pt x="2813" y="16"/>
                  </a:lnTo>
                  <a:cubicBezTo>
                    <a:pt x="2808" y="16"/>
                    <a:pt x="2805" y="13"/>
                    <a:pt x="2805" y="8"/>
                  </a:cubicBezTo>
                  <a:cubicBezTo>
                    <a:pt x="2805" y="4"/>
                    <a:pt x="2808" y="0"/>
                    <a:pt x="2813" y="0"/>
                  </a:cubicBezTo>
                  <a:lnTo>
                    <a:pt x="2925" y="0"/>
                  </a:lnTo>
                  <a:cubicBezTo>
                    <a:pt x="2929" y="0"/>
                    <a:pt x="2933" y="4"/>
                    <a:pt x="2933" y="8"/>
                  </a:cubicBezTo>
                  <a:cubicBezTo>
                    <a:pt x="2933" y="13"/>
                    <a:pt x="2929" y="16"/>
                    <a:pt x="2925" y="16"/>
                  </a:cubicBezTo>
                  <a:close/>
                  <a:moveTo>
                    <a:pt x="2733" y="16"/>
                  </a:moveTo>
                  <a:lnTo>
                    <a:pt x="2621" y="16"/>
                  </a:lnTo>
                  <a:cubicBezTo>
                    <a:pt x="2616" y="16"/>
                    <a:pt x="2613" y="13"/>
                    <a:pt x="2613" y="8"/>
                  </a:cubicBezTo>
                  <a:cubicBezTo>
                    <a:pt x="2613" y="4"/>
                    <a:pt x="2616" y="0"/>
                    <a:pt x="2621" y="0"/>
                  </a:cubicBezTo>
                  <a:lnTo>
                    <a:pt x="2733" y="0"/>
                  </a:lnTo>
                  <a:cubicBezTo>
                    <a:pt x="2737" y="0"/>
                    <a:pt x="2741" y="4"/>
                    <a:pt x="2741" y="8"/>
                  </a:cubicBezTo>
                  <a:cubicBezTo>
                    <a:pt x="2741" y="13"/>
                    <a:pt x="2737" y="16"/>
                    <a:pt x="2733" y="16"/>
                  </a:cubicBezTo>
                  <a:close/>
                  <a:moveTo>
                    <a:pt x="2541" y="16"/>
                  </a:moveTo>
                  <a:lnTo>
                    <a:pt x="2429" y="16"/>
                  </a:lnTo>
                  <a:cubicBezTo>
                    <a:pt x="2424" y="16"/>
                    <a:pt x="2421" y="13"/>
                    <a:pt x="2421" y="8"/>
                  </a:cubicBezTo>
                  <a:cubicBezTo>
                    <a:pt x="2421" y="4"/>
                    <a:pt x="2424" y="0"/>
                    <a:pt x="2429" y="0"/>
                  </a:cubicBezTo>
                  <a:lnTo>
                    <a:pt x="2541" y="0"/>
                  </a:lnTo>
                  <a:cubicBezTo>
                    <a:pt x="2545" y="0"/>
                    <a:pt x="2549" y="4"/>
                    <a:pt x="2549" y="8"/>
                  </a:cubicBezTo>
                  <a:cubicBezTo>
                    <a:pt x="2549" y="13"/>
                    <a:pt x="2545" y="16"/>
                    <a:pt x="2541" y="16"/>
                  </a:cubicBezTo>
                  <a:close/>
                  <a:moveTo>
                    <a:pt x="2349" y="16"/>
                  </a:moveTo>
                  <a:lnTo>
                    <a:pt x="2237" y="16"/>
                  </a:lnTo>
                  <a:cubicBezTo>
                    <a:pt x="2232" y="16"/>
                    <a:pt x="2229" y="13"/>
                    <a:pt x="2229" y="8"/>
                  </a:cubicBezTo>
                  <a:cubicBezTo>
                    <a:pt x="2229" y="4"/>
                    <a:pt x="2232" y="0"/>
                    <a:pt x="2237" y="0"/>
                  </a:cubicBezTo>
                  <a:lnTo>
                    <a:pt x="2349" y="0"/>
                  </a:lnTo>
                  <a:cubicBezTo>
                    <a:pt x="2353" y="0"/>
                    <a:pt x="2357" y="4"/>
                    <a:pt x="2357" y="8"/>
                  </a:cubicBezTo>
                  <a:cubicBezTo>
                    <a:pt x="2357" y="13"/>
                    <a:pt x="2353" y="16"/>
                    <a:pt x="2349" y="16"/>
                  </a:cubicBezTo>
                  <a:close/>
                  <a:moveTo>
                    <a:pt x="2157" y="16"/>
                  </a:moveTo>
                  <a:lnTo>
                    <a:pt x="2045" y="16"/>
                  </a:lnTo>
                  <a:cubicBezTo>
                    <a:pt x="2040" y="16"/>
                    <a:pt x="2037" y="13"/>
                    <a:pt x="2037" y="8"/>
                  </a:cubicBezTo>
                  <a:cubicBezTo>
                    <a:pt x="2037" y="4"/>
                    <a:pt x="2040" y="0"/>
                    <a:pt x="2045" y="0"/>
                  </a:cubicBezTo>
                  <a:lnTo>
                    <a:pt x="2157" y="0"/>
                  </a:lnTo>
                  <a:cubicBezTo>
                    <a:pt x="2161" y="0"/>
                    <a:pt x="2165" y="4"/>
                    <a:pt x="2165" y="8"/>
                  </a:cubicBezTo>
                  <a:cubicBezTo>
                    <a:pt x="2165" y="13"/>
                    <a:pt x="2161" y="16"/>
                    <a:pt x="2157" y="16"/>
                  </a:cubicBezTo>
                  <a:close/>
                  <a:moveTo>
                    <a:pt x="1965" y="16"/>
                  </a:moveTo>
                  <a:lnTo>
                    <a:pt x="1853" y="16"/>
                  </a:lnTo>
                  <a:cubicBezTo>
                    <a:pt x="1848" y="16"/>
                    <a:pt x="1845" y="13"/>
                    <a:pt x="1845" y="8"/>
                  </a:cubicBezTo>
                  <a:cubicBezTo>
                    <a:pt x="1845" y="4"/>
                    <a:pt x="1848" y="0"/>
                    <a:pt x="1853" y="0"/>
                  </a:cubicBezTo>
                  <a:lnTo>
                    <a:pt x="1965" y="0"/>
                  </a:lnTo>
                  <a:cubicBezTo>
                    <a:pt x="1969" y="0"/>
                    <a:pt x="1973" y="4"/>
                    <a:pt x="1973" y="8"/>
                  </a:cubicBezTo>
                  <a:cubicBezTo>
                    <a:pt x="1973" y="13"/>
                    <a:pt x="1969" y="16"/>
                    <a:pt x="1965" y="16"/>
                  </a:cubicBezTo>
                  <a:close/>
                  <a:moveTo>
                    <a:pt x="1773" y="16"/>
                  </a:moveTo>
                  <a:lnTo>
                    <a:pt x="1661" y="16"/>
                  </a:lnTo>
                  <a:cubicBezTo>
                    <a:pt x="1656" y="16"/>
                    <a:pt x="1653" y="13"/>
                    <a:pt x="1653" y="8"/>
                  </a:cubicBezTo>
                  <a:cubicBezTo>
                    <a:pt x="1653" y="4"/>
                    <a:pt x="1656" y="0"/>
                    <a:pt x="1661" y="0"/>
                  </a:cubicBezTo>
                  <a:lnTo>
                    <a:pt x="1773" y="0"/>
                  </a:lnTo>
                  <a:cubicBezTo>
                    <a:pt x="1777" y="0"/>
                    <a:pt x="1781" y="4"/>
                    <a:pt x="1781" y="8"/>
                  </a:cubicBezTo>
                  <a:cubicBezTo>
                    <a:pt x="1781" y="13"/>
                    <a:pt x="1777" y="16"/>
                    <a:pt x="1773" y="16"/>
                  </a:cubicBezTo>
                  <a:close/>
                  <a:moveTo>
                    <a:pt x="1581" y="16"/>
                  </a:moveTo>
                  <a:lnTo>
                    <a:pt x="1469" y="16"/>
                  </a:lnTo>
                  <a:cubicBezTo>
                    <a:pt x="1464" y="16"/>
                    <a:pt x="1461" y="13"/>
                    <a:pt x="1461" y="8"/>
                  </a:cubicBezTo>
                  <a:cubicBezTo>
                    <a:pt x="1461" y="4"/>
                    <a:pt x="1464" y="0"/>
                    <a:pt x="1469" y="0"/>
                  </a:cubicBezTo>
                  <a:lnTo>
                    <a:pt x="1581" y="0"/>
                  </a:lnTo>
                  <a:cubicBezTo>
                    <a:pt x="1585" y="0"/>
                    <a:pt x="1589" y="4"/>
                    <a:pt x="1589" y="8"/>
                  </a:cubicBezTo>
                  <a:cubicBezTo>
                    <a:pt x="1589" y="13"/>
                    <a:pt x="1585" y="16"/>
                    <a:pt x="1581" y="16"/>
                  </a:cubicBezTo>
                  <a:close/>
                  <a:moveTo>
                    <a:pt x="1389" y="16"/>
                  </a:moveTo>
                  <a:lnTo>
                    <a:pt x="1277" y="16"/>
                  </a:lnTo>
                  <a:cubicBezTo>
                    <a:pt x="1272" y="16"/>
                    <a:pt x="1269" y="13"/>
                    <a:pt x="1269" y="8"/>
                  </a:cubicBezTo>
                  <a:cubicBezTo>
                    <a:pt x="1269" y="4"/>
                    <a:pt x="1272" y="0"/>
                    <a:pt x="1277" y="0"/>
                  </a:cubicBezTo>
                  <a:lnTo>
                    <a:pt x="1389" y="0"/>
                  </a:lnTo>
                  <a:cubicBezTo>
                    <a:pt x="1393" y="0"/>
                    <a:pt x="1397" y="4"/>
                    <a:pt x="1397" y="8"/>
                  </a:cubicBezTo>
                  <a:cubicBezTo>
                    <a:pt x="1397" y="13"/>
                    <a:pt x="1393" y="16"/>
                    <a:pt x="1389" y="16"/>
                  </a:cubicBezTo>
                  <a:close/>
                  <a:moveTo>
                    <a:pt x="1197" y="16"/>
                  </a:moveTo>
                  <a:lnTo>
                    <a:pt x="1085" y="16"/>
                  </a:lnTo>
                  <a:cubicBezTo>
                    <a:pt x="1080" y="16"/>
                    <a:pt x="1077" y="13"/>
                    <a:pt x="1077" y="8"/>
                  </a:cubicBezTo>
                  <a:cubicBezTo>
                    <a:pt x="1077" y="4"/>
                    <a:pt x="1080" y="0"/>
                    <a:pt x="1085" y="0"/>
                  </a:cubicBezTo>
                  <a:lnTo>
                    <a:pt x="1197" y="0"/>
                  </a:lnTo>
                  <a:cubicBezTo>
                    <a:pt x="1201" y="0"/>
                    <a:pt x="1205" y="4"/>
                    <a:pt x="1205" y="8"/>
                  </a:cubicBezTo>
                  <a:cubicBezTo>
                    <a:pt x="1205" y="13"/>
                    <a:pt x="1201" y="16"/>
                    <a:pt x="1197" y="16"/>
                  </a:cubicBezTo>
                  <a:close/>
                  <a:moveTo>
                    <a:pt x="1005" y="16"/>
                  </a:moveTo>
                  <a:lnTo>
                    <a:pt x="893" y="16"/>
                  </a:lnTo>
                  <a:cubicBezTo>
                    <a:pt x="888" y="16"/>
                    <a:pt x="885" y="13"/>
                    <a:pt x="885" y="8"/>
                  </a:cubicBezTo>
                  <a:cubicBezTo>
                    <a:pt x="885" y="4"/>
                    <a:pt x="888" y="0"/>
                    <a:pt x="893" y="0"/>
                  </a:cubicBezTo>
                  <a:lnTo>
                    <a:pt x="1005" y="0"/>
                  </a:lnTo>
                  <a:cubicBezTo>
                    <a:pt x="1009" y="0"/>
                    <a:pt x="1013" y="4"/>
                    <a:pt x="1013" y="8"/>
                  </a:cubicBezTo>
                  <a:cubicBezTo>
                    <a:pt x="1013" y="13"/>
                    <a:pt x="1009" y="16"/>
                    <a:pt x="1005" y="16"/>
                  </a:cubicBezTo>
                  <a:close/>
                  <a:moveTo>
                    <a:pt x="813" y="16"/>
                  </a:moveTo>
                  <a:lnTo>
                    <a:pt x="701" y="16"/>
                  </a:lnTo>
                  <a:cubicBezTo>
                    <a:pt x="696" y="16"/>
                    <a:pt x="693" y="13"/>
                    <a:pt x="693" y="8"/>
                  </a:cubicBezTo>
                  <a:cubicBezTo>
                    <a:pt x="693" y="4"/>
                    <a:pt x="696" y="0"/>
                    <a:pt x="701" y="0"/>
                  </a:cubicBezTo>
                  <a:lnTo>
                    <a:pt x="813" y="0"/>
                  </a:lnTo>
                  <a:cubicBezTo>
                    <a:pt x="817" y="0"/>
                    <a:pt x="821" y="4"/>
                    <a:pt x="821" y="8"/>
                  </a:cubicBezTo>
                  <a:cubicBezTo>
                    <a:pt x="821" y="13"/>
                    <a:pt x="817" y="16"/>
                    <a:pt x="813" y="16"/>
                  </a:cubicBezTo>
                  <a:close/>
                  <a:moveTo>
                    <a:pt x="621" y="16"/>
                  </a:moveTo>
                  <a:lnTo>
                    <a:pt x="509" y="16"/>
                  </a:lnTo>
                  <a:cubicBezTo>
                    <a:pt x="504" y="16"/>
                    <a:pt x="501" y="13"/>
                    <a:pt x="501" y="8"/>
                  </a:cubicBezTo>
                  <a:cubicBezTo>
                    <a:pt x="501" y="4"/>
                    <a:pt x="504" y="0"/>
                    <a:pt x="509" y="0"/>
                  </a:cubicBezTo>
                  <a:lnTo>
                    <a:pt x="621" y="0"/>
                  </a:lnTo>
                  <a:cubicBezTo>
                    <a:pt x="625" y="0"/>
                    <a:pt x="629" y="4"/>
                    <a:pt x="629" y="8"/>
                  </a:cubicBezTo>
                  <a:cubicBezTo>
                    <a:pt x="629" y="13"/>
                    <a:pt x="625" y="16"/>
                    <a:pt x="621" y="16"/>
                  </a:cubicBezTo>
                  <a:close/>
                  <a:moveTo>
                    <a:pt x="429" y="16"/>
                  </a:moveTo>
                  <a:lnTo>
                    <a:pt x="317" y="16"/>
                  </a:lnTo>
                  <a:cubicBezTo>
                    <a:pt x="312" y="16"/>
                    <a:pt x="309" y="13"/>
                    <a:pt x="309" y="8"/>
                  </a:cubicBezTo>
                  <a:cubicBezTo>
                    <a:pt x="309" y="4"/>
                    <a:pt x="312" y="0"/>
                    <a:pt x="317" y="0"/>
                  </a:cubicBezTo>
                  <a:lnTo>
                    <a:pt x="429" y="0"/>
                  </a:lnTo>
                  <a:cubicBezTo>
                    <a:pt x="433" y="0"/>
                    <a:pt x="437" y="4"/>
                    <a:pt x="437" y="8"/>
                  </a:cubicBezTo>
                  <a:cubicBezTo>
                    <a:pt x="437" y="13"/>
                    <a:pt x="433" y="16"/>
                    <a:pt x="429" y="16"/>
                  </a:cubicBezTo>
                  <a:close/>
                  <a:moveTo>
                    <a:pt x="240" y="26"/>
                  </a:moveTo>
                  <a:lnTo>
                    <a:pt x="195" y="40"/>
                  </a:lnTo>
                  <a:lnTo>
                    <a:pt x="196" y="39"/>
                  </a:lnTo>
                  <a:lnTo>
                    <a:pt x="145" y="67"/>
                  </a:lnTo>
                  <a:lnTo>
                    <a:pt x="146" y="67"/>
                  </a:lnTo>
                  <a:lnTo>
                    <a:pt x="141" y="71"/>
                  </a:lnTo>
                  <a:cubicBezTo>
                    <a:pt x="138" y="74"/>
                    <a:pt x="133" y="73"/>
                    <a:pt x="130" y="70"/>
                  </a:cubicBezTo>
                  <a:cubicBezTo>
                    <a:pt x="127" y="66"/>
                    <a:pt x="128" y="61"/>
                    <a:pt x="131" y="58"/>
                  </a:cubicBezTo>
                  <a:lnTo>
                    <a:pt x="136" y="54"/>
                  </a:lnTo>
                  <a:cubicBezTo>
                    <a:pt x="137" y="54"/>
                    <a:pt x="137" y="54"/>
                    <a:pt x="138" y="53"/>
                  </a:cubicBezTo>
                  <a:lnTo>
                    <a:pt x="189" y="25"/>
                  </a:lnTo>
                  <a:cubicBezTo>
                    <a:pt x="189" y="25"/>
                    <a:pt x="190" y="25"/>
                    <a:pt x="190" y="25"/>
                  </a:cubicBezTo>
                  <a:lnTo>
                    <a:pt x="235" y="11"/>
                  </a:lnTo>
                  <a:cubicBezTo>
                    <a:pt x="239" y="9"/>
                    <a:pt x="244" y="12"/>
                    <a:pt x="245" y="16"/>
                  </a:cubicBezTo>
                  <a:cubicBezTo>
                    <a:pt x="246" y="20"/>
                    <a:pt x="244" y="25"/>
                    <a:pt x="240" y="26"/>
                  </a:cubicBezTo>
                  <a:close/>
                  <a:moveTo>
                    <a:pt x="85" y="124"/>
                  </a:moveTo>
                  <a:lnTo>
                    <a:pt x="67" y="146"/>
                  </a:lnTo>
                  <a:lnTo>
                    <a:pt x="67" y="145"/>
                  </a:lnTo>
                  <a:lnTo>
                    <a:pt x="39" y="196"/>
                  </a:lnTo>
                  <a:lnTo>
                    <a:pt x="40" y="195"/>
                  </a:lnTo>
                  <a:lnTo>
                    <a:pt x="33" y="219"/>
                  </a:lnTo>
                  <a:cubicBezTo>
                    <a:pt x="31" y="223"/>
                    <a:pt x="27" y="225"/>
                    <a:pt x="22" y="224"/>
                  </a:cubicBezTo>
                  <a:cubicBezTo>
                    <a:pt x="18" y="223"/>
                    <a:pt x="16" y="218"/>
                    <a:pt x="17" y="214"/>
                  </a:cubicBezTo>
                  <a:lnTo>
                    <a:pt x="25" y="190"/>
                  </a:lnTo>
                  <a:cubicBezTo>
                    <a:pt x="25" y="190"/>
                    <a:pt x="25" y="189"/>
                    <a:pt x="25" y="189"/>
                  </a:cubicBezTo>
                  <a:lnTo>
                    <a:pt x="53" y="138"/>
                  </a:lnTo>
                  <a:cubicBezTo>
                    <a:pt x="54" y="137"/>
                    <a:pt x="54" y="137"/>
                    <a:pt x="54" y="136"/>
                  </a:cubicBezTo>
                  <a:lnTo>
                    <a:pt x="72" y="114"/>
                  </a:lnTo>
                  <a:cubicBezTo>
                    <a:pt x="75" y="111"/>
                    <a:pt x="80" y="110"/>
                    <a:pt x="83" y="113"/>
                  </a:cubicBezTo>
                  <a:cubicBezTo>
                    <a:pt x="87" y="116"/>
                    <a:pt x="87" y="121"/>
                    <a:pt x="85" y="124"/>
                  </a:cubicBezTo>
                  <a:close/>
                  <a:moveTo>
                    <a:pt x="18" y="295"/>
                  </a:moveTo>
                  <a:lnTo>
                    <a:pt x="16" y="311"/>
                  </a:lnTo>
                  <a:cubicBezTo>
                    <a:pt x="16" y="316"/>
                    <a:pt x="12" y="319"/>
                    <a:pt x="8" y="318"/>
                  </a:cubicBezTo>
                  <a:cubicBezTo>
                    <a:pt x="3" y="318"/>
                    <a:pt x="0" y="314"/>
                    <a:pt x="1" y="310"/>
                  </a:cubicBezTo>
                  <a:lnTo>
                    <a:pt x="2" y="294"/>
                  </a:lnTo>
                  <a:cubicBezTo>
                    <a:pt x="2" y="289"/>
                    <a:pt x="6" y="286"/>
                    <a:pt x="11" y="287"/>
                  </a:cubicBezTo>
                  <a:cubicBezTo>
                    <a:pt x="15" y="287"/>
                    <a:pt x="18" y="291"/>
                    <a:pt x="18" y="295"/>
                  </a:cubicBezTo>
                  <a:close/>
                  <a:moveTo>
                    <a:pt x="16" y="310"/>
                  </a:moveTo>
                  <a:lnTo>
                    <a:pt x="22" y="371"/>
                  </a:lnTo>
                  <a:lnTo>
                    <a:pt x="22" y="369"/>
                  </a:lnTo>
                  <a:lnTo>
                    <a:pt x="33" y="402"/>
                  </a:lnTo>
                  <a:cubicBezTo>
                    <a:pt x="34" y="406"/>
                    <a:pt x="32" y="411"/>
                    <a:pt x="27" y="412"/>
                  </a:cubicBezTo>
                  <a:cubicBezTo>
                    <a:pt x="23" y="414"/>
                    <a:pt x="19" y="411"/>
                    <a:pt x="17" y="407"/>
                  </a:cubicBezTo>
                  <a:lnTo>
                    <a:pt x="7" y="374"/>
                  </a:lnTo>
                  <a:cubicBezTo>
                    <a:pt x="7" y="373"/>
                    <a:pt x="7" y="373"/>
                    <a:pt x="7" y="372"/>
                  </a:cubicBezTo>
                  <a:lnTo>
                    <a:pt x="1" y="311"/>
                  </a:lnTo>
                  <a:cubicBezTo>
                    <a:pt x="0" y="307"/>
                    <a:pt x="3" y="303"/>
                    <a:pt x="8" y="303"/>
                  </a:cubicBezTo>
                  <a:cubicBezTo>
                    <a:pt x="12" y="302"/>
                    <a:pt x="16" y="305"/>
                    <a:pt x="16" y="310"/>
                  </a:cubicBezTo>
                  <a:close/>
                  <a:moveTo>
                    <a:pt x="66" y="473"/>
                  </a:moveTo>
                  <a:lnTo>
                    <a:pt x="67" y="476"/>
                  </a:lnTo>
                  <a:lnTo>
                    <a:pt x="67" y="474"/>
                  </a:lnTo>
                  <a:lnTo>
                    <a:pt x="103" y="519"/>
                  </a:lnTo>
                  <a:lnTo>
                    <a:pt x="102" y="518"/>
                  </a:lnTo>
                  <a:lnTo>
                    <a:pt x="141" y="551"/>
                  </a:lnTo>
                  <a:cubicBezTo>
                    <a:pt x="145" y="554"/>
                    <a:pt x="145" y="559"/>
                    <a:pt x="142" y="562"/>
                  </a:cubicBezTo>
                  <a:cubicBezTo>
                    <a:pt x="139" y="565"/>
                    <a:pt x="134" y="566"/>
                    <a:pt x="131" y="563"/>
                  </a:cubicBezTo>
                  <a:lnTo>
                    <a:pt x="91" y="531"/>
                  </a:lnTo>
                  <a:cubicBezTo>
                    <a:pt x="91" y="530"/>
                    <a:pt x="91" y="530"/>
                    <a:pt x="90" y="529"/>
                  </a:cubicBezTo>
                  <a:lnTo>
                    <a:pt x="54" y="484"/>
                  </a:lnTo>
                  <a:cubicBezTo>
                    <a:pt x="54" y="484"/>
                    <a:pt x="54" y="484"/>
                    <a:pt x="53" y="483"/>
                  </a:cubicBezTo>
                  <a:lnTo>
                    <a:pt x="52" y="481"/>
                  </a:lnTo>
                  <a:cubicBezTo>
                    <a:pt x="50" y="477"/>
                    <a:pt x="51" y="472"/>
                    <a:pt x="55" y="470"/>
                  </a:cubicBezTo>
                  <a:cubicBezTo>
                    <a:pt x="59" y="468"/>
                    <a:pt x="64" y="469"/>
                    <a:pt x="66" y="473"/>
                  </a:cubicBezTo>
                  <a:close/>
                  <a:moveTo>
                    <a:pt x="209" y="586"/>
                  </a:moveTo>
                  <a:lnTo>
                    <a:pt x="252" y="600"/>
                  </a:lnTo>
                  <a:lnTo>
                    <a:pt x="250" y="600"/>
                  </a:lnTo>
                  <a:lnTo>
                    <a:pt x="311" y="606"/>
                  </a:lnTo>
                  <a:cubicBezTo>
                    <a:pt x="316" y="606"/>
                    <a:pt x="319" y="610"/>
                    <a:pt x="318" y="614"/>
                  </a:cubicBezTo>
                  <a:cubicBezTo>
                    <a:pt x="318" y="619"/>
                    <a:pt x="314" y="622"/>
                    <a:pt x="310" y="621"/>
                  </a:cubicBezTo>
                  <a:lnTo>
                    <a:pt x="249" y="615"/>
                  </a:lnTo>
                  <a:cubicBezTo>
                    <a:pt x="248" y="615"/>
                    <a:pt x="248" y="615"/>
                    <a:pt x="247" y="615"/>
                  </a:cubicBezTo>
                  <a:lnTo>
                    <a:pt x="204" y="602"/>
                  </a:lnTo>
                  <a:cubicBezTo>
                    <a:pt x="200" y="600"/>
                    <a:pt x="198" y="596"/>
                    <a:pt x="199" y="592"/>
                  </a:cubicBezTo>
                  <a:cubicBezTo>
                    <a:pt x="200" y="587"/>
                    <a:pt x="205" y="585"/>
                    <a:pt x="209" y="5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5" name="Freeform 13"/>
            <p:cNvSpPr>
              <a:spLocks/>
            </p:cNvSpPr>
            <p:nvPr/>
          </p:nvSpPr>
          <p:spPr bwMode="auto">
            <a:xfrm>
              <a:off x="3289" y="3225"/>
              <a:ext cx="1311" cy="215"/>
            </a:xfrm>
            <a:custGeom>
              <a:avLst/>
              <a:gdLst/>
              <a:ahLst/>
              <a:cxnLst>
                <a:cxn ang="0">
                  <a:pos x="3387" y="604"/>
                </a:cxn>
                <a:cxn ang="0">
                  <a:pos x="3689" y="302"/>
                </a:cxn>
                <a:cxn ang="0">
                  <a:pos x="3689" y="302"/>
                </a:cxn>
                <a:cxn ang="0">
                  <a:pos x="3689" y="302"/>
                </a:cxn>
                <a:cxn ang="0">
                  <a:pos x="3387" y="0"/>
                </a:cxn>
                <a:cxn ang="0">
                  <a:pos x="3387" y="0"/>
                </a:cxn>
                <a:cxn ang="0">
                  <a:pos x="303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3" y="604"/>
                </a:cxn>
                <a:cxn ang="0">
                  <a:pos x="3387" y="604"/>
                </a:cxn>
              </a:cxnLst>
              <a:rect l="0" t="0" r="r" b="b"/>
              <a:pathLst>
                <a:path w="3689" h="604">
                  <a:moveTo>
                    <a:pt x="3387" y="604"/>
                  </a:moveTo>
                  <a:cubicBezTo>
                    <a:pt x="3554" y="604"/>
                    <a:pt x="3689" y="469"/>
                    <a:pt x="3689" y="302"/>
                  </a:cubicBezTo>
                  <a:lnTo>
                    <a:pt x="3689" y="302"/>
                  </a:lnTo>
                  <a:lnTo>
                    <a:pt x="3689" y="302"/>
                  </a:lnTo>
                  <a:cubicBezTo>
                    <a:pt x="3689" y="135"/>
                    <a:pt x="3554" y="0"/>
                    <a:pt x="3387" y="0"/>
                  </a:cubicBezTo>
                  <a:lnTo>
                    <a:pt x="3387" y="0"/>
                  </a:lnTo>
                  <a:lnTo>
                    <a:pt x="303" y="0"/>
                  </a:lnTo>
                  <a:cubicBezTo>
                    <a:pt x="136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6" y="604"/>
                    <a:pt x="303" y="604"/>
                  </a:cubicBezTo>
                  <a:lnTo>
                    <a:pt x="3387" y="604"/>
                  </a:lnTo>
                  <a:close/>
                </a:path>
              </a:pathLst>
            </a:custGeom>
            <a:solidFill>
              <a:srgbClr val="C8D6E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6" name="Freeform 14"/>
            <p:cNvSpPr>
              <a:spLocks noEditPoints="1"/>
            </p:cNvSpPr>
            <p:nvPr/>
          </p:nvSpPr>
          <p:spPr bwMode="auto">
            <a:xfrm>
              <a:off x="3286" y="3222"/>
              <a:ext cx="1317" cy="221"/>
            </a:xfrm>
            <a:custGeom>
              <a:avLst/>
              <a:gdLst/>
              <a:ahLst/>
              <a:cxnLst>
                <a:cxn ang="0">
                  <a:pos x="319" y="612"/>
                </a:cxn>
                <a:cxn ang="0">
                  <a:pos x="519" y="620"/>
                </a:cxn>
                <a:cxn ang="0">
                  <a:pos x="823" y="620"/>
                </a:cxn>
                <a:cxn ang="0">
                  <a:pos x="1023" y="612"/>
                </a:cxn>
                <a:cxn ang="0">
                  <a:pos x="1207" y="604"/>
                </a:cxn>
                <a:cxn ang="0">
                  <a:pos x="1287" y="604"/>
                </a:cxn>
                <a:cxn ang="0">
                  <a:pos x="1287" y="604"/>
                </a:cxn>
                <a:cxn ang="0">
                  <a:pos x="1471" y="612"/>
                </a:cxn>
                <a:cxn ang="0">
                  <a:pos x="1671" y="620"/>
                </a:cxn>
                <a:cxn ang="0">
                  <a:pos x="1975" y="620"/>
                </a:cxn>
                <a:cxn ang="0">
                  <a:pos x="2175" y="612"/>
                </a:cxn>
                <a:cxn ang="0">
                  <a:pos x="2359" y="604"/>
                </a:cxn>
                <a:cxn ang="0">
                  <a:pos x="2439" y="604"/>
                </a:cxn>
                <a:cxn ang="0">
                  <a:pos x="2439" y="604"/>
                </a:cxn>
                <a:cxn ang="0">
                  <a:pos x="2623" y="612"/>
                </a:cxn>
                <a:cxn ang="0">
                  <a:pos x="2823" y="620"/>
                </a:cxn>
                <a:cxn ang="0">
                  <a:pos x="3127" y="620"/>
                </a:cxn>
                <a:cxn ang="0">
                  <a:pos x="3327" y="612"/>
                </a:cxn>
                <a:cxn ang="0">
                  <a:pos x="3456" y="599"/>
                </a:cxn>
                <a:cxn ang="0">
                  <a:pos x="3457" y="614"/>
                </a:cxn>
                <a:cxn ang="0">
                  <a:pos x="3603" y="519"/>
                </a:cxn>
                <a:cxn ang="0">
                  <a:pos x="3652" y="483"/>
                </a:cxn>
                <a:cxn ang="0">
                  <a:pos x="3573" y="544"/>
                </a:cxn>
                <a:cxn ang="0">
                  <a:pos x="3705" y="311"/>
                </a:cxn>
                <a:cxn ang="0">
                  <a:pos x="3690" y="311"/>
                </a:cxn>
                <a:cxn ang="0">
                  <a:pos x="3690" y="311"/>
                </a:cxn>
                <a:cxn ang="0">
                  <a:pos x="3615" y="116"/>
                </a:cxn>
                <a:cxn ang="0">
                  <a:pos x="3681" y="190"/>
                </a:cxn>
                <a:cxn ang="0">
                  <a:pos x="3511" y="40"/>
                </a:cxn>
                <a:cxn ang="0">
                  <a:pos x="3565" y="52"/>
                </a:cxn>
                <a:cxn ang="0">
                  <a:pos x="3267" y="0"/>
                </a:cxn>
                <a:cxn ang="0">
                  <a:pos x="3067" y="8"/>
                </a:cxn>
                <a:cxn ang="0">
                  <a:pos x="2883" y="16"/>
                </a:cxn>
                <a:cxn ang="0">
                  <a:pos x="2803" y="16"/>
                </a:cxn>
                <a:cxn ang="0">
                  <a:pos x="2803" y="16"/>
                </a:cxn>
                <a:cxn ang="0">
                  <a:pos x="2619" y="8"/>
                </a:cxn>
                <a:cxn ang="0">
                  <a:pos x="2419" y="0"/>
                </a:cxn>
                <a:cxn ang="0">
                  <a:pos x="2115" y="0"/>
                </a:cxn>
                <a:cxn ang="0">
                  <a:pos x="1915" y="8"/>
                </a:cxn>
                <a:cxn ang="0">
                  <a:pos x="1731" y="16"/>
                </a:cxn>
                <a:cxn ang="0">
                  <a:pos x="1651" y="16"/>
                </a:cxn>
                <a:cxn ang="0">
                  <a:pos x="1651" y="16"/>
                </a:cxn>
                <a:cxn ang="0">
                  <a:pos x="1467" y="8"/>
                </a:cxn>
                <a:cxn ang="0">
                  <a:pos x="1267" y="0"/>
                </a:cxn>
                <a:cxn ang="0">
                  <a:pos x="963" y="0"/>
                </a:cxn>
                <a:cxn ang="0">
                  <a:pos x="763" y="8"/>
                </a:cxn>
                <a:cxn ang="0">
                  <a:pos x="579" y="16"/>
                </a:cxn>
                <a:cxn ang="0">
                  <a:pos x="499" y="16"/>
                </a:cxn>
                <a:cxn ang="0">
                  <a:pos x="499" y="16"/>
                </a:cxn>
                <a:cxn ang="0">
                  <a:pos x="195" y="23"/>
                </a:cxn>
                <a:cxn ang="0">
                  <a:pos x="134" y="77"/>
                </a:cxn>
                <a:cxn ang="0">
                  <a:pos x="50" y="160"/>
                </a:cxn>
                <a:cxn ang="0">
                  <a:pos x="124" y="65"/>
                </a:cxn>
                <a:cxn ang="0">
                  <a:pos x="16" y="311"/>
                </a:cxn>
                <a:cxn ang="0">
                  <a:pos x="24" y="218"/>
                </a:cxn>
                <a:cxn ang="0">
                  <a:pos x="1" y="311"/>
                </a:cxn>
                <a:cxn ang="0">
                  <a:pos x="67" y="476"/>
                </a:cxn>
                <a:cxn ang="0">
                  <a:pos x="53" y="483"/>
                </a:cxn>
                <a:cxn ang="0">
                  <a:pos x="149" y="555"/>
                </a:cxn>
                <a:cxn ang="0">
                  <a:pos x="191" y="596"/>
                </a:cxn>
              </a:cxnLst>
              <a:rect l="0" t="0" r="r" b="b"/>
              <a:pathLst>
                <a:path w="3706" h="620">
                  <a:moveTo>
                    <a:pt x="327" y="604"/>
                  </a:moveTo>
                  <a:lnTo>
                    <a:pt x="439" y="604"/>
                  </a:lnTo>
                  <a:cubicBezTo>
                    <a:pt x="444" y="604"/>
                    <a:pt x="447" y="608"/>
                    <a:pt x="447" y="612"/>
                  </a:cubicBezTo>
                  <a:cubicBezTo>
                    <a:pt x="447" y="617"/>
                    <a:pt x="444" y="620"/>
                    <a:pt x="439" y="620"/>
                  </a:cubicBezTo>
                  <a:lnTo>
                    <a:pt x="327" y="620"/>
                  </a:lnTo>
                  <a:cubicBezTo>
                    <a:pt x="323" y="620"/>
                    <a:pt x="319" y="617"/>
                    <a:pt x="319" y="612"/>
                  </a:cubicBezTo>
                  <a:cubicBezTo>
                    <a:pt x="319" y="608"/>
                    <a:pt x="323" y="604"/>
                    <a:pt x="327" y="604"/>
                  </a:cubicBezTo>
                  <a:close/>
                  <a:moveTo>
                    <a:pt x="519" y="604"/>
                  </a:moveTo>
                  <a:lnTo>
                    <a:pt x="631" y="604"/>
                  </a:lnTo>
                  <a:cubicBezTo>
                    <a:pt x="636" y="604"/>
                    <a:pt x="639" y="608"/>
                    <a:pt x="639" y="612"/>
                  </a:cubicBezTo>
                  <a:cubicBezTo>
                    <a:pt x="639" y="617"/>
                    <a:pt x="636" y="620"/>
                    <a:pt x="631" y="620"/>
                  </a:cubicBezTo>
                  <a:lnTo>
                    <a:pt x="519" y="620"/>
                  </a:lnTo>
                  <a:cubicBezTo>
                    <a:pt x="515" y="620"/>
                    <a:pt x="511" y="617"/>
                    <a:pt x="511" y="612"/>
                  </a:cubicBezTo>
                  <a:cubicBezTo>
                    <a:pt x="511" y="608"/>
                    <a:pt x="515" y="604"/>
                    <a:pt x="519" y="604"/>
                  </a:cubicBezTo>
                  <a:close/>
                  <a:moveTo>
                    <a:pt x="711" y="604"/>
                  </a:moveTo>
                  <a:lnTo>
                    <a:pt x="823" y="604"/>
                  </a:lnTo>
                  <a:cubicBezTo>
                    <a:pt x="828" y="604"/>
                    <a:pt x="831" y="608"/>
                    <a:pt x="831" y="612"/>
                  </a:cubicBezTo>
                  <a:cubicBezTo>
                    <a:pt x="831" y="617"/>
                    <a:pt x="828" y="620"/>
                    <a:pt x="823" y="620"/>
                  </a:cubicBezTo>
                  <a:lnTo>
                    <a:pt x="711" y="620"/>
                  </a:lnTo>
                  <a:cubicBezTo>
                    <a:pt x="707" y="620"/>
                    <a:pt x="703" y="617"/>
                    <a:pt x="703" y="612"/>
                  </a:cubicBezTo>
                  <a:cubicBezTo>
                    <a:pt x="703" y="608"/>
                    <a:pt x="707" y="604"/>
                    <a:pt x="711" y="604"/>
                  </a:cubicBezTo>
                  <a:close/>
                  <a:moveTo>
                    <a:pt x="903" y="604"/>
                  </a:moveTo>
                  <a:lnTo>
                    <a:pt x="1015" y="604"/>
                  </a:lnTo>
                  <a:cubicBezTo>
                    <a:pt x="1020" y="604"/>
                    <a:pt x="1023" y="608"/>
                    <a:pt x="1023" y="612"/>
                  </a:cubicBezTo>
                  <a:cubicBezTo>
                    <a:pt x="1023" y="617"/>
                    <a:pt x="1020" y="620"/>
                    <a:pt x="1015" y="620"/>
                  </a:cubicBezTo>
                  <a:lnTo>
                    <a:pt x="903" y="620"/>
                  </a:lnTo>
                  <a:cubicBezTo>
                    <a:pt x="899" y="620"/>
                    <a:pt x="895" y="617"/>
                    <a:pt x="895" y="612"/>
                  </a:cubicBezTo>
                  <a:cubicBezTo>
                    <a:pt x="895" y="608"/>
                    <a:pt x="899" y="604"/>
                    <a:pt x="903" y="604"/>
                  </a:cubicBezTo>
                  <a:close/>
                  <a:moveTo>
                    <a:pt x="1095" y="604"/>
                  </a:moveTo>
                  <a:lnTo>
                    <a:pt x="1207" y="604"/>
                  </a:lnTo>
                  <a:cubicBezTo>
                    <a:pt x="1212" y="604"/>
                    <a:pt x="1215" y="608"/>
                    <a:pt x="1215" y="612"/>
                  </a:cubicBezTo>
                  <a:cubicBezTo>
                    <a:pt x="1215" y="617"/>
                    <a:pt x="1212" y="620"/>
                    <a:pt x="1207" y="620"/>
                  </a:cubicBezTo>
                  <a:lnTo>
                    <a:pt x="1095" y="620"/>
                  </a:lnTo>
                  <a:cubicBezTo>
                    <a:pt x="1091" y="620"/>
                    <a:pt x="1087" y="617"/>
                    <a:pt x="1087" y="612"/>
                  </a:cubicBezTo>
                  <a:cubicBezTo>
                    <a:pt x="1087" y="608"/>
                    <a:pt x="1091" y="604"/>
                    <a:pt x="1095" y="604"/>
                  </a:cubicBezTo>
                  <a:close/>
                  <a:moveTo>
                    <a:pt x="1287" y="604"/>
                  </a:moveTo>
                  <a:lnTo>
                    <a:pt x="1399" y="604"/>
                  </a:lnTo>
                  <a:cubicBezTo>
                    <a:pt x="1404" y="604"/>
                    <a:pt x="1407" y="608"/>
                    <a:pt x="1407" y="612"/>
                  </a:cubicBezTo>
                  <a:cubicBezTo>
                    <a:pt x="1407" y="617"/>
                    <a:pt x="1404" y="620"/>
                    <a:pt x="1399" y="620"/>
                  </a:cubicBezTo>
                  <a:lnTo>
                    <a:pt x="1287" y="620"/>
                  </a:lnTo>
                  <a:cubicBezTo>
                    <a:pt x="1283" y="620"/>
                    <a:pt x="1279" y="617"/>
                    <a:pt x="1279" y="612"/>
                  </a:cubicBezTo>
                  <a:cubicBezTo>
                    <a:pt x="1279" y="608"/>
                    <a:pt x="1283" y="604"/>
                    <a:pt x="1287" y="604"/>
                  </a:cubicBezTo>
                  <a:close/>
                  <a:moveTo>
                    <a:pt x="1479" y="604"/>
                  </a:moveTo>
                  <a:lnTo>
                    <a:pt x="1591" y="604"/>
                  </a:lnTo>
                  <a:cubicBezTo>
                    <a:pt x="1596" y="604"/>
                    <a:pt x="1599" y="608"/>
                    <a:pt x="1599" y="612"/>
                  </a:cubicBezTo>
                  <a:cubicBezTo>
                    <a:pt x="1599" y="617"/>
                    <a:pt x="1596" y="620"/>
                    <a:pt x="1591" y="620"/>
                  </a:cubicBezTo>
                  <a:lnTo>
                    <a:pt x="1479" y="620"/>
                  </a:lnTo>
                  <a:cubicBezTo>
                    <a:pt x="1475" y="620"/>
                    <a:pt x="1471" y="617"/>
                    <a:pt x="1471" y="612"/>
                  </a:cubicBezTo>
                  <a:cubicBezTo>
                    <a:pt x="1471" y="608"/>
                    <a:pt x="1475" y="604"/>
                    <a:pt x="1479" y="604"/>
                  </a:cubicBezTo>
                  <a:close/>
                  <a:moveTo>
                    <a:pt x="1671" y="604"/>
                  </a:moveTo>
                  <a:lnTo>
                    <a:pt x="1783" y="604"/>
                  </a:lnTo>
                  <a:cubicBezTo>
                    <a:pt x="1788" y="604"/>
                    <a:pt x="1791" y="608"/>
                    <a:pt x="1791" y="612"/>
                  </a:cubicBezTo>
                  <a:cubicBezTo>
                    <a:pt x="1791" y="617"/>
                    <a:pt x="1788" y="620"/>
                    <a:pt x="1783" y="620"/>
                  </a:cubicBezTo>
                  <a:lnTo>
                    <a:pt x="1671" y="620"/>
                  </a:lnTo>
                  <a:cubicBezTo>
                    <a:pt x="1667" y="620"/>
                    <a:pt x="1663" y="617"/>
                    <a:pt x="1663" y="612"/>
                  </a:cubicBezTo>
                  <a:cubicBezTo>
                    <a:pt x="1663" y="608"/>
                    <a:pt x="1667" y="604"/>
                    <a:pt x="1671" y="604"/>
                  </a:cubicBezTo>
                  <a:close/>
                  <a:moveTo>
                    <a:pt x="1863" y="604"/>
                  </a:moveTo>
                  <a:lnTo>
                    <a:pt x="1975" y="604"/>
                  </a:lnTo>
                  <a:cubicBezTo>
                    <a:pt x="1980" y="604"/>
                    <a:pt x="1983" y="608"/>
                    <a:pt x="1983" y="612"/>
                  </a:cubicBezTo>
                  <a:cubicBezTo>
                    <a:pt x="1983" y="617"/>
                    <a:pt x="1980" y="620"/>
                    <a:pt x="1975" y="620"/>
                  </a:cubicBezTo>
                  <a:lnTo>
                    <a:pt x="1863" y="620"/>
                  </a:lnTo>
                  <a:cubicBezTo>
                    <a:pt x="1859" y="620"/>
                    <a:pt x="1855" y="617"/>
                    <a:pt x="1855" y="612"/>
                  </a:cubicBezTo>
                  <a:cubicBezTo>
                    <a:pt x="1855" y="608"/>
                    <a:pt x="1859" y="604"/>
                    <a:pt x="1863" y="604"/>
                  </a:cubicBezTo>
                  <a:close/>
                  <a:moveTo>
                    <a:pt x="2055" y="604"/>
                  </a:moveTo>
                  <a:lnTo>
                    <a:pt x="2167" y="604"/>
                  </a:lnTo>
                  <a:cubicBezTo>
                    <a:pt x="2172" y="604"/>
                    <a:pt x="2175" y="608"/>
                    <a:pt x="2175" y="612"/>
                  </a:cubicBezTo>
                  <a:cubicBezTo>
                    <a:pt x="2175" y="617"/>
                    <a:pt x="2172" y="620"/>
                    <a:pt x="2167" y="620"/>
                  </a:cubicBezTo>
                  <a:lnTo>
                    <a:pt x="2055" y="620"/>
                  </a:lnTo>
                  <a:cubicBezTo>
                    <a:pt x="2051" y="620"/>
                    <a:pt x="2047" y="617"/>
                    <a:pt x="2047" y="612"/>
                  </a:cubicBezTo>
                  <a:cubicBezTo>
                    <a:pt x="2047" y="608"/>
                    <a:pt x="2051" y="604"/>
                    <a:pt x="2055" y="604"/>
                  </a:cubicBezTo>
                  <a:close/>
                  <a:moveTo>
                    <a:pt x="2247" y="604"/>
                  </a:moveTo>
                  <a:lnTo>
                    <a:pt x="2359" y="604"/>
                  </a:lnTo>
                  <a:cubicBezTo>
                    <a:pt x="2364" y="604"/>
                    <a:pt x="2367" y="608"/>
                    <a:pt x="2367" y="612"/>
                  </a:cubicBezTo>
                  <a:cubicBezTo>
                    <a:pt x="2367" y="617"/>
                    <a:pt x="2364" y="620"/>
                    <a:pt x="2359" y="620"/>
                  </a:cubicBezTo>
                  <a:lnTo>
                    <a:pt x="2247" y="620"/>
                  </a:lnTo>
                  <a:cubicBezTo>
                    <a:pt x="2243" y="620"/>
                    <a:pt x="2239" y="617"/>
                    <a:pt x="2239" y="612"/>
                  </a:cubicBezTo>
                  <a:cubicBezTo>
                    <a:pt x="2239" y="608"/>
                    <a:pt x="2243" y="604"/>
                    <a:pt x="2247" y="604"/>
                  </a:cubicBezTo>
                  <a:close/>
                  <a:moveTo>
                    <a:pt x="2439" y="604"/>
                  </a:moveTo>
                  <a:lnTo>
                    <a:pt x="2551" y="604"/>
                  </a:lnTo>
                  <a:cubicBezTo>
                    <a:pt x="2556" y="604"/>
                    <a:pt x="2559" y="608"/>
                    <a:pt x="2559" y="612"/>
                  </a:cubicBezTo>
                  <a:cubicBezTo>
                    <a:pt x="2559" y="617"/>
                    <a:pt x="2556" y="620"/>
                    <a:pt x="2551" y="620"/>
                  </a:cubicBezTo>
                  <a:lnTo>
                    <a:pt x="2439" y="620"/>
                  </a:lnTo>
                  <a:cubicBezTo>
                    <a:pt x="2435" y="620"/>
                    <a:pt x="2431" y="617"/>
                    <a:pt x="2431" y="612"/>
                  </a:cubicBezTo>
                  <a:cubicBezTo>
                    <a:pt x="2431" y="608"/>
                    <a:pt x="2435" y="604"/>
                    <a:pt x="2439" y="604"/>
                  </a:cubicBezTo>
                  <a:close/>
                  <a:moveTo>
                    <a:pt x="2631" y="604"/>
                  </a:moveTo>
                  <a:lnTo>
                    <a:pt x="2743" y="604"/>
                  </a:lnTo>
                  <a:cubicBezTo>
                    <a:pt x="2748" y="604"/>
                    <a:pt x="2751" y="608"/>
                    <a:pt x="2751" y="612"/>
                  </a:cubicBezTo>
                  <a:cubicBezTo>
                    <a:pt x="2751" y="617"/>
                    <a:pt x="2748" y="620"/>
                    <a:pt x="2743" y="620"/>
                  </a:cubicBezTo>
                  <a:lnTo>
                    <a:pt x="2631" y="620"/>
                  </a:lnTo>
                  <a:cubicBezTo>
                    <a:pt x="2627" y="620"/>
                    <a:pt x="2623" y="617"/>
                    <a:pt x="2623" y="612"/>
                  </a:cubicBezTo>
                  <a:cubicBezTo>
                    <a:pt x="2623" y="608"/>
                    <a:pt x="2627" y="604"/>
                    <a:pt x="2631" y="604"/>
                  </a:cubicBezTo>
                  <a:close/>
                  <a:moveTo>
                    <a:pt x="2823" y="604"/>
                  </a:moveTo>
                  <a:lnTo>
                    <a:pt x="2935" y="604"/>
                  </a:lnTo>
                  <a:cubicBezTo>
                    <a:pt x="2940" y="604"/>
                    <a:pt x="2943" y="608"/>
                    <a:pt x="2943" y="612"/>
                  </a:cubicBezTo>
                  <a:cubicBezTo>
                    <a:pt x="2943" y="617"/>
                    <a:pt x="2940" y="620"/>
                    <a:pt x="2935" y="620"/>
                  </a:cubicBezTo>
                  <a:lnTo>
                    <a:pt x="2823" y="620"/>
                  </a:lnTo>
                  <a:cubicBezTo>
                    <a:pt x="2819" y="620"/>
                    <a:pt x="2815" y="617"/>
                    <a:pt x="2815" y="612"/>
                  </a:cubicBezTo>
                  <a:cubicBezTo>
                    <a:pt x="2815" y="608"/>
                    <a:pt x="2819" y="604"/>
                    <a:pt x="2823" y="604"/>
                  </a:cubicBezTo>
                  <a:close/>
                  <a:moveTo>
                    <a:pt x="3015" y="604"/>
                  </a:moveTo>
                  <a:lnTo>
                    <a:pt x="3127" y="604"/>
                  </a:lnTo>
                  <a:cubicBezTo>
                    <a:pt x="3132" y="604"/>
                    <a:pt x="3135" y="608"/>
                    <a:pt x="3135" y="612"/>
                  </a:cubicBezTo>
                  <a:cubicBezTo>
                    <a:pt x="3135" y="617"/>
                    <a:pt x="3132" y="620"/>
                    <a:pt x="3127" y="620"/>
                  </a:cubicBezTo>
                  <a:lnTo>
                    <a:pt x="3015" y="620"/>
                  </a:lnTo>
                  <a:cubicBezTo>
                    <a:pt x="3011" y="620"/>
                    <a:pt x="3007" y="617"/>
                    <a:pt x="3007" y="612"/>
                  </a:cubicBezTo>
                  <a:cubicBezTo>
                    <a:pt x="3007" y="608"/>
                    <a:pt x="3011" y="604"/>
                    <a:pt x="3015" y="604"/>
                  </a:cubicBezTo>
                  <a:close/>
                  <a:moveTo>
                    <a:pt x="3207" y="604"/>
                  </a:moveTo>
                  <a:lnTo>
                    <a:pt x="3319" y="604"/>
                  </a:lnTo>
                  <a:cubicBezTo>
                    <a:pt x="3324" y="604"/>
                    <a:pt x="3327" y="608"/>
                    <a:pt x="3327" y="612"/>
                  </a:cubicBezTo>
                  <a:cubicBezTo>
                    <a:pt x="3327" y="617"/>
                    <a:pt x="3324" y="620"/>
                    <a:pt x="3319" y="620"/>
                  </a:cubicBezTo>
                  <a:lnTo>
                    <a:pt x="3207" y="620"/>
                  </a:lnTo>
                  <a:cubicBezTo>
                    <a:pt x="3203" y="620"/>
                    <a:pt x="3199" y="617"/>
                    <a:pt x="3199" y="612"/>
                  </a:cubicBezTo>
                  <a:cubicBezTo>
                    <a:pt x="3199" y="608"/>
                    <a:pt x="3203" y="604"/>
                    <a:pt x="3207" y="604"/>
                  </a:cubicBezTo>
                  <a:close/>
                  <a:moveTo>
                    <a:pt x="3399" y="604"/>
                  </a:moveTo>
                  <a:lnTo>
                    <a:pt x="3456" y="599"/>
                  </a:lnTo>
                  <a:lnTo>
                    <a:pt x="3454" y="599"/>
                  </a:lnTo>
                  <a:lnTo>
                    <a:pt x="3506" y="582"/>
                  </a:lnTo>
                  <a:cubicBezTo>
                    <a:pt x="3510" y="581"/>
                    <a:pt x="3515" y="583"/>
                    <a:pt x="3516" y="588"/>
                  </a:cubicBezTo>
                  <a:cubicBezTo>
                    <a:pt x="3518" y="592"/>
                    <a:pt x="3515" y="596"/>
                    <a:pt x="3511" y="598"/>
                  </a:cubicBezTo>
                  <a:lnTo>
                    <a:pt x="3459" y="614"/>
                  </a:lnTo>
                  <a:cubicBezTo>
                    <a:pt x="3458" y="614"/>
                    <a:pt x="3458" y="614"/>
                    <a:pt x="3457" y="614"/>
                  </a:cubicBezTo>
                  <a:lnTo>
                    <a:pt x="3400" y="620"/>
                  </a:lnTo>
                  <a:cubicBezTo>
                    <a:pt x="3396" y="620"/>
                    <a:pt x="3392" y="617"/>
                    <a:pt x="3391" y="613"/>
                  </a:cubicBezTo>
                  <a:cubicBezTo>
                    <a:pt x="3391" y="608"/>
                    <a:pt x="3394" y="605"/>
                    <a:pt x="3399" y="604"/>
                  </a:cubicBezTo>
                  <a:close/>
                  <a:moveTo>
                    <a:pt x="3573" y="544"/>
                  </a:moveTo>
                  <a:lnTo>
                    <a:pt x="3604" y="518"/>
                  </a:lnTo>
                  <a:lnTo>
                    <a:pt x="3603" y="519"/>
                  </a:lnTo>
                  <a:lnTo>
                    <a:pt x="3639" y="474"/>
                  </a:lnTo>
                  <a:lnTo>
                    <a:pt x="3638" y="476"/>
                  </a:lnTo>
                  <a:lnTo>
                    <a:pt x="3645" y="464"/>
                  </a:lnTo>
                  <a:cubicBezTo>
                    <a:pt x="3647" y="460"/>
                    <a:pt x="3652" y="459"/>
                    <a:pt x="3656" y="461"/>
                  </a:cubicBezTo>
                  <a:cubicBezTo>
                    <a:pt x="3660" y="463"/>
                    <a:pt x="3661" y="468"/>
                    <a:pt x="3659" y="471"/>
                  </a:cubicBezTo>
                  <a:lnTo>
                    <a:pt x="3652" y="483"/>
                  </a:lnTo>
                  <a:cubicBezTo>
                    <a:pt x="3652" y="484"/>
                    <a:pt x="3652" y="484"/>
                    <a:pt x="3652" y="484"/>
                  </a:cubicBezTo>
                  <a:lnTo>
                    <a:pt x="3616" y="529"/>
                  </a:lnTo>
                  <a:cubicBezTo>
                    <a:pt x="3615" y="530"/>
                    <a:pt x="3615" y="530"/>
                    <a:pt x="3614" y="531"/>
                  </a:cubicBezTo>
                  <a:lnTo>
                    <a:pt x="3583" y="556"/>
                  </a:lnTo>
                  <a:cubicBezTo>
                    <a:pt x="3579" y="559"/>
                    <a:pt x="3574" y="558"/>
                    <a:pt x="3571" y="555"/>
                  </a:cubicBezTo>
                  <a:cubicBezTo>
                    <a:pt x="3569" y="552"/>
                    <a:pt x="3569" y="547"/>
                    <a:pt x="3573" y="544"/>
                  </a:cubicBezTo>
                  <a:close/>
                  <a:moveTo>
                    <a:pt x="3676" y="392"/>
                  </a:moveTo>
                  <a:lnTo>
                    <a:pt x="3684" y="369"/>
                  </a:lnTo>
                  <a:lnTo>
                    <a:pt x="3684" y="371"/>
                  </a:lnTo>
                  <a:lnTo>
                    <a:pt x="3690" y="310"/>
                  </a:lnTo>
                  <a:cubicBezTo>
                    <a:pt x="3690" y="305"/>
                    <a:pt x="3694" y="302"/>
                    <a:pt x="3698" y="303"/>
                  </a:cubicBezTo>
                  <a:cubicBezTo>
                    <a:pt x="3703" y="303"/>
                    <a:pt x="3706" y="307"/>
                    <a:pt x="3705" y="311"/>
                  </a:cubicBezTo>
                  <a:lnTo>
                    <a:pt x="3699" y="372"/>
                  </a:lnTo>
                  <a:cubicBezTo>
                    <a:pt x="3699" y="373"/>
                    <a:pt x="3699" y="373"/>
                    <a:pt x="3699" y="374"/>
                  </a:cubicBezTo>
                  <a:lnTo>
                    <a:pt x="3692" y="397"/>
                  </a:lnTo>
                  <a:cubicBezTo>
                    <a:pt x="3690" y="401"/>
                    <a:pt x="3686" y="404"/>
                    <a:pt x="3682" y="402"/>
                  </a:cubicBezTo>
                  <a:cubicBezTo>
                    <a:pt x="3677" y="401"/>
                    <a:pt x="3675" y="397"/>
                    <a:pt x="3676" y="392"/>
                  </a:cubicBezTo>
                  <a:close/>
                  <a:moveTo>
                    <a:pt x="3690" y="311"/>
                  </a:moveTo>
                  <a:lnTo>
                    <a:pt x="3687" y="285"/>
                  </a:lnTo>
                  <a:cubicBezTo>
                    <a:pt x="3687" y="281"/>
                    <a:pt x="3690" y="277"/>
                    <a:pt x="3694" y="276"/>
                  </a:cubicBezTo>
                  <a:cubicBezTo>
                    <a:pt x="3699" y="276"/>
                    <a:pt x="3702" y="279"/>
                    <a:pt x="3703" y="284"/>
                  </a:cubicBezTo>
                  <a:lnTo>
                    <a:pt x="3705" y="310"/>
                  </a:lnTo>
                  <a:cubicBezTo>
                    <a:pt x="3706" y="314"/>
                    <a:pt x="3703" y="318"/>
                    <a:pt x="3698" y="318"/>
                  </a:cubicBezTo>
                  <a:cubicBezTo>
                    <a:pt x="3694" y="319"/>
                    <a:pt x="3690" y="316"/>
                    <a:pt x="3690" y="311"/>
                  </a:cubicBezTo>
                  <a:close/>
                  <a:moveTo>
                    <a:pt x="3670" y="209"/>
                  </a:moveTo>
                  <a:lnTo>
                    <a:pt x="3666" y="195"/>
                  </a:lnTo>
                  <a:lnTo>
                    <a:pt x="3666" y="196"/>
                  </a:lnTo>
                  <a:lnTo>
                    <a:pt x="3638" y="145"/>
                  </a:lnTo>
                  <a:lnTo>
                    <a:pt x="3639" y="146"/>
                  </a:lnTo>
                  <a:lnTo>
                    <a:pt x="3615" y="116"/>
                  </a:lnTo>
                  <a:cubicBezTo>
                    <a:pt x="3612" y="113"/>
                    <a:pt x="3613" y="108"/>
                    <a:pt x="3616" y="105"/>
                  </a:cubicBezTo>
                  <a:cubicBezTo>
                    <a:pt x="3620" y="102"/>
                    <a:pt x="3625" y="103"/>
                    <a:pt x="3627" y="106"/>
                  </a:cubicBezTo>
                  <a:lnTo>
                    <a:pt x="3652" y="136"/>
                  </a:lnTo>
                  <a:cubicBezTo>
                    <a:pt x="3652" y="137"/>
                    <a:pt x="3652" y="137"/>
                    <a:pt x="3652" y="138"/>
                  </a:cubicBezTo>
                  <a:lnTo>
                    <a:pt x="3680" y="189"/>
                  </a:lnTo>
                  <a:cubicBezTo>
                    <a:pt x="3681" y="189"/>
                    <a:pt x="3681" y="190"/>
                    <a:pt x="3681" y="190"/>
                  </a:cubicBezTo>
                  <a:lnTo>
                    <a:pt x="3686" y="204"/>
                  </a:lnTo>
                  <a:cubicBezTo>
                    <a:pt x="3687" y="208"/>
                    <a:pt x="3685" y="213"/>
                    <a:pt x="3680" y="214"/>
                  </a:cubicBezTo>
                  <a:cubicBezTo>
                    <a:pt x="3676" y="216"/>
                    <a:pt x="3672" y="213"/>
                    <a:pt x="3670" y="209"/>
                  </a:cubicBezTo>
                  <a:close/>
                  <a:moveTo>
                    <a:pt x="3557" y="66"/>
                  </a:moveTo>
                  <a:lnTo>
                    <a:pt x="3510" y="39"/>
                  </a:lnTo>
                  <a:lnTo>
                    <a:pt x="3511" y="40"/>
                  </a:lnTo>
                  <a:lnTo>
                    <a:pt x="3456" y="23"/>
                  </a:lnTo>
                  <a:cubicBezTo>
                    <a:pt x="3452" y="21"/>
                    <a:pt x="3450" y="17"/>
                    <a:pt x="3451" y="13"/>
                  </a:cubicBezTo>
                  <a:cubicBezTo>
                    <a:pt x="3452" y="9"/>
                    <a:pt x="3457" y="6"/>
                    <a:pt x="3461" y="8"/>
                  </a:cubicBezTo>
                  <a:lnTo>
                    <a:pt x="3516" y="25"/>
                  </a:lnTo>
                  <a:cubicBezTo>
                    <a:pt x="3516" y="25"/>
                    <a:pt x="3517" y="25"/>
                    <a:pt x="3517" y="25"/>
                  </a:cubicBezTo>
                  <a:lnTo>
                    <a:pt x="3565" y="52"/>
                  </a:lnTo>
                  <a:cubicBezTo>
                    <a:pt x="3569" y="54"/>
                    <a:pt x="3570" y="59"/>
                    <a:pt x="3568" y="63"/>
                  </a:cubicBezTo>
                  <a:cubicBezTo>
                    <a:pt x="3566" y="66"/>
                    <a:pt x="3561" y="68"/>
                    <a:pt x="3557" y="66"/>
                  </a:cubicBezTo>
                  <a:close/>
                  <a:moveTo>
                    <a:pt x="3379" y="16"/>
                  </a:moveTo>
                  <a:lnTo>
                    <a:pt x="3267" y="16"/>
                  </a:lnTo>
                  <a:cubicBezTo>
                    <a:pt x="3263" y="16"/>
                    <a:pt x="3259" y="13"/>
                    <a:pt x="3259" y="8"/>
                  </a:cubicBezTo>
                  <a:cubicBezTo>
                    <a:pt x="3259" y="4"/>
                    <a:pt x="3263" y="0"/>
                    <a:pt x="3267" y="0"/>
                  </a:cubicBezTo>
                  <a:lnTo>
                    <a:pt x="3379" y="0"/>
                  </a:lnTo>
                  <a:cubicBezTo>
                    <a:pt x="3383" y="0"/>
                    <a:pt x="3387" y="4"/>
                    <a:pt x="3387" y="8"/>
                  </a:cubicBezTo>
                  <a:cubicBezTo>
                    <a:pt x="3387" y="13"/>
                    <a:pt x="3383" y="16"/>
                    <a:pt x="3379" y="16"/>
                  </a:cubicBezTo>
                  <a:close/>
                  <a:moveTo>
                    <a:pt x="3187" y="16"/>
                  </a:moveTo>
                  <a:lnTo>
                    <a:pt x="3075" y="16"/>
                  </a:lnTo>
                  <a:cubicBezTo>
                    <a:pt x="3071" y="16"/>
                    <a:pt x="3067" y="13"/>
                    <a:pt x="3067" y="8"/>
                  </a:cubicBezTo>
                  <a:cubicBezTo>
                    <a:pt x="3067" y="4"/>
                    <a:pt x="3071" y="0"/>
                    <a:pt x="3075" y="0"/>
                  </a:cubicBezTo>
                  <a:lnTo>
                    <a:pt x="3187" y="0"/>
                  </a:lnTo>
                  <a:cubicBezTo>
                    <a:pt x="3191" y="0"/>
                    <a:pt x="3195" y="4"/>
                    <a:pt x="3195" y="8"/>
                  </a:cubicBezTo>
                  <a:cubicBezTo>
                    <a:pt x="3195" y="13"/>
                    <a:pt x="3191" y="16"/>
                    <a:pt x="3187" y="16"/>
                  </a:cubicBezTo>
                  <a:close/>
                  <a:moveTo>
                    <a:pt x="2995" y="16"/>
                  </a:moveTo>
                  <a:lnTo>
                    <a:pt x="2883" y="16"/>
                  </a:lnTo>
                  <a:cubicBezTo>
                    <a:pt x="2879" y="16"/>
                    <a:pt x="2875" y="13"/>
                    <a:pt x="2875" y="8"/>
                  </a:cubicBezTo>
                  <a:cubicBezTo>
                    <a:pt x="2875" y="4"/>
                    <a:pt x="2879" y="0"/>
                    <a:pt x="2883" y="0"/>
                  </a:cubicBezTo>
                  <a:lnTo>
                    <a:pt x="2995" y="0"/>
                  </a:lnTo>
                  <a:cubicBezTo>
                    <a:pt x="2999" y="0"/>
                    <a:pt x="3003" y="4"/>
                    <a:pt x="3003" y="8"/>
                  </a:cubicBezTo>
                  <a:cubicBezTo>
                    <a:pt x="3003" y="13"/>
                    <a:pt x="2999" y="16"/>
                    <a:pt x="2995" y="16"/>
                  </a:cubicBezTo>
                  <a:close/>
                  <a:moveTo>
                    <a:pt x="2803" y="16"/>
                  </a:moveTo>
                  <a:lnTo>
                    <a:pt x="2691" y="16"/>
                  </a:lnTo>
                  <a:cubicBezTo>
                    <a:pt x="2687" y="16"/>
                    <a:pt x="2683" y="13"/>
                    <a:pt x="2683" y="8"/>
                  </a:cubicBezTo>
                  <a:cubicBezTo>
                    <a:pt x="2683" y="4"/>
                    <a:pt x="2687" y="0"/>
                    <a:pt x="2691" y="0"/>
                  </a:cubicBezTo>
                  <a:lnTo>
                    <a:pt x="2803" y="0"/>
                  </a:lnTo>
                  <a:cubicBezTo>
                    <a:pt x="2807" y="0"/>
                    <a:pt x="2811" y="4"/>
                    <a:pt x="2811" y="8"/>
                  </a:cubicBezTo>
                  <a:cubicBezTo>
                    <a:pt x="2811" y="13"/>
                    <a:pt x="2807" y="16"/>
                    <a:pt x="2803" y="16"/>
                  </a:cubicBezTo>
                  <a:close/>
                  <a:moveTo>
                    <a:pt x="2611" y="16"/>
                  </a:moveTo>
                  <a:lnTo>
                    <a:pt x="2499" y="16"/>
                  </a:lnTo>
                  <a:cubicBezTo>
                    <a:pt x="2495" y="16"/>
                    <a:pt x="2491" y="13"/>
                    <a:pt x="2491" y="8"/>
                  </a:cubicBezTo>
                  <a:cubicBezTo>
                    <a:pt x="2491" y="4"/>
                    <a:pt x="2495" y="0"/>
                    <a:pt x="2499" y="0"/>
                  </a:cubicBezTo>
                  <a:lnTo>
                    <a:pt x="2611" y="0"/>
                  </a:lnTo>
                  <a:cubicBezTo>
                    <a:pt x="2615" y="0"/>
                    <a:pt x="2619" y="4"/>
                    <a:pt x="2619" y="8"/>
                  </a:cubicBezTo>
                  <a:cubicBezTo>
                    <a:pt x="2619" y="13"/>
                    <a:pt x="2615" y="16"/>
                    <a:pt x="2611" y="16"/>
                  </a:cubicBezTo>
                  <a:close/>
                  <a:moveTo>
                    <a:pt x="2419" y="16"/>
                  </a:moveTo>
                  <a:lnTo>
                    <a:pt x="2307" y="16"/>
                  </a:lnTo>
                  <a:cubicBezTo>
                    <a:pt x="2303" y="16"/>
                    <a:pt x="2299" y="13"/>
                    <a:pt x="2299" y="8"/>
                  </a:cubicBezTo>
                  <a:cubicBezTo>
                    <a:pt x="2299" y="4"/>
                    <a:pt x="2303" y="0"/>
                    <a:pt x="2307" y="0"/>
                  </a:cubicBezTo>
                  <a:lnTo>
                    <a:pt x="2419" y="0"/>
                  </a:lnTo>
                  <a:cubicBezTo>
                    <a:pt x="2423" y="0"/>
                    <a:pt x="2427" y="4"/>
                    <a:pt x="2427" y="8"/>
                  </a:cubicBezTo>
                  <a:cubicBezTo>
                    <a:pt x="2427" y="13"/>
                    <a:pt x="2423" y="16"/>
                    <a:pt x="2419" y="16"/>
                  </a:cubicBezTo>
                  <a:close/>
                  <a:moveTo>
                    <a:pt x="2227" y="16"/>
                  </a:moveTo>
                  <a:lnTo>
                    <a:pt x="2115" y="16"/>
                  </a:lnTo>
                  <a:cubicBezTo>
                    <a:pt x="2111" y="16"/>
                    <a:pt x="2107" y="13"/>
                    <a:pt x="2107" y="8"/>
                  </a:cubicBezTo>
                  <a:cubicBezTo>
                    <a:pt x="2107" y="4"/>
                    <a:pt x="2111" y="0"/>
                    <a:pt x="2115" y="0"/>
                  </a:cubicBezTo>
                  <a:lnTo>
                    <a:pt x="2227" y="0"/>
                  </a:lnTo>
                  <a:cubicBezTo>
                    <a:pt x="2231" y="0"/>
                    <a:pt x="2235" y="4"/>
                    <a:pt x="2235" y="8"/>
                  </a:cubicBezTo>
                  <a:cubicBezTo>
                    <a:pt x="2235" y="13"/>
                    <a:pt x="2231" y="16"/>
                    <a:pt x="2227" y="16"/>
                  </a:cubicBezTo>
                  <a:close/>
                  <a:moveTo>
                    <a:pt x="2035" y="16"/>
                  </a:moveTo>
                  <a:lnTo>
                    <a:pt x="1923" y="16"/>
                  </a:lnTo>
                  <a:cubicBezTo>
                    <a:pt x="1919" y="16"/>
                    <a:pt x="1915" y="13"/>
                    <a:pt x="1915" y="8"/>
                  </a:cubicBezTo>
                  <a:cubicBezTo>
                    <a:pt x="1915" y="4"/>
                    <a:pt x="1919" y="0"/>
                    <a:pt x="1923" y="0"/>
                  </a:cubicBezTo>
                  <a:lnTo>
                    <a:pt x="2035" y="0"/>
                  </a:lnTo>
                  <a:cubicBezTo>
                    <a:pt x="2039" y="0"/>
                    <a:pt x="2043" y="4"/>
                    <a:pt x="2043" y="8"/>
                  </a:cubicBezTo>
                  <a:cubicBezTo>
                    <a:pt x="2043" y="13"/>
                    <a:pt x="2039" y="16"/>
                    <a:pt x="2035" y="16"/>
                  </a:cubicBezTo>
                  <a:close/>
                  <a:moveTo>
                    <a:pt x="1843" y="16"/>
                  </a:moveTo>
                  <a:lnTo>
                    <a:pt x="1731" y="16"/>
                  </a:lnTo>
                  <a:cubicBezTo>
                    <a:pt x="1727" y="16"/>
                    <a:pt x="1723" y="13"/>
                    <a:pt x="1723" y="8"/>
                  </a:cubicBezTo>
                  <a:cubicBezTo>
                    <a:pt x="1723" y="4"/>
                    <a:pt x="1727" y="0"/>
                    <a:pt x="1731" y="0"/>
                  </a:cubicBezTo>
                  <a:lnTo>
                    <a:pt x="1843" y="0"/>
                  </a:lnTo>
                  <a:cubicBezTo>
                    <a:pt x="1847" y="0"/>
                    <a:pt x="1851" y="4"/>
                    <a:pt x="1851" y="8"/>
                  </a:cubicBezTo>
                  <a:cubicBezTo>
                    <a:pt x="1851" y="13"/>
                    <a:pt x="1847" y="16"/>
                    <a:pt x="1843" y="16"/>
                  </a:cubicBezTo>
                  <a:close/>
                  <a:moveTo>
                    <a:pt x="1651" y="16"/>
                  </a:moveTo>
                  <a:lnTo>
                    <a:pt x="1539" y="16"/>
                  </a:lnTo>
                  <a:cubicBezTo>
                    <a:pt x="1535" y="16"/>
                    <a:pt x="1531" y="13"/>
                    <a:pt x="1531" y="8"/>
                  </a:cubicBezTo>
                  <a:cubicBezTo>
                    <a:pt x="1531" y="4"/>
                    <a:pt x="1535" y="0"/>
                    <a:pt x="1539" y="0"/>
                  </a:cubicBezTo>
                  <a:lnTo>
                    <a:pt x="1651" y="0"/>
                  </a:lnTo>
                  <a:cubicBezTo>
                    <a:pt x="1655" y="0"/>
                    <a:pt x="1659" y="4"/>
                    <a:pt x="1659" y="8"/>
                  </a:cubicBezTo>
                  <a:cubicBezTo>
                    <a:pt x="1659" y="13"/>
                    <a:pt x="1655" y="16"/>
                    <a:pt x="1651" y="16"/>
                  </a:cubicBezTo>
                  <a:close/>
                  <a:moveTo>
                    <a:pt x="1459" y="16"/>
                  </a:moveTo>
                  <a:lnTo>
                    <a:pt x="1347" y="16"/>
                  </a:lnTo>
                  <a:cubicBezTo>
                    <a:pt x="1343" y="16"/>
                    <a:pt x="1339" y="13"/>
                    <a:pt x="1339" y="8"/>
                  </a:cubicBezTo>
                  <a:cubicBezTo>
                    <a:pt x="1339" y="4"/>
                    <a:pt x="1343" y="0"/>
                    <a:pt x="1347" y="0"/>
                  </a:cubicBezTo>
                  <a:lnTo>
                    <a:pt x="1459" y="0"/>
                  </a:lnTo>
                  <a:cubicBezTo>
                    <a:pt x="1463" y="0"/>
                    <a:pt x="1467" y="4"/>
                    <a:pt x="1467" y="8"/>
                  </a:cubicBezTo>
                  <a:cubicBezTo>
                    <a:pt x="1467" y="13"/>
                    <a:pt x="1463" y="16"/>
                    <a:pt x="1459" y="16"/>
                  </a:cubicBezTo>
                  <a:close/>
                  <a:moveTo>
                    <a:pt x="1267" y="16"/>
                  </a:moveTo>
                  <a:lnTo>
                    <a:pt x="1155" y="16"/>
                  </a:lnTo>
                  <a:cubicBezTo>
                    <a:pt x="1151" y="16"/>
                    <a:pt x="1147" y="13"/>
                    <a:pt x="1147" y="8"/>
                  </a:cubicBezTo>
                  <a:cubicBezTo>
                    <a:pt x="1147" y="4"/>
                    <a:pt x="1151" y="0"/>
                    <a:pt x="1155" y="0"/>
                  </a:cubicBezTo>
                  <a:lnTo>
                    <a:pt x="1267" y="0"/>
                  </a:lnTo>
                  <a:cubicBezTo>
                    <a:pt x="1271" y="0"/>
                    <a:pt x="1275" y="4"/>
                    <a:pt x="1275" y="8"/>
                  </a:cubicBezTo>
                  <a:cubicBezTo>
                    <a:pt x="1275" y="13"/>
                    <a:pt x="1271" y="16"/>
                    <a:pt x="1267" y="16"/>
                  </a:cubicBezTo>
                  <a:close/>
                  <a:moveTo>
                    <a:pt x="1075" y="16"/>
                  </a:moveTo>
                  <a:lnTo>
                    <a:pt x="963" y="16"/>
                  </a:lnTo>
                  <a:cubicBezTo>
                    <a:pt x="959" y="16"/>
                    <a:pt x="955" y="13"/>
                    <a:pt x="955" y="8"/>
                  </a:cubicBezTo>
                  <a:cubicBezTo>
                    <a:pt x="955" y="4"/>
                    <a:pt x="959" y="0"/>
                    <a:pt x="963" y="0"/>
                  </a:cubicBezTo>
                  <a:lnTo>
                    <a:pt x="1075" y="0"/>
                  </a:lnTo>
                  <a:cubicBezTo>
                    <a:pt x="1079" y="0"/>
                    <a:pt x="1083" y="4"/>
                    <a:pt x="1083" y="8"/>
                  </a:cubicBezTo>
                  <a:cubicBezTo>
                    <a:pt x="1083" y="13"/>
                    <a:pt x="1079" y="16"/>
                    <a:pt x="1075" y="16"/>
                  </a:cubicBezTo>
                  <a:close/>
                  <a:moveTo>
                    <a:pt x="883" y="16"/>
                  </a:moveTo>
                  <a:lnTo>
                    <a:pt x="771" y="16"/>
                  </a:lnTo>
                  <a:cubicBezTo>
                    <a:pt x="767" y="16"/>
                    <a:pt x="763" y="13"/>
                    <a:pt x="763" y="8"/>
                  </a:cubicBezTo>
                  <a:cubicBezTo>
                    <a:pt x="763" y="4"/>
                    <a:pt x="767" y="0"/>
                    <a:pt x="771" y="0"/>
                  </a:cubicBezTo>
                  <a:lnTo>
                    <a:pt x="883" y="0"/>
                  </a:lnTo>
                  <a:cubicBezTo>
                    <a:pt x="887" y="0"/>
                    <a:pt x="891" y="4"/>
                    <a:pt x="891" y="8"/>
                  </a:cubicBezTo>
                  <a:cubicBezTo>
                    <a:pt x="891" y="13"/>
                    <a:pt x="887" y="16"/>
                    <a:pt x="883" y="16"/>
                  </a:cubicBezTo>
                  <a:close/>
                  <a:moveTo>
                    <a:pt x="691" y="16"/>
                  </a:moveTo>
                  <a:lnTo>
                    <a:pt x="579" y="16"/>
                  </a:lnTo>
                  <a:cubicBezTo>
                    <a:pt x="575" y="16"/>
                    <a:pt x="571" y="13"/>
                    <a:pt x="571" y="8"/>
                  </a:cubicBezTo>
                  <a:cubicBezTo>
                    <a:pt x="571" y="4"/>
                    <a:pt x="575" y="0"/>
                    <a:pt x="579" y="0"/>
                  </a:cubicBezTo>
                  <a:lnTo>
                    <a:pt x="691" y="0"/>
                  </a:lnTo>
                  <a:cubicBezTo>
                    <a:pt x="695" y="0"/>
                    <a:pt x="699" y="4"/>
                    <a:pt x="699" y="8"/>
                  </a:cubicBezTo>
                  <a:cubicBezTo>
                    <a:pt x="699" y="13"/>
                    <a:pt x="695" y="16"/>
                    <a:pt x="691" y="16"/>
                  </a:cubicBezTo>
                  <a:close/>
                  <a:moveTo>
                    <a:pt x="499" y="16"/>
                  </a:moveTo>
                  <a:lnTo>
                    <a:pt x="387" y="16"/>
                  </a:lnTo>
                  <a:cubicBezTo>
                    <a:pt x="383" y="16"/>
                    <a:pt x="379" y="13"/>
                    <a:pt x="379" y="8"/>
                  </a:cubicBezTo>
                  <a:cubicBezTo>
                    <a:pt x="379" y="4"/>
                    <a:pt x="383" y="0"/>
                    <a:pt x="387" y="0"/>
                  </a:cubicBezTo>
                  <a:lnTo>
                    <a:pt x="499" y="0"/>
                  </a:lnTo>
                  <a:cubicBezTo>
                    <a:pt x="503" y="0"/>
                    <a:pt x="507" y="4"/>
                    <a:pt x="507" y="8"/>
                  </a:cubicBezTo>
                  <a:cubicBezTo>
                    <a:pt x="507" y="13"/>
                    <a:pt x="503" y="16"/>
                    <a:pt x="499" y="16"/>
                  </a:cubicBezTo>
                  <a:close/>
                  <a:moveTo>
                    <a:pt x="308" y="17"/>
                  </a:moveTo>
                  <a:lnTo>
                    <a:pt x="251" y="22"/>
                  </a:lnTo>
                  <a:lnTo>
                    <a:pt x="253" y="22"/>
                  </a:lnTo>
                  <a:lnTo>
                    <a:pt x="200" y="39"/>
                  </a:lnTo>
                  <a:cubicBezTo>
                    <a:pt x="196" y="40"/>
                    <a:pt x="192" y="38"/>
                    <a:pt x="190" y="33"/>
                  </a:cubicBezTo>
                  <a:cubicBezTo>
                    <a:pt x="189" y="29"/>
                    <a:pt x="191" y="25"/>
                    <a:pt x="195" y="23"/>
                  </a:cubicBezTo>
                  <a:lnTo>
                    <a:pt x="248" y="7"/>
                  </a:lnTo>
                  <a:cubicBezTo>
                    <a:pt x="249" y="7"/>
                    <a:pt x="249" y="7"/>
                    <a:pt x="250" y="7"/>
                  </a:cubicBezTo>
                  <a:lnTo>
                    <a:pt x="306" y="1"/>
                  </a:lnTo>
                  <a:cubicBezTo>
                    <a:pt x="311" y="1"/>
                    <a:pt x="315" y="4"/>
                    <a:pt x="315" y="8"/>
                  </a:cubicBezTo>
                  <a:cubicBezTo>
                    <a:pt x="315" y="13"/>
                    <a:pt x="312" y="16"/>
                    <a:pt x="308" y="17"/>
                  </a:cubicBezTo>
                  <a:close/>
                  <a:moveTo>
                    <a:pt x="134" y="77"/>
                  </a:moveTo>
                  <a:lnTo>
                    <a:pt x="102" y="103"/>
                  </a:lnTo>
                  <a:lnTo>
                    <a:pt x="104" y="102"/>
                  </a:lnTo>
                  <a:lnTo>
                    <a:pt x="67" y="147"/>
                  </a:lnTo>
                  <a:lnTo>
                    <a:pt x="67" y="145"/>
                  </a:lnTo>
                  <a:lnTo>
                    <a:pt x="61" y="157"/>
                  </a:lnTo>
                  <a:cubicBezTo>
                    <a:pt x="59" y="161"/>
                    <a:pt x="54" y="162"/>
                    <a:pt x="50" y="160"/>
                  </a:cubicBezTo>
                  <a:cubicBezTo>
                    <a:pt x="46" y="158"/>
                    <a:pt x="45" y="153"/>
                    <a:pt x="47" y="149"/>
                  </a:cubicBezTo>
                  <a:lnTo>
                    <a:pt x="53" y="138"/>
                  </a:lnTo>
                  <a:cubicBezTo>
                    <a:pt x="54" y="137"/>
                    <a:pt x="54" y="137"/>
                    <a:pt x="54" y="136"/>
                  </a:cubicBezTo>
                  <a:lnTo>
                    <a:pt x="91" y="91"/>
                  </a:lnTo>
                  <a:cubicBezTo>
                    <a:pt x="92" y="91"/>
                    <a:pt x="92" y="91"/>
                    <a:pt x="92" y="90"/>
                  </a:cubicBezTo>
                  <a:lnTo>
                    <a:pt x="124" y="65"/>
                  </a:lnTo>
                  <a:cubicBezTo>
                    <a:pt x="127" y="62"/>
                    <a:pt x="132" y="63"/>
                    <a:pt x="135" y="66"/>
                  </a:cubicBezTo>
                  <a:cubicBezTo>
                    <a:pt x="138" y="70"/>
                    <a:pt x="137" y="75"/>
                    <a:pt x="134" y="77"/>
                  </a:cubicBezTo>
                  <a:close/>
                  <a:moveTo>
                    <a:pt x="30" y="228"/>
                  </a:moveTo>
                  <a:lnTo>
                    <a:pt x="22" y="252"/>
                  </a:lnTo>
                  <a:lnTo>
                    <a:pt x="22" y="250"/>
                  </a:lnTo>
                  <a:lnTo>
                    <a:pt x="16" y="311"/>
                  </a:lnTo>
                  <a:cubicBezTo>
                    <a:pt x="16" y="316"/>
                    <a:pt x="12" y="319"/>
                    <a:pt x="8" y="318"/>
                  </a:cubicBezTo>
                  <a:cubicBezTo>
                    <a:pt x="3" y="318"/>
                    <a:pt x="0" y="314"/>
                    <a:pt x="1" y="310"/>
                  </a:cubicBezTo>
                  <a:lnTo>
                    <a:pt x="7" y="249"/>
                  </a:lnTo>
                  <a:cubicBezTo>
                    <a:pt x="7" y="248"/>
                    <a:pt x="7" y="248"/>
                    <a:pt x="7" y="247"/>
                  </a:cubicBezTo>
                  <a:lnTo>
                    <a:pt x="14" y="224"/>
                  </a:lnTo>
                  <a:cubicBezTo>
                    <a:pt x="16" y="219"/>
                    <a:pt x="20" y="217"/>
                    <a:pt x="24" y="218"/>
                  </a:cubicBezTo>
                  <a:cubicBezTo>
                    <a:pt x="28" y="220"/>
                    <a:pt x="31" y="224"/>
                    <a:pt x="30" y="228"/>
                  </a:cubicBezTo>
                  <a:close/>
                  <a:moveTo>
                    <a:pt x="16" y="310"/>
                  </a:moveTo>
                  <a:lnTo>
                    <a:pt x="19" y="336"/>
                  </a:lnTo>
                  <a:cubicBezTo>
                    <a:pt x="19" y="340"/>
                    <a:pt x="16" y="344"/>
                    <a:pt x="12" y="344"/>
                  </a:cubicBezTo>
                  <a:cubicBezTo>
                    <a:pt x="7" y="345"/>
                    <a:pt x="3" y="342"/>
                    <a:pt x="3" y="337"/>
                  </a:cubicBezTo>
                  <a:lnTo>
                    <a:pt x="1" y="311"/>
                  </a:lnTo>
                  <a:cubicBezTo>
                    <a:pt x="0" y="307"/>
                    <a:pt x="3" y="303"/>
                    <a:pt x="8" y="303"/>
                  </a:cubicBezTo>
                  <a:cubicBezTo>
                    <a:pt x="12" y="302"/>
                    <a:pt x="16" y="305"/>
                    <a:pt x="16" y="310"/>
                  </a:cubicBezTo>
                  <a:close/>
                  <a:moveTo>
                    <a:pt x="36" y="412"/>
                  </a:moveTo>
                  <a:lnTo>
                    <a:pt x="40" y="426"/>
                  </a:lnTo>
                  <a:lnTo>
                    <a:pt x="39" y="425"/>
                  </a:lnTo>
                  <a:lnTo>
                    <a:pt x="67" y="476"/>
                  </a:lnTo>
                  <a:lnTo>
                    <a:pt x="67" y="474"/>
                  </a:lnTo>
                  <a:lnTo>
                    <a:pt x="91" y="504"/>
                  </a:lnTo>
                  <a:cubicBezTo>
                    <a:pt x="94" y="508"/>
                    <a:pt x="94" y="513"/>
                    <a:pt x="90" y="516"/>
                  </a:cubicBezTo>
                  <a:cubicBezTo>
                    <a:pt x="87" y="518"/>
                    <a:pt x="82" y="518"/>
                    <a:pt x="79" y="515"/>
                  </a:cubicBezTo>
                  <a:lnTo>
                    <a:pt x="54" y="485"/>
                  </a:lnTo>
                  <a:cubicBezTo>
                    <a:pt x="54" y="484"/>
                    <a:pt x="54" y="484"/>
                    <a:pt x="53" y="483"/>
                  </a:cubicBezTo>
                  <a:lnTo>
                    <a:pt x="25" y="432"/>
                  </a:lnTo>
                  <a:cubicBezTo>
                    <a:pt x="25" y="432"/>
                    <a:pt x="25" y="431"/>
                    <a:pt x="25" y="431"/>
                  </a:cubicBezTo>
                  <a:lnTo>
                    <a:pt x="20" y="417"/>
                  </a:lnTo>
                  <a:cubicBezTo>
                    <a:pt x="19" y="412"/>
                    <a:pt x="21" y="408"/>
                    <a:pt x="26" y="407"/>
                  </a:cubicBezTo>
                  <a:cubicBezTo>
                    <a:pt x="30" y="405"/>
                    <a:pt x="34" y="408"/>
                    <a:pt x="36" y="412"/>
                  </a:cubicBezTo>
                  <a:close/>
                  <a:moveTo>
                    <a:pt x="149" y="555"/>
                  </a:moveTo>
                  <a:lnTo>
                    <a:pt x="197" y="581"/>
                  </a:lnTo>
                  <a:lnTo>
                    <a:pt x="196" y="581"/>
                  </a:lnTo>
                  <a:lnTo>
                    <a:pt x="250" y="598"/>
                  </a:lnTo>
                  <a:cubicBezTo>
                    <a:pt x="254" y="599"/>
                    <a:pt x="257" y="604"/>
                    <a:pt x="255" y="608"/>
                  </a:cubicBezTo>
                  <a:cubicBezTo>
                    <a:pt x="254" y="612"/>
                    <a:pt x="249" y="615"/>
                    <a:pt x="245" y="613"/>
                  </a:cubicBezTo>
                  <a:lnTo>
                    <a:pt x="191" y="596"/>
                  </a:lnTo>
                  <a:cubicBezTo>
                    <a:pt x="191" y="596"/>
                    <a:pt x="190" y="596"/>
                    <a:pt x="190" y="595"/>
                  </a:cubicBezTo>
                  <a:lnTo>
                    <a:pt x="141" y="569"/>
                  </a:lnTo>
                  <a:cubicBezTo>
                    <a:pt x="137" y="567"/>
                    <a:pt x="136" y="562"/>
                    <a:pt x="138" y="558"/>
                  </a:cubicBezTo>
                  <a:cubicBezTo>
                    <a:pt x="140" y="554"/>
                    <a:pt x="145" y="553"/>
                    <a:pt x="149" y="5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7" name="Freeform 15"/>
            <p:cNvSpPr>
              <a:spLocks/>
            </p:cNvSpPr>
            <p:nvPr/>
          </p:nvSpPr>
          <p:spPr bwMode="auto">
            <a:xfrm>
              <a:off x="2515" y="3333"/>
              <a:ext cx="580" cy="215"/>
            </a:xfrm>
            <a:custGeom>
              <a:avLst/>
              <a:gdLst/>
              <a:ahLst/>
              <a:cxnLst>
                <a:cxn ang="0">
                  <a:pos x="1331" y="605"/>
                </a:cxn>
                <a:cxn ang="0">
                  <a:pos x="1633" y="302"/>
                </a:cxn>
                <a:cxn ang="0">
                  <a:pos x="1633" y="302"/>
                </a:cxn>
                <a:cxn ang="0">
                  <a:pos x="1633" y="302"/>
                </a:cxn>
                <a:cxn ang="0">
                  <a:pos x="1331" y="0"/>
                </a:cxn>
                <a:cxn ang="0">
                  <a:pos x="303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3" y="605"/>
                </a:cxn>
                <a:cxn ang="0">
                  <a:pos x="1331" y="605"/>
                </a:cxn>
              </a:cxnLst>
              <a:rect l="0" t="0" r="r" b="b"/>
              <a:pathLst>
                <a:path w="1633" h="605">
                  <a:moveTo>
                    <a:pt x="1331" y="605"/>
                  </a:moveTo>
                  <a:cubicBezTo>
                    <a:pt x="1498" y="605"/>
                    <a:pt x="1633" y="469"/>
                    <a:pt x="1633" y="302"/>
                  </a:cubicBezTo>
                  <a:lnTo>
                    <a:pt x="1633" y="302"/>
                  </a:lnTo>
                  <a:lnTo>
                    <a:pt x="1633" y="302"/>
                  </a:lnTo>
                  <a:cubicBezTo>
                    <a:pt x="1633" y="135"/>
                    <a:pt x="1498" y="0"/>
                    <a:pt x="1331" y="0"/>
                  </a:cubicBezTo>
                  <a:lnTo>
                    <a:pt x="303" y="0"/>
                  </a:lnTo>
                  <a:cubicBezTo>
                    <a:pt x="136" y="0"/>
                    <a:pt x="0" y="135"/>
                    <a:pt x="0" y="302"/>
                  </a:cubicBezTo>
                  <a:lnTo>
                    <a:pt x="0" y="302"/>
                  </a:lnTo>
                  <a:cubicBezTo>
                    <a:pt x="0" y="469"/>
                    <a:pt x="136" y="605"/>
                    <a:pt x="303" y="605"/>
                  </a:cubicBezTo>
                  <a:lnTo>
                    <a:pt x="1331" y="605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8" name="Freeform 16"/>
            <p:cNvSpPr>
              <a:spLocks/>
            </p:cNvSpPr>
            <p:nvPr/>
          </p:nvSpPr>
          <p:spPr bwMode="auto">
            <a:xfrm>
              <a:off x="2515" y="3333"/>
              <a:ext cx="580" cy="215"/>
            </a:xfrm>
            <a:custGeom>
              <a:avLst/>
              <a:gdLst/>
              <a:ahLst/>
              <a:cxnLst>
                <a:cxn ang="0">
                  <a:pos x="1331" y="605"/>
                </a:cxn>
                <a:cxn ang="0">
                  <a:pos x="1633" y="302"/>
                </a:cxn>
                <a:cxn ang="0">
                  <a:pos x="1633" y="302"/>
                </a:cxn>
                <a:cxn ang="0">
                  <a:pos x="1633" y="302"/>
                </a:cxn>
                <a:cxn ang="0">
                  <a:pos x="1331" y="0"/>
                </a:cxn>
                <a:cxn ang="0">
                  <a:pos x="303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3" y="605"/>
                </a:cxn>
                <a:cxn ang="0">
                  <a:pos x="1331" y="605"/>
                </a:cxn>
              </a:cxnLst>
              <a:rect l="0" t="0" r="r" b="b"/>
              <a:pathLst>
                <a:path w="1633" h="605">
                  <a:moveTo>
                    <a:pt x="1331" y="605"/>
                  </a:moveTo>
                  <a:cubicBezTo>
                    <a:pt x="1498" y="605"/>
                    <a:pt x="1633" y="469"/>
                    <a:pt x="1633" y="302"/>
                  </a:cubicBezTo>
                  <a:lnTo>
                    <a:pt x="1633" y="302"/>
                  </a:lnTo>
                  <a:lnTo>
                    <a:pt x="1633" y="302"/>
                  </a:lnTo>
                  <a:cubicBezTo>
                    <a:pt x="1633" y="135"/>
                    <a:pt x="1498" y="0"/>
                    <a:pt x="1331" y="0"/>
                  </a:cubicBezTo>
                  <a:lnTo>
                    <a:pt x="303" y="0"/>
                  </a:lnTo>
                  <a:cubicBezTo>
                    <a:pt x="136" y="0"/>
                    <a:pt x="0" y="135"/>
                    <a:pt x="0" y="302"/>
                  </a:cubicBezTo>
                  <a:lnTo>
                    <a:pt x="0" y="302"/>
                  </a:lnTo>
                  <a:cubicBezTo>
                    <a:pt x="0" y="469"/>
                    <a:pt x="136" y="605"/>
                    <a:pt x="303" y="605"/>
                  </a:cubicBezTo>
                  <a:lnTo>
                    <a:pt x="1331" y="605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69" name="Rectangle 17"/>
            <p:cNvSpPr>
              <a:spLocks noChangeArrowheads="1"/>
            </p:cNvSpPr>
            <p:nvPr/>
          </p:nvSpPr>
          <p:spPr bwMode="auto">
            <a:xfrm>
              <a:off x="1547" y="2353"/>
              <a:ext cx="860" cy="215"/>
            </a:xfrm>
            <a:prstGeom prst="rect">
              <a:avLst/>
            </a:prstGeom>
            <a:solidFill>
              <a:srgbClr val="D2C9D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0" name="Rectangle 18"/>
            <p:cNvSpPr>
              <a:spLocks noChangeArrowheads="1"/>
            </p:cNvSpPr>
            <p:nvPr/>
          </p:nvSpPr>
          <p:spPr bwMode="auto">
            <a:xfrm>
              <a:off x="1547" y="2353"/>
              <a:ext cx="860" cy="21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1" name="Rectangle 19"/>
            <p:cNvSpPr>
              <a:spLocks noChangeArrowheads="1"/>
            </p:cNvSpPr>
            <p:nvPr/>
          </p:nvSpPr>
          <p:spPr bwMode="auto">
            <a:xfrm>
              <a:off x="1778" y="2417"/>
              <a:ext cx="36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Release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72" name="Rectangle 20"/>
            <p:cNvSpPr>
              <a:spLocks noChangeArrowheads="1"/>
            </p:cNvSpPr>
            <p:nvPr/>
          </p:nvSpPr>
          <p:spPr bwMode="auto">
            <a:xfrm>
              <a:off x="2091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14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73" name="Rectangle 21"/>
            <p:cNvSpPr>
              <a:spLocks noChangeArrowheads="1"/>
            </p:cNvSpPr>
            <p:nvPr/>
          </p:nvSpPr>
          <p:spPr bwMode="auto">
            <a:xfrm>
              <a:off x="658" y="3003"/>
              <a:ext cx="4243" cy="308"/>
            </a:xfrm>
            <a:prstGeom prst="rect">
              <a:avLst/>
            </a:prstGeom>
            <a:solidFill>
              <a:srgbClr val="4979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4" name="Freeform 22"/>
            <p:cNvSpPr>
              <a:spLocks/>
            </p:cNvSpPr>
            <p:nvPr/>
          </p:nvSpPr>
          <p:spPr bwMode="auto">
            <a:xfrm>
              <a:off x="662" y="3008"/>
              <a:ext cx="4235" cy="302"/>
            </a:xfrm>
            <a:custGeom>
              <a:avLst/>
              <a:gdLst/>
              <a:ahLst/>
              <a:cxnLst>
                <a:cxn ang="0">
                  <a:pos x="4235" y="151"/>
                </a:cxn>
                <a:cxn ang="0">
                  <a:pos x="4085" y="0"/>
                </a:cxn>
                <a:cxn ang="0">
                  <a:pos x="4085" y="100"/>
                </a:cxn>
                <a:cxn ang="0">
                  <a:pos x="0" y="100"/>
                </a:cxn>
                <a:cxn ang="0">
                  <a:pos x="0" y="202"/>
                </a:cxn>
                <a:cxn ang="0">
                  <a:pos x="4085" y="202"/>
                </a:cxn>
                <a:cxn ang="0">
                  <a:pos x="4085" y="302"/>
                </a:cxn>
                <a:cxn ang="0">
                  <a:pos x="4235" y="151"/>
                </a:cxn>
              </a:cxnLst>
              <a:rect l="0" t="0" r="r" b="b"/>
              <a:pathLst>
                <a:path w="4235" h="302">
                  <a:moveTo>
                    <a:pt x="4235" y="151"/>
                  </a:moveTo>
                  <a:lnTo>
                    <a:pt x="4085" y="0"/>
                  </a:lnTo>
                  <a:lnTo>
                    <a:pt x="4085" y="100"/>
                  </a:lnTo>
                  <a:lnTo>
                    <a:pt x="0" y="100"/>
                  </a:lnTo>
                  <a:lnTo>
                    <a:pt x="0" y="202"/>
                  </a:lnTo>
                  <a:lnTo>
                    <a:pt x="4085" y="202"/>
                  </a:lnTo>
                  <a:lnTo>
                    <a:pt x="4085" y="302"/>
                  </a:lnTo>
                  <a:lnTo>
                    <a:pt x="4235" y="1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5" name="Rectangle 23"/>
            <p:cNvSpPr>
              <a:spLocks noChangeArrowheads="1"/>
            </p:cNvSpPr>
            <p:nvPr/>
          </p:nvSpPr>
          <p:spPr bwMode="auto">
            <a:xfrm>
              <a:off x="658" y="3003"/>
              <a:ext cx="4243" cy="308"/>
            </a:xfrm>
            <a:prstGeom prst="rect">
              <a:avLst/>
            </a:prstGeom>
            <a:solidFill>
              <a:srgbClr val="4979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6" name="Rectangle 24"/>
            <p:cNvSpPr>
              <a:spLocks noChangeArrowheads="1"/>
            </p:cNvSpPr>
            <p:nvPr/>
          </p:nvSpPr>
          <p:spPr bwMode="auto">
            <a:xfrm>
              <a:off x="658" y="3003"/>
              <a:ext cx="4249" cy="313"/>
            </a:xfrm>
            <a:prstGeom prst="rect">
              <a:avLst/>
            </a:prstGeom>
            <a:solidFill>
              <a:srgbClr val="4979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7" name="Freeform 25"/>
            <p:cNvSpPr>
              <a:spLocks noEditPoints="1"/>
            </p:cNvSpPr>
            <p:nvPr/>
          </p:nvSpPr>
          <p:spPr bwMode="auto">
            <a:xfrm>
              <a:off x="659" y="3005"/>
              <a:ext cx="4242" cy="308"/>
            </a:xfrm>
            <a:custGeom>
              <a:avLst/>
              <a:gdLst/>
              <a:ahLst/>
              <a:cxnLst>
                <a:cxn ang="0">
                  <a:pos x="11915" y="426"/>
                </a:cxn>
                <a:cxn ang="0">
                  <a:pos x="11915" y="437"/>
                </a:cxn>
                <a:cxn ang="0">
                  <a:pos x="11492" y="14"/>
                </a:cxn>
                <a:cxn ang="0">
                  <a:pos x="11506" y="8"/>
                </a:cxn>
                <a:cxn ang="0">
                  <a:pos x="11506" y="288"/>
                </a:cxn>
                <a:cxn ang="0">
                  <a:pos x="11498" y="296"/>
                </a:cxn>
                <a:cxn ang="0">
                  <a:pos x="8" y="296"/>
                </a:cxn>
                <a:cxn ang="0">
                  <a:pos x="16" y="288"/>
                </a:cxn>
                <a:cxn ang="0">
                  <a:pos x="16" y="576"/>
                </a:cxn>
                <a:cxn ang="0">
                  <a:pos x="8" y="568"/>
                </a:cxn>
                <a:cxn ang="0">
                  <a:pos x="11498" y="568"/>
                </a:cxn>
                <a:cxn ang="0">
                  <a:pos x="11506" y="576"/>
                </a:cxn>
                <a:cxn ang="0">
                  <a:pos x="11506" y="855"/>
                </a:cxn>
                <a:cxn ang="0">
                  <a:pos x="11492" y="849"/>
                </a:cxn>
                <a:cxn ang="0">
                  <a:pos x="11915" y="426"/>
                </a:cxn>
                <a:cxn ang="0">
                  <a:pos x="11503" y="861"/>
                </a:cxn>
                <a:cxn ang="0">
                  <a:pos x="11495" y="862"/>
                </a:cxn>
                <a:cxn ang="0">
                  <a:pos x="11490" y="855"/>
                </a:cxn>
                <a:cxn ang="0">
                  <a:pos x="11490" y="576"/>
                </a:cxn>
                <a:cxn ang="0">
                  <a:pos x="11498" y="584"/>
                </a:cxn>
                <a:cxn ang="0">
                  <a:pos x="8" y="584"/>
                </a:cxn>
                <a:cxn ang="0">
                  <a:pos x="0" y="576"/>
                </a:cxn>
                <a:cxn ang="0">
                  <a:pos x="0" y="288"/>
                </a:cxn>
                <a:cxn ang="0">
                  <a:pos x="8" y="280"/>
                </a:cxn>
                <a:cxn ang="0">
                  <a:pos x="11498" y="280"/>
                </a:cxn>
                <a:cxn ang="0">
                  <a:pos x="11490" y="288"/>
                </a:cxn>
                <a:cxn ang="0">
                  <a:pos x="11490" y="8"/>
                </a:cxn>
                <a:cxn ang="0">
                  <a:pos x="11495" y="1"/>
                </a:cxn>
                <a:cxn ang="0">
                  <a:pos x="11503" y="3"/>
                </a:cxn>
                <a:cxn ang="0">
                  <a:pos x="11927" y="426"/>
                </a:cxn>
                <a:cxn ang="0">
                  <a:pos x="11927" y="437"/>
                </a:cxn>
                <a:cxn ang="0">
                  <a:pos x="11503" y="861"/>
                </a:cxn>
              </a:cxnLst>
              <a:rect l="0" t="0" r="r" b="b"/>
              <a:pathLst>
                <a:path w="11930" h="864">
                  <a:moveTo>
                    <a:pt x="11915" y="426"/>
                  </a:moveTo>
                  <a:lnTo>
                    <a:pt x="11915" y="437"/>
                  </a:lnTo>
                  <a:lnTo>
                    <a:pt x="11492" y="14"/>
                  </a:lnTo>
                  <a:lnTo>
                    <a:pt x="11506" y="8"/>
                  </a:lnTo>
                  <a:lnTo>
                    <a:pt x="11506" y="288"/>
                  </a:lnTo>
                  <a:cubicBezTo>
                    <a:pt x="11506" y="292"/>
                    <a:pt x="11502" y="296"/>
                    <a:pt x="11498" y="296"/>
                  </a:cubicBezTo>
                  <a:lnTo>
                    <a:pt x="8" y="296"/>
                  </a:lnTo>
                  <a:lnTo>
                    <a:pt x="16" y="288"/>
                  </a:lnTo>
                  <a:lnTo>
                    <a:pt x="16" y="576"/>
                  </a:lnTo>
                  <a:lnTo>
                    <a:pt x="8" y="568"/>
                  </a:lnTo>
                  <a:lnTo>
                    <a:pt x="11498" y="568"/>
                  </a:lnTo>
                  <a:cubicBezTo>
                    <a:pt x="11502" y="568"/>
                    <a:pt x="11506" y="571"/>
                    <a:pt x="11506" y="576"/>
                  </a:cubicBezTo>
                  <a:lnTo>
                    <a:pt x="11506" y="855"/>
                  </a:lnTo>
                  <a:lnTo>
                    <a:pt x="11492" y="849"/>
                  </a:lnTo>
                  <a:lnTo>
                    <a:pt x="11915" y="426"/>
                  </a:lnTo>
                  <a:close/>
                  <a:moveTo>
                    <a:pt x="11503" y="861"/>
                  </a:moveTo>
                  <a:cubicBezTo>
                    <a:pt x="11501" y="863"/>
                    <a:pt x="11498" y="864"/>
                    <a:pt x="11495" y="862"/>
                  </a:cubicBezTo>
                  <a:cubicBezTo>
                    <a:pt x="11492" y="861"/>
                    <a:pt x="11490" y="858"/>
                    <a:pt x="11490" y="855"/>
                  </a:cubicBezTo>
                  <a:lnTo>
                    <a:pt x="11490" y="576"/>
                  </a:lnTo>
                  <a:lnTo>
                    <a:pt x="11498" y="584"/>
                  </a:lnTo>
                  <a:lnTo>
                    <a:pt x="8" y="584"/>
                  </a:lnTo>
                  <a:cubicBezTo>
                    <a:pt x="4" y="584"/>
                    <a:pt x="0" y="580"/>
                    <a:pt x="0" y="576"/>
                  </a:cubicBezTo>
                  <a:lnTo>
                    <a:pt x="0" y="288"/>
                  </a:lnTo>
                  <a:cubicBezTo>
                    <a:pt x="0" y="283"/>
                    <a:pt x="4" y="280"/>
                    <a:pt x="8" y="280"/>
                  </a:cubicBezTo>
                  <a:lnTo>
                    <a:pt x="11498" y="280"/>
                  </a:lnTo>
                  <a:lnTo>
                    <a:pt x="11490" y="288"/>
                  </a:lnTo>
                  <a:lnTo>
                    <a:pt x="11490" y="8"/>
                  </a:lnTo>
                  <a:cubicBezTo>
                    <a:pt x="11490" y="5"/>
                    <a:pt x="11492" y="2"/>
                    <a:pt x="11495" y="1"/>
                  </a:cubicBezTo>
                  <a:cubicBezTo>
                    <a:pt x="11498" y="0"/>
                    <a:pt x="11501" y="1"/>
                    <a:pt x="11503" y="3"/>
                  </a:cubicBezTo>
                  <a:lnTo>
                    <a:pt x="11927" y="426"/>
                  </a:lnTo>
                  <a:cubicBezTo>
                    <a:pt x="11930" y="429"/>
                    <a:pt x="11930" y="434"/>
                    <a:pt x="11927" y="437"/>
                  </a:cubicBezTo>
                  <a:lnTo>
                    <a:pt x="11503" y="86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8" name="Rectangle 26"/>
            <p:cNvSpPr>
              <a:spLocks noChangeArrowheads="1"/>
            </p:cNvSpPr>
            <p:nvPr/>
          </p:nvSpPr>
          <p:spPr bwMode="auto">
            <a:xfrm>
              <a:off x="658" y="3003"/>
              <a:ext cx="4249" cy="313"/>
            </a:xfrm>
            <a:prstGeom prst="rect">
              <a:avLst/>
            </a:prstGeom>
            <a:solidFill>
              <a:srgbClr val="4979C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79" name="Freeform 27"/>
            <p:cNvSpPr>
              <a:spLocks/>
            </p:cNvSpPr>
            <p:nvPr/>
          </p:nvSpPr>
          <p:spPr bwMode="auto">
            <a:xfrm>
              <a:off x="730" y="2940"/>
              <a:ext cx="4236" cy="301"/>
            </a:xfrm>
            <a:custGeom>
              <a:avLst/>
              <a:gdLst/>
              <a:ahLst/>
              <a:cxnLst>
                <a:cxn ang="0">
                  <a:pos x="4236" y="151"/>
                </a:cxn>
                <a:cxn ang="0">
                  <a:pos x="4085" y="0"/>
                </a:cxn>
                <a:cxn ang="0">
                  <a:pos x="4085" y="99"/>
                </a:cxn>
                <a:cxn ang="0">
                  <a:pos x="0" y="99"/>
                </a:cxn>
                <a:cxn ang="0">
                  <a:pos x="0" y="202"/>
                </a:cxn>
                <a:cxn ang="0">
                  <a:pos x="4085" y="202"/>
                </a:cxn>
                <a:cxn ang="0">
                  <a:pos x="4085" y="301"/>
                </a:cxn>
                <a:cxn ang="0">
                  <a:pos x="4236" y="151"/>
                </a:cxn>
              </a:cxnLst>
              <a:rect l="0" t="0" r="r" b="b"/>
              <a:pathLst>
                <a:path w="4236" h="301">
                  <a:moveTo>
                    <a:pt x="4236" y="151"/>
                  </a:moveTo>
                  <a:lnTo>
                    <a:pt x="4085" y="0"/>
                  </a:lnTo>
                  <a:lnTo>
                    <a:pt x="4085" y="99"/>
                  </a:lnTo>
                  <a:lnTo>
                    <a:pt x="0" y="99"/>
                  </a:lnTo>
                  <a:lnTo>
                    <a:pt x="0" y="202"/>
                  </a:lnTo>
                  <a:lnTo>
                    <a:pt x="4085" y="202"/>
                  </a:lnTo>
                  <a:lnTo>
                    <a:pt x="4085" y="301"/>
                  </a:lnTo>
                  <a:lnTo>
                    <a:pt x="4236" y="151"/>
                  </a:lnTo>
                  <a:close/>
                </a:path>
              </a:pathLst>
            </a:custGeom>
            <a:solidFill>
              <a:srgbClr val="9D3D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0" name="Freeform 28"/>
            <p:cNvSpPr>
              <a:spLocks/>
            </p:cNvSpPr>
            <p:nvPr/>
          </p:nvSpPr>
          <p:spPr bwMode="auto">
            <a:xfrm>
              <a:off x="730" y="2940"/>
              <a:ext cx="4236" cy="301"/>
            </a:xfrm>
            <a:custGeom>
              <a:avLst/>
              <a:gdLst/>
              <a:ahLst/>
              <a:cxnLst>
                <a:cxn ang="0">
                  <a:pos x="4236" y="151"/>
                </a:cxn>
                <a:cxn ang="0">
                  <a:pos x="4085" y="0"/>
                </a:cxn>
                <a:cxn ang="0">
                  <a:pos x="4085" y="99"/>
                </a:cxn>
                <a:cxn ang="0">
                  <a:pos x="0" y="99"/>
                </a:cxn>
                <a:cxn ang="0">
                  <a:pos x="0" y="202"/>
                </a:cxn>
                <a:cxn ang="0">
                  <a:pos x="4085" y="202"/>
                </a:cxn>
                <a:cxn ang="0">
                  <a:pos x="4085" y="301"/>
                </a:cxn>
                <a:cxn ang="0">
                  <a:pos x="4236" y="151"/>
                </a:cxn>
              </a:cxnLst>
              <a:rect l="0" t="0" r="r" b="b"/>
              <a:pathLst>
                <a:path w="4236" h="301">
                  <a:moveTo>
                    <a:pt x="4236" y="151"/>
                  </a:moveTo>
                  <a:lnTo>
                    <a:pt x="4085" y="0"/>
                  </a:lnTo>
                  <a:lnTo>
                    <a:pt x="4085" y="99"/>
                  </a:lnTo>
                  <a:lnTo>
                    <a:pt x="0" y="99"/>
                  </a:lnTo>
                  <a:lnTo>
                    <a:pt x="0" y="202"/>
                  </a:lnTo>
                  <a:lnTo>
                    <a:pt x="4085" y="202"/>
                  </a:lnTo>
                  <a:lnTo>
                    <a:pt x="4085" y="301"/>
                  </a:lnTo>
                  <a:lnTo>
                    <a:pt x="4236" y="151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1" name="Rectangle 29"/>
            <p:cNvSpPr>
              <a:spLocks noChangeArrowheads="1"/>
            </p:cNvSpPr>
            <p:nvPr/>
          </p:nvSpPr>
          <p:spPr bwMode="auto">
            <a:xfrm>
              <a:off x="2700" y="3043"/>
              <a:ext cx="34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cs typeface="Arial" pitchFamily="34" charset="0"/>
                </a:rPr>
                <a:t>Sidelink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82" name="Rectangle 30"/>
            <p:cNvSpPr>
              <a:spLocks noChangeArrowheads="1"/>
            </p:cNvSpPr>
            <p:nvPr/>
          </p:nvSpPr>
          <p:spPr bwMode="auto">
            <a:xfrm>
              <a:off x="687" y="2353"/>
              <a:ext cx="860" cy="215"/>
            </a:xfrm>
            <a:prstGeom prst="rect">
              <a:avLst/>
            </a:prstGeom>
            <a:solidFill>
              <a:srgbClr val="D2C9DE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3" name="Rectangle 31"/>
            <p:cNvSpPr>
              <a:spLocks noChangeArrowheads="1"/>
            </p:cNvSpPr>
            <p:nvPr/>
          </p:nvSpPr>
          <p:spPr bwMode="auto">
            <a:xfrm>
              <a:off x="687" y="2353"/>
              <a:ext cx="860" cy="21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4" name="Rectangle 32"/>
            <p:cNvSpPr>
              <a:spLocks noChangeArrowheads="1"/>
            </p:cNvSpPr>
            <p:nvPr/>
          </p:nvSpPr>
          <p:spPr bwMode="auto">
            <a:xfrm>
              <a:off x="874" y="2417"/>
              <a:ext cx="36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Release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85" name="Rectangle 33"/>
            <p:cNvSpPr>
              <a:spLocks noChangeArrowheads="1"/>
            </p:cNvSpPr>
            <p:nvPr/>
          </p:nvSpPr>
          <p:spPr bwMode="auto">
            <a:xfrm>
              <a:off x="1187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86" name="Rectangle 34"/>
            <p:cNvSpPr>
              <a:spLocks noChangeArrowheads="1"/>
            </p:cNvSpPr>
            <p:nvPr/>
          </p:nvSpPr>
          <p:spPr bwMode="auto">
            <a:xfrm>
              <a:off x="1266" y="2417"/>
              <a:ext cx="68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87" name="Rectangle 35"/>
            <p:cNvSpPr>
              <a:spLocks noChangeArrowheads="1"/>
            </p:cNvSpPr>
            <p:nvPr/>
          </p:nvSpPr>
          <p:spPr bwMode="auto">
            <a:xfrm>
              <a:off x="1295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13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88" name="Rectangle 36"/>
            <p:cNvSpPr>
              <a:spLocks noChangeArrowheads="1"/>
            </p:cNvSpPr>
            <p:nvPr/>
          </p:nvSpPr>
          <p:spPr bwMode="auto">
            <a:xfrm>
              <a:off x="2407" y="2353"/>
              <a:ext cx="860" cy="215"/>
            </a:xfrm>
            <a:prstGeom prst="rect">
              <a:avLst/>
            </a:prstGeom>
            <a:solidFill>
              <a:srgbClr val="775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89" name="Rectangle 37"/>
            <p:cNvSpPr>
              <a:spLocks noChangeArrowheads="1"/>
            </p:cNvSpPr>
            <p:nvPr/>
          </p:nvSpPr>
          <p:spPr bwMode="auto">
            <a:xfrm>
              <a:off x="2407" y="2353"/>
              <a:ext cx="860" cy="21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90" name="Rectangle 38"/>
            <p:cNvSpPr>
              <a:spLocks noChangeArrowheads="1"/>
            </p:cNvSpPr>
            <p:nvPr/>
          </p:nvSpPr>
          <p:spPr bwMode="auto">
            <a:xfrm>
              <a:off x="2643" y="2417"/>
              <a:ext cx="36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Release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91" name="Rectangle 39"/>
            <p:cNvSpPr>
              <a:spLocks noChangeArrowheads="1"/>
            </p:cNvSpPr>
            <p:nvPr/>
          </p:nvSpPr>
          <p:spPr bwMode="auto">
            <a:xfrm>
              <a:off x="2950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15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92" name="Rectangle 40"/>
            <p:cNvSpPr>
              <a:spLocks noChangeArrowheads="1"/>
            </p:cNvSpPr>
            <p:nvPr/>
          </p:nvSpPr>
          <p:spPr bwMode="auto">
            <a:xfrm>
              <a:off x="3267" y="2353"/>
              <a:ext cx="860" cy="215"/>
            </a:xfrm>
            <a:prstGeom prst="rect">
              <a:avLst/>
            </a:prstGeom>
            <a:solidFill>
              <a:srgbClr val="775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93" name="Rectangle 41"/>
            <p:cNvSpPr>
              <a:spLocks noChangeArrowheads="1"/>
            </p:cNvSpPr>
            <p:nvPr/>
          </p:nvSpPr>
          <p:spPr bwMode="auto">
            <a:xfrm>
              <a:off x="3267" y="2353"/>
              <a:ext cx="860" cy="21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94" name="Rectangle 42"/>
            <p:cNvSpPr>
              <a:spLocks noChangeArrowheads="1"/>
            </p:cNvSpPr>
            <p:nvPr/>
          </p:nvSpPr>
          <p:spPr bwMode="auto">
            <a:xfrm>
              <a:off x="3502" y="2417"/>
              <a:ext cx="36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Release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95" name="Rectangle 43"/>
            <p:cNvSpPr>
              <a:spLocks noChangeArrowheads="1"/>
            </p:cNvSpPr>
            <p:nvPr/>
          </p:nvSpPr>
          <p:spPr bwMode="auto">
            <a:xfrm>
              <a:off x="3809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16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96" name="Rectangle 44"/>
            <p:cNvSpPr>
              <a:spLocks noChangeArrowheads="1"/>
            </p:cNvSpPr>
            <p:nvPr/>
          </p:nvSpPr>
          <p:spPr bwMode="auto">
            <a:xfrm>
              <a:off x="4127" y="2353"/>
              <a:ext cx="860" cy="215"/>
            </a:xfrm>
            <a:prstGeom prst="rect">
              <a:avLst/>
            </a:prstGeom>
            <a:solidFill>
              <a:srgbClr val="775E97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97" name="Rectangle 45"/>
            <p:cNvSpPr>
              <a:spLocks noChangeArrowheads="1"/>
            </p:cNvSpPr>
            <p:nvPr/>
          </p:nvSpPr>
          <p:spPr bwMode="auto">
            <a:xfrm>
              <a:off x="4127" y="2353"/>
              <a:ext cx="860" cy="215"/>
            </a:xfrm>
            <a:prstGeom prst="rect">
              <a:avLst/>
            </a:pr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98" name="Rectangle 46"/>
            <p:cNvSpPr>
              <a:spLocks noChangeArrowheads="1"/>
            </p:cNvSpPr>
            <p:nvPr/>
          </p:nvSpPr>
          <p:spPr bwMode="auto">
            <a:xfrm>
              <a:off x="4361" y="2417"/>
              <a:ext cx="36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Release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799" name="Rectangle 47"/>
            <p:cNvSpPr>
              <a:spLocks noChangeArrowheads="1"/>
            </p:cNvSpPr>
            <p:nvPr/>
          </p:nvSpPr>
          <p:spPr bwMode="auto">
            <a:xfrm>
              <a:off x="4668" y="2417"/>
              <a:ext cx="12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17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0" name="Rectangle 48"/>
            <p:cNvSpPr>
              <a:spLocks noChangeArrowheads="1"/>
            </p:cNvSpPr>
            <p:nvPr/>
          </p:nvSpPr>
          <p:spPr bwMode="auto">
            <a:xfrm>
              <a:off x="828" y="2736"/>
              <a:ext cx="27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LTE 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1" name="Rectangle 49"/>
            <p:cNvSpPr>
              <a:spLocks noChangeArrowheads="1"/>
            </p:cNvSpPr>
            <p:nvPr/>
          </p:nvSpPr>
          <p:spPr bwMode="auto">
            <a:xfrm>
              <a:off x="1050" y="2736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2" name="Rectangle 50"/>
            <p:cNvSpPr>
              <a:spLocks noChangeArrowheads="1"/>
            </p:cNvSpPr>
            <p:nvPr/>
          </p:nvSpPr>
          <p:spPr bwMode="auto">
            <a:xfrm>
              <a:off x="1090" y="2736"/>
              <a:ext cx="9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3" name="Rectangle 51"/>
            <p:cNvSpPr>
              <a:spLocks noChangeArrowheads="1"/>
            </p:cNvSpPr>
            <p:nvPr/>
          </p:nvSpPr>
          <p:spPr bwMode="auto">
            <a:xfrm>
              <a:off x="1147" y="2736"/>
              <a:ext cx="6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,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4" name="Rectangle 52"/>
            <p:cNvSpPr>
              <a:spLocks noChangeArrowheads="1"/>
            </p:cNvSpPr>
            <p:nvPr/>
          </p:nvSpPr>
          <p:spPr bwMode="auto">
            <a:xfrm>
              <a:off x="1170" y="2736"/>
              <a:ext cx="14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5" name="Rectangle 53"/>
            <p:cNvSpPr>
              <a:spLocks noChangeArrowheads="1"/>
            </p:cNvSpPr>
            <p:nvPr/>
          </p:nvSpPr>
          <p:spPr bwMode="auto">
            <a:xfrm>
              <a:off x="1266" y="2736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6" name="Rectangle 54"/>
            <p:cNvSpPr>
              <a:spLocks noChangeArrowheads="1"/>
            </p:cNvSpPr>
            <p:nvPr/>
          </p:nvSpPr>
          <p:spPr bwMode="auto">
            <a:xfrm>
              <a:off x="1306" y="2736"/>
              <a:ext cx="9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7" name="Rectangle 55"/>
            <p:cNvSpPr>
              <a:spLocks noChangeArrowheads="1"/>
            </p:cNvSpPr>
            <p:nvPr/>
          </p:nvSpPr>
          <p:spPr bwMode="auto">
            <a:xfrm>
              <a:off x="2637" y="2736"/>
              <a:ext cx="19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LTE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8" name="Rectangle 56"/>
            <p:cNvSpPr>
              <a:spLocks noChangeArrowheads="1"/>
            </p:cNvSpPr>
            <p:nvPr/>
          </p:nvSpPr>
          <p:spPr bwMode="auto">
            <a:xfrm>
              <a:off x="2779" y="2736"/>
              <a:ext cx="68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09" name="Rectangle 57"/>
            <p:cNvSpPr>
              <a:spLocks noChangeArrowheads="1"/>
            </p:cNvSpPr>
            <p:nvPr/>
          </p:nvSpPr>
          <p:spPr bwMode="auto">
            <a:xfrm>
              <a:off x="2808" y="2736"/>
              <a:ext cx="13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eV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10" name="Rectangle 58"/>
            <p:cNvSpPr>
              <a:spLocks noChangeArrowheads="1"/>
            </p:cNvSpPr>
            <p:nvPr/>
          </p:nvSpPr>
          <p:spPr bwMode="auto">
            <a:xfrm>
              <a:off x="2899" y="2736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11" name="Rectangle 59"/>
            <p:cNvSpPr>
              <a:spLocks noChangeArrowheads="1"/>
            </p:cNvSpPr>
            <p:nvPr/>
          </p:nvSpPr>
          <p:spPr bwMode="auto">
            <a:xfrm>
              <a:off x="2944" y="2736"/>
              <a:ext cx="9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X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12" name="Line 60"/>
            <p:cNvSpPr>
              <a:spLocks noChangeShapeType="1"/>
            </p:cNvSpPr>
            <p:nvPr/>
          </p:nvSpPr>
          <p:spPr bwMode="auto">
            <a:xfrm>
              <a:off x="1418" y="2784"/>
              <a:ext cx="202" cy="1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3" name="Freeform 61"/>
            <p:cNvSpPr>
              <a:spLocks/>
            </p:cNvSpPr>
            <p:nvPr/>
          </p:nvSpPr>
          <p:spPr bwMode="auto">
            <a:xfrm>
              <a:off x="1613" y="2756"/>
              <a:ext cx="84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84" h="56">
                  <a:moveTo>
                    <a:pt x="0" y="0"/>
                  </a:moveTo>
                  <a:lnTo>
                    <a:pt x="84" y="28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4" name="Line 62"/>
            <p:cNvSpPr>
              <a:spLocks noChangeShapeType="1"/>
            </p:cNvSpPr>
            <p:nvPr/>
          </p:nvSpPr>
          <p:spPr bwMode="auto">
            <a:xfrm>
              <a:off x="2342" y="2784"/>
              <a:ext cx="73" cy="1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5" name="Freeform 63"/>
            <p:cNvSpPr>
              <a:spLocks/>
            </p:cNvSpPr>
            <p:nvPr/>
          </p:nvSpPr>
          <p:spPr bwMode="auto">
            <a:xfrm>
              <a:off x="2409" y="2756"/>
              <a:ext cx="84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84" h="56">
                  <a:moveTo>
                    <a:pt x="0" y="0"/>
                  </a:moveTo>
                  <a:lnTo>
                    <a:pt x="84" y="28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6" name="Line 64"/>
            <p:cNvSpPr>
              <a:spLocks noChangeShapeType="1"/>
            </p:cNvSpPr>
            <p:nvPr/>
          </p:nvSpPr>
          <p:spPr bwMode="auto">
            <a:xfrm>
              <a:off x="3138" y="2784"/>
              <a:ext cx="94" cy="1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7" name="Freeform 65"/>
            <p:cNvSpPr>
              <a:spLocks/>
            </p:cNvSpPr>
            <p:nvPr/>
          </p:nvSpPr>
          <p:spPr bwMode="auto">
            <a:xfrm>
              <a:off x="3226" y="2756"/>
              <a:ext cx="84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28"/>
                </a:cxn>
                <a:cxn ang="0">
                  <a:pos x="0" y="56"/>
                </a:cxn>
                <a:cxn ang="0">
                  <a:pos x="0" y="0"/>
                </a:cxn>
              </a:cxnLst>
              <a:rect l="0" t="0" r="r" b="b"/>
              <a:pathLst>
                <a:path w="84" h="56">
                  <a:moveTo>
                    <a:pt x="0" y="0"/>
                  </a:moveTo>
                  <a:lnTo>
                    <a:pt x="84" y="28"/>
                  </a:lnTo>
                  <a:lnTo>
                    <a:pt x="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18" name="Rectangle 66"/>
            <p:cNvSpPr>
              <a:spLocks noChangeArrowheads="1"/>
            </p:cNvSpPr>
            <p:nvPr/>
          </p:nvSpPr>
          <p:spPr bwMode="auto">
            <a:xfrm>
              <a:off x="2562" y="3339"/>
              <a:ext cx="61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NR sidelink SI</a:t>
              </a:r>
              <a:r>
                <a:rPr kumimoji="0" lang="en-US" sz="900" b="1" i="0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after NR phase 1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19" name="Rectangle 67"/>
            <p:cNvSpPr>
              <a:spLocks noChangeArrowheads="1"/>
            </p:cNvSpPr>
            <p:nvPr/>
          </p:nvSpPr>
          <p:spPr bwMode="auto">
            <a:xfrm>
              <a:off x="3695" y="3288"/>
              <a:ext cx="23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NR 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0" name="Rectangle 68"/>
            <p:cNvSpPr>
              <a:spLocks noChangeArrowheads="1"/>
            </p:cNvSpPr>
            <p:nvPr/>
          </p:nvSpPr>
          <p:spPr bwMode="auto">
            <a:xfrm>
              <a:off x="3872" y="3288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1" name="Rectangle 69"/>
            <p:cNvSpPr>
              <a:spLocks noChangeArrowheads="1"/>
            </p:cNvSpPr>
            <p:nvPr/>
          </p:nvSpPr>
          <p:spPr bwMode="auto">
            <a:xfrm>
              <a:off x="3917" y="3288"/>
              <a:ext cx="188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X SI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2" name="Rectangle 70"/>
            <p:cNvSpPr>
              <a:spLocks noChangeArrowheads="1"/>
            </p:cNvSpPr>
            <p:nvPr/>
          </p:nvSpPr>
          <p:spPr bwMode="auto">
            <a:xfrm>
              <a:off x="4059" y="3288"/>
              <a:ext cx="6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/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3" name="Rectangle 71"/>
            <p:cNvSpPr>
              <a:spLocks noChangeArrowheads="1"/>
            </p:cNvSpPr>
            <p:nvPr/>
          </p:nvSpPr>
          <p:spPr bwMode="auto">
            <a:xfrm>
              <a:off x="4082" y="3288"/>
              <a:ext cx="13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WI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4" name="Rectangle 72"/>
            <p:cNvSpPr>
              <a:spLocks noChangeArrowheads="1"/>
            </p:cNvSpPr>
            <p:nvPr/>
          </p:nvSpPr>
          <p:spPr bwMode="auto">
            <a:xfrm>
              <a:off x="3667" y="3568"/>
              <a:ext cx="71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NR other sidelink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5" name="Rectangle 73"/>
            <p:cNvSpPr>
              <a:spLocks noChangeArrowheads="1"/>
            </p:cNvSpPr>
            <p:nvPr/>
          </p:nvSpPr>
          <p:spPr bwMode="auto">
            <a:xfrm>
              <a:off x="3883" y="3659"/>
              <a:ext cx="11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SI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6" name="Rectangle 74"/>
            <p:cNvSpPr>
              <a:spLocks noChangeArrowheads="1"/>
            </p:cNvSpPr>
            <p:nvPr/>
          </p:nvSpPr>
          <p:spPr bwMode="auto">
            <a:xfrm>
              <a:off x="3957" y="3659"/>
              <a:ext cx="6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/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7" name="Rectangle 75"/>
            <p:cNvSpPr>
              <a:spLocks noChangeArrowheads="1"/>
            </p:cNvSpPr>
            <p:nvPr/>
          </p:nvSpPr>
          <p:spPr bwMode="auto">
            <a:xfrm>
              <a:off x="3974" y="3659"/>
              <a:ext cx="137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WI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28" name="Freeform 76"/>
            <p:cNvSpPr>
              <a:spLocks noEditPoints="1"/>
            </p:cNvSpPr>
            <p:nvPr/>
          </p:nvSpPr>
          <p:spPr bwMode="auto">
            <a:xfrm>
              <a:off x="3089" y="3363"/>
              <a:ext cx="136" cy="74"/>
            </a:xfrm>
            <a:custGeom>
              <a:avLst/>
              <a:gdLst/>
              <a:ahLst/>
              <a:cxnLst>
                <a:cxn ang="0">
                  <a:pos x="9" y="182"/>
                </a:cxn>
                <a:cxn ang="0">
                  <a:pos x="169" y="101"/>
                </a:cxn>
                <a:cxn ang="0">
                  <a:pos x="186" y="106"/>
                </a:cxn>
                <a:cxn ang="0">
                  <a:pos x="180" y="123"/>
                </a:cxn>
                <a:cxn ang="0">
                  <a:pos x="21" y="205"/>
                </a:cxn>
                <a:cxn ang="0">
                  <a:pos x="3" y="199"/>
                </a:cxn>
                <a:cxn ang="0">
                  <a:pos x="9" y="182"/>
                </a:cxn>
                <a:cxn ang="0">
                  <a:pos x="283" y="43"/>
                </a:cxn>
                <a:cxn ang="0">
                  <a:pos x="360" y="4"/>
                </a:cxn>
                <a:cxn ang="0">
                  <a:pos x="377" y="9"/>
                </a:cxn>
                <a:cxn ang="0">
                  <a:pos x="371" y="26"/>
                </a:cxn>
                <a:cxn ang="0">
                  <a:pos x="295" y="65"/>
                </a:cxn>
                <a:cxn ang="0">
                  <a:pos x="277" y="60"/>
                </a:cxn>
                <a:cxn ang="0">
                  <a:pos x="283" y="43"/>
                </a:cxn>
              </a:cxnLst>
              <a:rect l="0" t="0" r="r" b="b"/>
              <a:pathLst>
                <a:path w="380" h="208">
                  <a:moveTo>
                    <a:pt x="9" y="182"/>
                  </a:moveTo>
                  <a:lnTo>
                    <a:pt x="169" y="101"/>
                  </a:lnTo>
                  <a:cubicBezTo>
                    <a:pt x="175" y="97"/>
                    <a:pt x="183" y="100"/>
                    <a:pt x="186" y="106"/>
                  </a:cubicBezTo>
                  <a:cubicBezTo>
                    <a:pt x="189" y="113"/>
                    <a:pt x="187" y="120"/>
                    <a:pt x="180" y="123"/>
                  </a:cubicBezTo>
                  <a:lnTo>
                    <a:pt x="21" y="205"/>
                  </a:lnTo>
                  <a:cubicBezTo>
                    <a:pt x="14" y="208"/>
                    <a:pt x="7" y="205"/>
                    <a:pt x="3" y="199"/>
                  </a:cubicBezTo>
                  <a:cubicBezTo>
                    <a:pt x="0" y="193"/>
                    <a:pt x="3" y="185"/>
                    <a:pt x="9" y="182"/>
                  </a:cubicBezTo>
                  <a:close/>
                  <a:moveTo>
                    <a:pt x="283" y="43"/>
                  </a:moveTo>
                  <a:lnTo>
                    <a:pt x="360" y="4"/>
                  </a:lnTo>
                  <a:cubicBezTo>
                    <a:pt x="366" y="0"/>
                    <a:pt x="374" y="3"/>
                    <a:pt x="377" y="9"/>
                  </a:cubicBezTo>
                  <a:cubicBezTo>
                    <a:pt x="380" y="15"/>
                    <a:pt x="378" y="23"/>
                    <a:pt x="371" y="26"/>
                  </a:cubicBezTo>
                  <a:lnTo>
                    <a:pt x="295" y="65"/>
                  </a:lnTo>
                  <a:cubicBezTo>
                    <a:pt x="288" y="69"/>
                    <a:pt x="281" y="66"/>
                    <a:pt x="277" y="60"/>
                  </a:cubicBezTo>
                  <a:cubicBezTo>
                    <a:pt x="274" y="54"/>
                    <a:pt x="277" y="46"/>
                    <a:pt x="283" y="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29" name="Freeform 77"/>
            <p:cNvSpPr>
              <a:spLocks/>
            </p:cNvSpPr>
            <p:nvPr/>
          </p:nvSpPr>
          <p:spPr bwMode="auto">
            <a:xfrm>
              <a:off x="3200" y="3333"/>
              <a:ext cx="89" cy="64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89" y="0"/>
                </a:cxn>
                <a:cxn ang="0">
                  <a:pos x="26" y="64"/>
                </a:cxn>
                <a:cxn ang="0">
                  <a:pos x="0" y="13"/>
                </a:cxn>
              </a:cxnLst>
              <a:rect l="0" t="0" r="r" b="b"/>
              <a:pathLst>
                <a:path w="89" h="64">
                  <a:moveTo>
                    <a:pt x="0" y="13"/>
                  </a:moveTo>
                  <a:lnTo>
                    <a:pt x="89" y="0"/>
                  </a:lnTo>
                  <a:lnTo>
                    <a:pt x="26" y="6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0" name="Freeform 78"/>
            <p:cNvSpPr>
              <a:spLocks noEditPoints="1"/>
            </p:cNvSpPr>
            <p:nvPr/>
          </p:nvSpPr>
          <p:spPr bwMode="auto">
            <a:xfrm>
              <a:off x="3090" y="3435"/>
              <a:ext cx="170" cy="171"/>
            </a:xfrm>
            <a:custGeom>
              <a:avLst/>
              <a:gdLst/>
              <a:ahLst/>
              <a:cxnLst>
                <a:cxn ang="0">
                  <a:pos x="23" y="5"/>
                </a:cxn>
                <a:cxn ang="0">
                  <a:pos x="150" y="132"/>
                </a:cxn>
                <a:cxn ang="0">
                  <a:pos x="150" y="150"/>
                </a:cxn>
                <a:cxn ang="0">
                  <a:pos x="132" y="150"/>
                </a:cxn>
                <a:cxn ang="0">
                  <a:pos x="5" y="24"/>
                </a:cxn>
                <a:cxn ang="0">
                  <a:pos x="5" y="5"/>
                </a:cxn>
                <a:cxn ang="0">
                  <a:pos x="23" y="5"/>
                </a:cxn>
                <a:cxn ang="0">
                  <a:pos x="240" y="223"/>
                </a:cxn>
                <a:cxn ang="0">
                  <a:pos x="367" y="349"/>
                </a:cxn>
                <a:cxn ang="0">
                  <a:pos x="367" y="367"/>
                </a:cxn>
                <a:cxn ang="0">
                  <a:pos x="349" y="367"/>
                </a:cxn>
                <a:cxn ang="0">
                  <a:pos x="222" y="241"/>
                </a:cxn>
                <a:cxn ang="0">
                  <a:pos x="222" y="223"/>
                </a:cxn>
                <a:cxn ang="0">
                  <a:pos x="240" y="223"/>
                </a:cxn>
                <a:cxn ang="0">
                  <a:pos x="457" y="440"/>
                </a:cxn>
                <a:cxn ang="0">
                  <a:pos x="473" y="456"/>
                </a:cxn>
                <a:cxn ang="0">
                  <a:pos x="473" y="474"/>
                </a:cxn>
                <a:cxn ang="0">
                  <a:pos x="455" y="474"/>
                </a:cxn>
                <a:cxn ang="0">
                  <a:pos x="439" y="458"/>
                </a:cxn>
                <a:cxn ang="0">
                  <a:pos x="439" y="440"/>
                </a:cxn>
                <a:cxn ang="0">
                  <a:pos x="457" y="440"/>
                </a:cxn>
              </a:cxnLst>
              <a:rect l="0" t="0" r="r" b="b"/>
              <a:pathLst>
                <a:path w="478" h="479">
                  <a:moveTo>
                    <a:pt x="23" y="5"/>
                  </a:moveTo>
                  <a:lnTo>
                    <a:pt x="150" y="132"/>
                  </a:lnTo>
                  <a:cubicBezTo>
                    <a:pt x="155" y="137"/>
                    <a:pt x="155" y="145"/>
                    <a:pt x="150" y="150"/>
                  </a:cubicBezTo>
                  <a:cubicBezTo>
                    <a:pt x="145" y="155"/>
                    <a:pt x="137" y="155"/>
                    <a:pt x="132" y="150"/>
                  </a:cubicBezTo>
                  <a:lnTo>
                    <a:pt x="5" y="24"/>
                  </a:lnTo>
                  <a:cubicBezTo>
                    <a:pt x="0" y="19"/>
                    <a:pt x="0" y="10"/>
                    <a:pt x="5" y="5"/>
                  </a:cubicBezTo>
                  <a:cubicBezTo>
                    <a:pt x="10" y="0"/>
                    <a:pt x="18" y="0"/>
                    <a:pt x="23" y="5"/>
                  </a:cubicBezTo>
                  <a:close/>
                  <a:moveTo>
                    <a:pt x="240" y="223"/>
                  </a:moveTo>
                  <a:lnTo>
                    <a:pt x="367" y="349"/>
                  </a:lnTo>
                  <a:cubicBezTo>
                    <a:pt x="372" y="354"/>
                    <a:pt x="372" y="362"/>
                    <a:pt x="367" y="367"/>
                  </a:cubicBezTo>
                  <a:cubicBezTo>
                    <a:pt x="362" y="372"/>
                    <a:pt x="354" y="372"/>
                    <a:pt x="349" y="367"/>
                  </a:cubicBezTo>
                  <a:lnTo>
                    <a:pt x="222" y="241"/>
                  </a:lnTo>
                  <a:cubicBezTo>
                    <a:pt x="217" y="236"/>
                    <a:pt x="217" y="228"/>
                    <a:pt x="222" y="223"/>
                  </a:cubicBezTo>
                  <a:cubicBezTo>
                    <a:pt x="227" y="218"/>
                    <a:pt x="235" y="218"/>
                    <a:pt x="240" y="223"/>
                  </a:cubicBezTo>
                  <a:close/>
                  <a:moveTo>
                    <a:pt x="457" y="440"/>
                  </a:moveTo>
                  <a:lnTo>
                    <a:pt x="473" y="456"/>
                  </a:lnTo>
                  <a:cubicBezTo>
                    <a:pt x="478" y="461"/>
                    <a:pt x="478" y="469"/>
                    <a:pt x="473" y="474"/>
                  </a:cubicBezTo>
                  <a:cubicBezTo>
                    <a:pt x="468" y="479"/>
                    <a:pt x="460" y="479"/>
                    <a:pt x="455" y="474"/>
                  </a:cubicBezTo>
                  <a:lnTo>
                    <a:pt x="439" y="458"/>
                  </a:lnTo>
                  <a:cubicBezTo>
                    <a:pt x="434" y="453"/>
                    <a:pt x="434" y="445"/>
                    <a:pt x="439" y="440"/>
                  </a:cubicBezTo>
                  <a:cubicBezTo>
                    <a:pt x="444" y="435"/>
                    <a:pt x="452" y="435"/>
                    <a:pt x="457" y="4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1" name="Freeform 79"/>
            <p:cNvSpPr>
              <a:spLocks/>
            </p:cNvSpPr>
            <p:nvPr/>
          </p:nvSpPr>
          <p:spPr bwMode="auto">
            <a:xfrm>
              <a:off x="3230" y="3576"/>
              <a:ext cx="80" cy="8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80" y="80"/>
                </a:cxn>
                <a:cxn ang="0">
                  <a:pos x="0" y="40"/>
                </a:cxn>
                <a:cxn ang="0">
                  <a:pos x="40" y="0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lnTo>
                    <a:pt x="80" y="80"/>
                  </a:lnTo>
                  <a:lnTo>
                    <a:pt x="0" y="4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2" name="Freeform 80"/>
            <p:cNvSpPr>
              <a:spLocks/>
            </p:cNvSpPr>
            <p:nvPr/>
          </p:nvSpPr>
          <p:spPr bwMode="auto">
            <a:xfrm>
              <a:off x="2816" y="2891"/>
              <a:ext cx="1" cy="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4"/>
                </a:cxn>
                <a:cxn ang="0">
                  <a:pos x="0" y="0"/>
                </a:cxn>
              </a:cxnLst>
              <a:rect l="0" t="0" r="r" b="b"/>
              <a:pathLst>
                <a:path h="54">
                  <a:moveTo>
                    <a:pt x="0" y="0"/>
                  </a:move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3" name="Freeform 81"/>
            <p:cNvSpPr>
              <a:spLocks/>
            </p:cNvSpPr>
            <p:nvPr/>
          </p:nvSpPr>
          <p:spPr bwMode="auto">
            <a:xfrm>
              <a:off x="3310" y="2676"/>
              <a:ext cx="1247" cy="215"/>
            </a:xfrm>
            <a:custGeom>
              <a:avLst/>
              <a:gdLst/>
              <a:ahLst/>
              <a:cxnLst>
                <a:cxn ang="0">
                  <a:pos x="3205" y="604"/>
                </a:cxn>
                <a:cxn ang="0">
                  <a:pos x="3507" y="302"/>
                </a:cxn>
                <a:cxn ang="0">
                  <a:pos x="3507" y="302"/>
                </a:cxn>
                <a:cxn ang="0">
                  <a:pos x="3507" y="302"/>
                </a:cxn>
                <a:cxn ang="0">
                  <a:pos x="3205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3205" y="604"/>
                </a:cxn>
              </a:cxnLst>
              <a:rect l="0" t="0" r="r" b="b"/>
              <a:pathLst>
                <a:path w="3507" h="604">
                  <a:moveTo>
                    <a:pt x="3205" y="604"/>
                  </a:moveTo>
                  <a:cubicBezTo>
                    <a:pt x="3372" y="604"/>
                    <a:pt x="3507" y="469"/>
                    <a:pt x="3507" y="302"/>
                  </a:cubicBezTo>
                  <a:lnTo>
                    <a:pt x="3507" y="302"/>
                  </a:lnTo>
                  <a:lnTo>
                    <a:pt x="3507" y="302"/>
                  </a:lnTo>
                  <a:cubicBezTo>
                    <a:pt x="3507" y="135"/>
                    <a:pt x="3372" y="0"/>
                    <a:pt x="3205" y="0"/>
                  </a:cubicBez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3205" y="604"/>
                  </a:lnTo>
                  <a:close/>
                </a:path>
              </a:pathLst>
            </a:custGeom>
            <a:solidFill>
              <a:srgbClr val="CADAA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4" name="Freeform 82"/>
            <p:cNvSpPr>
              <a:spLocks/>
            </p:cNvSpPr>
            <p:nvPr/>
          </p:nvSpPr>
          <p:spPr bwMode="auto">
            <a:xfrm>
              <a:off x="3310" y="2676"/>
              <a:ext cx="1247" cy="215"/>
            </a:xfrm>
            <a:custGeom>
              <a:avLst/>
              <a:gdLst/>
              <a:ahLst/>
              <a:cxnLst>
                <a:cxn ang="0">
                  <a:pos x="3205" y="604"/>
                </a:cxn>
                <a:cxn ang="0">
                  <a:pos x="3507" y="302"/>
                </a:cxn>
                <a:cxn ang="0">
                  <a:pos x="3507" y="302"/>
                </a:cxn>
                <a:cxn ang="0">
                  <a:pos x="3507" y="302"/>
                </a:cxn>
                <a:cxn ang="0">
                  <a:pos x="3205" y="0"/>
                </a:cxn>
                <a:cxn ang="0">
                  <a:pos x="302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2" y="604"/>
                </a:cxn>
                <a:cxn ang="0">
                  <a:pos x="302" y="604"/>
                </a:cxn>
                <a:cxn ang="0">
                  <a:pos x="3205" y="604"/>
                </a:cxn>
              </a:cxnLst>
              <a:rect l="0" t="0" r="r" b="b"/>
              <a:pathLst>
                <a:path w="3507" h="604">
                  <a:moveTo>
                    <a:pt x="3205" y="604"/>
                  </a:moveTo>
                  <a:cubicBezTo>
                    <a:pt x="3372" y="604"/>
                    <a:pt x="3507" y="469"/>
                    <a:pt x="3507" y="302"/>
                  </a:cubicBezTo>
                  <a:lnTo>
                    <a:pt x="3507" y="302"/>
                  </a:lnTo>
                  <a:lnTo>
                    <a:pt x="3507" y="302"/>
                  </a:lnTo>
                  <a:cubicBezTo>
                    <a:pt x="3507" y="135"/>
                    <a:pt x="3372" y="0"/>
                    <a:pt x="3205" y="0"/>
                  </a:cubicBezTo>
                  <a:lnTo>
                    <a:pt x="302" y="0"/>
                  </a:lnTo>
                  <a:cubicBezTo>
                    <a:pt x="135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5" y="604"/>
                    <a:pt x="302" y="604"/>
                  </a:cubicBezTo>
                  <a:lnTo>
                    <a:pt x="302" y="604"/>
                  </a:lnTo>
                  <a:lnTo>
                    <a:pt x="3205" y="604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5" name="Freeform 83"/>
            <p:cNvSpPr>
              <a:spLocks/>
            </p:cNvSpPr>
            <p:nvPr/>
          </p:nvSpPr>
          <p:spPr bwMode="auto">
            <a:xfrm>
              <a:off x="1697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303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3" y="604"/>
                </a:cxn>
                <a:cxn ang="0">
                  <a:pos x="303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9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9" y="0"/>
                    <a:pt x="1512" y="0"/>
                  </a:cubicBezTo>
                  <a:lnTo>
                    <a:pt x="303" y="0"/>
                  </a:lnTo>
                  <a:cubicBezTo>
                    <a:pt x="136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6" y="604"/>
                    <a:pt x="303" y="604"/>
                  </a:cubicBezTo>
                  <a:lnTo>
                    <a:pt x="303" y="604"/>
                  </a:lnTo>
                  <a:lnTo>
                    <a:pt x="1512" y="604"/>
                  </a:lnTo>
                  <a:close/>
                </a:path>
              </a:pathLst>
            </a:custGeom>
            <a:solidFill>
              <a:srgbClr val="CADAA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6" name="Freeform 84"/>
            <p:cNvSpPr>
              <a:spLocks/>
            </p:cNvSpPr>
            <p:nvPr/>
          </p:nvSpPr>
          <p:spPr bwMode="auto">
            <a:xfrm>
              <a:off x="1697" y="2676"/>
              <a:ext cx="645" cy="215"/>
            </a:xfrm>
            <a:custGeom>
              <a:avLst/>
              <a:gdLst/>
              <a:ahLst/>
              <a:cxnLst>
                <a:cxn ang="0">
                  <a:pos x="1512" y="604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814" y="302"/>
                </a:cxn>
                <a:cxn ang="0">
                  <a:pos x="1512" y="0"/>
                </a:cxn>
                <a:cxn ang="0">
                  <a:pos x="303" y="0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0" y="302"/>
                </a:cxn>
                <a:cxn ang="0">
                  <a:pos x="303" y="604"/>
                </a:cxn>
                <a:cxn ang="0">
                  <a:pos x="303" y="604"/>
                </a:cxn>
                <a:cxn ang="0">
                  <a:pos x="1512" y="604"/>
                </a:cxn>
              </a:cxnLst>
              <a:rect l="0" t="0" r="r" b="b"/>
              <a:pathLst>
                <a:path w="1814" h="604">
                  <a:moveTo>
                    <a:pt x="1512" y="604"/>
                  </a:moveTo>
                  <a:cubicBezTo>
                    <a:pt x="1679" y="604"/>
                    <a:pt x="1814" y="469"/>
                    <a:pt x="1814" y="302"/>
                  </a:cubicBezTo>
                  <a:lnTo>
                    <a:pt x="1814" y="302"/>
                  </a:lnTo>
                  <a:lnTo>
                    <a:pt x="1814" y="302"/>
                  </a:lnTo>
                  <a:cubicBezTo>
                    <a:pt x="1814" y="135"/>
                    <a:pt x="1679" y="0"/>
                    <a:pt x="1512" y="0"/>
                  </a:cubicBezTo>
                  <a:lnTo>
                    <a:pt x="303" y="0"/>
                  </a:lnTo>
                  <a:cubicBezTo>
                    <a:pt x="136" y="0"/>
                    <a:pt x="0" y="135"/>
                    <a:pt x="0" y="302"/>
                  </a:cubicBezTo>
                  <a:lnTo>
                    <a:pt x="0" y="302"/>
                  </a:lnTo>
                  <a:lnTo>
                    <a:pt x="0" y="302"/>
                  </a:lnTo>
                  <a:cubicBezTo>
                    <a:pt x="0" y="469"/>
                    <a:pt x="136" y="604"/>
                    <a:pt x="303" y="604"/>
                  </a:cubicBezTo>
                  <a:lnTo>
                    <a:pt x="303" y="604"/>
                  </a:lnTo>
                  <a:lnTo>
                    <a:pt x="1512" y="604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37" name="Rectangle 85"/>
            <p:cNvSpPr>
              <a:spLocks noChangeArrowheads="1"/>
            </p:cNvSpPr>
            <p:nvPr/>
          </p:nvSpPr>
          <p:spPr bwMode="auto">
            <a:xfrm>
              <a:off x="1784" y="2736"/>
              <a:ext cx="19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LTE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38" name="Rectangle 86"/>
            <p:cNvSpPr>
              <a:spLocks noChangeArrowheads="1"/>
            </p:cNvSpPr>
            <p:nvPr/>
          </p:nvSpPr>
          <p:spPr bwMode="auto">
            <a:xfrm>
              <a:off x="1926" y="2736"/>
              <a:ext cx="68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-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39" name="Rectangle 87"/>
            <p:cNvSpPr>
              <a:spLocks noChangeArrowheads="1"/>
            </p:cNvSpPr>
            <p:nvPr/>
          </p:nvSpPr>
          <p:spPr bwMode="auto">
            <a:xfrm>
              <a:off x="1949" y="2736"/>
              <a:ext cx="9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0" name="Rectangle 88"/>
            <p:cNvSpPr>
              <a:spLocks noChangeArrowheads="1"/>
            </p:cNvSpPr>
            <p:nvPr/>
          </p:nvSpPr>
          <p:spPr bwMode="auto">
            <a:xfrm>
              <a:off x="2000" y="2736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1" name="Rectangle 89"/>
            <p:cNvSpPr>
              <a:spLocks noChangeArrowheads="1"/>
            </p:cNvSpPr>
            <p:nvPr/>
          </p:nvSpPr>
          <p:spPr bwMode="auto">
            <a:xfrm>
              <a:off x="2046" y="2736"/>
              <a:ext cx="9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2" name="Rectangle 90"/>
            <p:cNvSpPr>
              <a:spLocks noChangeArrowheads="1"/>
            </p:cNvSpPr>
            <p:nvPr/>
          </p:nvSpPr>
          <p:spPr bwMode="auto">
            <a:xfrm>
              <a:off x="2091" y="2736"/>
              <a:ext cx="6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/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3" name="Rectangle 91"/>
            <p:cNvSpPr>
              <a:spLocks noChangeArrowheads="1"/>
            </p:cNvSpPr>
            <p:nvPr/>
          </p:nvSpPr>
          <p:spPr bwMode="auto">
            <a:xfrm>
              <a:off x="2114" y="2736"/>
              <a:ext cx="9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V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4" name="Rectangle 92"/>
            <p:cNvSpPr>
              <a:spLocks noChangeArrowheads="1"/>
            </p:cNvSpPr>
            <p:nvPr/>
          </p:nvSpPr>
          <p:spPr bwMode="auto">
            <a:xfrm>
              <a:off x="2165" y="2736"/>
              <a:ext cx="85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5" name="Rectangle 93"/>
            <p:cNvSpPr>
              <a:spLocks noChangeArrowheads="1"/>
            </p:cNvSpPr>
            <p:nvPr/>
          </p:nvSpPr>
          <p:spPr bwMode="auto">
            <a:xfrm>
              <a:off x="2205" y="2736"/>
              <a:ext cx="91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X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6" name="Rectangle 94"/>
            <p:cNvSpPr>
              <a:spLocks noChangeArrowheads="1"/>
            </p:cNvSpPr>
            <p:nvPr/>
          </p:nvSpPr>
          <p:spPr bwMode="auto">
            <a:xfrm>
              <a:off x="3451" y="2690"/>
              <a:ext cx="1172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Further enhancements based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847" name="Rectangle 95"/>
            <p:cNvSpPr>
              <a:spLocks noChangeArrowheads="1"/>
            </p:cNvSpPr>
            <p:nvPr/>
          </p:nvSpPr>
          <p:spPr bwMode="auto">
            <a:xfrm>
              <a:off x="3855" y="2781"/>
              <a:ext cx="313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on LTE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0070C0"/>
                </a:solidFill>
              </a:rPr>
              <a:t>Proposed work plan for Rel-15 and future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54888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Timeline</a:t>
            </a:r>
          </a:p>
          <a:p>
            <a:pPr lvl="1"/>
            <a:r>
              <a:rPr lang="en-US" altLang="zh-CN" dirty="0" smtClean="0"/>
              <a:t>NR sidelink framework SI starts in January 2018 release 15 to support eV2X and forward compatibility features, such as NR D2D,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, and wearable.  </a:t>
            </a:r>
          </a:p>
          <a:p>
            <a:pPr lvl="2"/>
            <a:r>
              <a:rPr lang="en-US" altLang="zh-CN" sz="2000" dirty="0" smtClean="0"/>
              <a:t>NR V2X SI/WI starts after a completion of sidelink framework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7147</TotalTime>
  <Words>859</Words>
  <Application>Microsoft Office PowerPoint</Application>
  <PresentationFormat>全屏显示(4:3)</PresentationFormat>
  <Paragraphs>132</Paragraphs>
  <Slides>7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Bitmap Image</vt:lpstr>
      <vt:lpstr>Motivation of Sidelink Framework</vt:lpstr>
      <vt:lpstr>NR Sidelink Use Cases</vt:lpstr>
      <vt:lpstr>Sidelink Framework </vt:lpstr>
      <vt:lpstr>Objectives of Sidelink Framework</vt:lpstr>
      <vt:lpstr>eV2X SA1 requirements summary</vt:lpstr>
      <vt:lpstr>Proposed work plan for Rel-15 and future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Fang-Chen cheng</cp:lastModifiedBy>
  <cp:revision>798</cp:revision>
  <dcterms:created xsi:type="dcterms:W3CDTF">2014-01-09T07:41:21Z</dcterms:created>
  <dcterms:modified xsi:type="dcterms:W3CDTF">2017-05-28T12:52:51Z</dcterms:modified>
</cp:coreProperties>
</file>