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2383737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1689861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243809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2676083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3034740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11278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2820417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3457997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395351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3058926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CDD38D7-9AD5-4C2E-A89C-7DA95B252EF2}" type="datetimeFigureOut">
              <a:rPr kumimoji="1" lang="ja-JP" altLang="en-US" smtClean="0"/>
              <a:t>2017/3/8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1897772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D38D7-9AD5-4C2E-A89C-7DA95B252EF2}" type="datetimeFigureOut">
              <a:rPr kumimoji="1" lang="ja-JP" altLang="en-US" smtClean="0"/>
              <a:t>2017/3/8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0E8BA-D58D-4F37-BD7B-151038EFE576}" type="slidenum">
              <a:rPr kumimoji="1" lang="ja-JP" altLang="en-US" smtClean="0"/>
              <a:t>‹#›</a:t>
            </a:fld>
            <a:endParaRPr kumimoji="1" lang="ja-JP" altLang="en-US"/>
          </a:p>
        </p:txBody>
      </p:sp>
    </p:spTree>
    <p:extLst>
      <p:ext uri="{BB962C8B-B14F-4D97-AF65-F5344CB8AC3E}">
        <p14:creationId xmlns:p14="http://schemas.microsoft.com/office/powerpoint/2010/main" val="1460792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GB" altLang="ja-JP" b="1" dirty="0" smtClean="0"/>
              <a:t>WF </a:t>
            </a:r>
            <a:r>
              <a:rPr lang="en-GB" altLang="ja-JP" b="1" smtClean="0"/>
              <a:t>on new </a:t>
            </a:r>
            <a:r>
              <a:rPr lang="en-GB" altLang="ja-JP" b="1" dirty="0"/>
              <a:t>Study Item on multi antenna enhancements for NR</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Nokia, </a:t>
            </a:r>
            <a:r>
              <a:rPr lang="en-GB" altLang="ja-JP" dirty="0"/>
              <a:t>Alcatel-Lucent Shanghai </a:t>
            </a:r>
            <a:r>
              <a:rPr lang="en-GB" altLang="ja-JP" dirty="0" smtClean="0"/>
              <a:t>Bell, Telefonica</a:t>
            </a:r>
            <a:r>
              <a:rPr kumimoji="1" lang="en-US" altLang="ja-JP" dirty="0" smtClean="0"/>
              <a:t>, Mitsubishi Electric, IITH, </a:t>
            </a:r>
            <a:r>
              <a:rPr kumimoji="1" lang="en-US" altLang="ja-JP" dirty="0" err="1" smtClean="0"/>
              <a:t>CEWiT</a:t>
            </a:r>
            <a:r>
              <a:rPr kumimoji="1" lang="en-US" altLang="ja-JP" dirty="0" smtClean="0"/>
              <a:t>, IITM, </a:t>
            </a:r>
            <a:r>
              <a:rPr kumimoji="1" lang="en-US" altLang="ja-JP" dirty="0" err="1" smtClean="0"/>
              <a:t>Tejas</a:t>
            </a:r>
            <a:r>
              <a:rPr kumimoji="1" lang="en-US" altLang="ja-JP" dirty="0" smtClean="0"/>
              <a:t> Networks, Reliance </a:t>
            </a:r>
            <a:r>
              <a:rPr kumimoji="1" lang="en-US" altLang="ja-JP" dirty="0" err="1" smtClean="0"/>
              <a:t>Jio</a:t>
            </a:r>
            <a:endParaRPr kumimoji="1" lang="ja-JP" altLang="en-US" dirty="0"/>
          </a:p>
        </p:txBody>
      </p:sp>
      <p:sp>
        <p:nvSpPr>
          <p:cNvPr id="4" name="テキスト ボックス 3"/>
          <p:cNvSpPr txBox="1"/>
          <p:nvPr/>
        </p:nvSpPr>
        <p:spPr>
          <a:xfrm>
            <a:off x="91028" y="172163"/>
            <a:ext cx="3746025" cy="1200329"/>
          </a:xfrm>
          <a:prstGeom prst="rect">
            <a:avLst/>
          </a:prstGeom>
          <a:noFill/>
        </p:spPr>
        <p:txBody>
          <a:bodyPr wrap="none" rtlCol="0">
            <a:spAutoFit/>
          </a:bodyPr>
          <a:lstStyle/>
          <a:p>
            <a:r>
              <a:rPr lang="en-GB" altLang="ja-JP" b="1" dirty="0"/>
              <a:t>3GPP </a:t>
            </a:r>
            <a:r>
              <a:rPr lang="en-GB" altLang="ja-JP" b="1" dirty="0" smtClean="0"/>
              <a:t>TSG RAN #75</a:t>
            </a:r>
            <a:r>
              <a:rPr lang="en-GB" altLang="ja-JP" dirty="0"/>
              <a:t> </a:t>
            </a:r>
            <a:endParaRPr lang="ja-JP" altLang="ja-JP" dirty="0"/>
          </a:p>
          <a:p>
            <a:r>
              <a:rPr lang="en-GB" altLang="ja-JP" b="1" dirty="0" smtClean="0"/>
              <a:t>Dubrovnik, </a:t>
            </a:r>
            <a:r>
              <a:rPr lang="en-GB" b="1" dirty="0"/>
              <a:t>Croatia, March 6 - 9, </a:t>
            </a:r>
            <a:r>
              <a:rPr lang="en-GB" b="1" dirty="0" smtClean="0"/>
              <a:t>2017</a:t>
            </a:r>
          </a:p>
          <a:p>
            <a:r>
              <a:rPr lang="en-US" altLang="ja-JP" b="1" dirty="0"/>
              <a:t>Agenda item:</a:t>
            </a:r>
            <a:r>
              <a:rPr lang="en-US" altLang="ja-JP" dirty="0"/>
              <a:t>	</a:t>
            </a:r>
            <a:r>
              <a:rPr lang="it-IT" altLang="ja-JP" dirty="0"/>
              <a:t>9.1</a:t>
            </a:r>
            <a:endParaRPr lang="ja-JP" altLang="ja-JP" dirty="0"/>
          </a:p>
          <a:p>
            <a:endParaRPr lang="ja-JP" altLang="ja-JP" dirty="0"/>
          </a:p>
        </p:txBody>
      </p:sp>
      <p:sp>
        <p:nvSpPr>
          <p:cNvPr id="5" name="正方形/長方形 4"/>
          <p:cNvSpPr/>
          <p:nvPr/>
        </p:nvSpPr>
        <p:spPr>
          <a:xfrm>
            <a:off x="7850659" y="41190"/>
            <a:ext cx="4260686" cy="461665"/>
          </a:xfrm>
          <a:prstGeom prst="rect">
            <a:avLst/>
          </a:prstGeom>
        </p:spPr>
        <p:txBody>
          <a:bodyPr wrap="square">
            <a:spAutoFit/>
          </a:bodyPr>
          <a:lstStyle/>
          <a:p>
            <a:pPr algn="r"/>
            <a:r>
              <a:rPr lang="en-US" altLang="ja-JP" sz="2400" b="1" dirty="0" smtClean="0"/>
              <a:t>RP-170751</a:t>
            </a:r>
          </a:p>
        </p:txBody>
      </p:sp>
    </p:spTree>
    <p:extLst>
      <p:ext uri="{BB962C8B-B14F-4D97-AF65-F5344CB8AC3E}">
        <p14:creationId xmlns:p14="http://schemas.microsoft.com/office/powerpoint/2010/main" val="2216393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71151" y="117989"/>
            <a:ext cx="10515600" cy="1325563"/>
          </a:xfrm>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731108" y="1537300"/>
            <a:ext cx="10515600" cy="4351338"/>
          </a:xfrm>
        </p:spPr>
        <p:txBody>
          <a:bodyPr>
            <a:normAutofit/>
          </a:bodyPr>
          <a:lstStyle/>
          <a:p>
            <a:pPr hangingPunct="0"/>
            <a:r>
              <a:rPr lang="en-US" altLang="ja-JP" dirty="0" smtClean="0"/>
              <a:t>Motivations for MIMO enhancements and content of the study are provided </a:t>
            </a:r>
            <a:r>
              <a:rPr lang="en-US" altLang="ja-JP" dirty="0"/>
              <a:t>in </a:t>
            </a:r>
            <a:r>
              <a:rPr lang="en-US" altLang="ja-JP" dirty="0" smtClean="0"/>
              <a:t>RP-170364 and RP-170365</a:t>
            </a:r>
          </a:p>
          <a:p>
            <a:pPr hangingPunct="0"/>
            <a:r>
              <a:rPr lang="en-US" altLang="ja-JP" dirty="0" smtClean="0"/>
              <a:t>Motivations for study on nonlinear </a:t>
            </a:r>
            <a:r>
              <a:rPr lang="en-US" altLang="ja-JP" dirty="0" err="1" smtClean="0"/>
              <a:t>precoding</a:t>
            </a:r>
            <a:r>
              <a:rPr lang="en-US" altLang="ja-JP" dirty="0" smtClean="0"/>
              <a:t> are provided </a:t>
            </a:r>
            <a:r>
              <a:rPr lang="en-US" altLang="ja-JP" dirty="0"/>
              <a:t>in </a:t>
            </a:r>
            <a:r>
              <a:rPr lang="en-US" altLang="ja-JP" dirty="0" smtClean="0"/>
              <a:t>RP-170214 and RP-</a:t>
            </a:r>
            <a:r>
              <a:rPr lang="en-GB" altLang="ja-JP" dirty="0" smtClean="0"/>
              <a:t>170441</a:t>
            </a:r>
          </a:p>
          <a:p>
            <a:pPr hangingPunct="0"/>
            <a:r>
              <a:rPr lang="en-GB" altLang="ja-JP" dirty="0" smtClean="0"/>
              <a:t>This WF combines the content of the SI proposals above</a:t>
            </a:r>
          </a:p>
          <a:p>
            <a:pPr hangingPunct="0"/>
            <a:endParaRPr kumimoji="1" lang="ja-JP" altLang="en-US" dirty="0"/>
          </a:p>
        </p:txBody>
      </p:sp>
    </p:spTree>
    <p:extLst>
      <p:ext uri="{BB962C8B-B14F-4D97-AF65-F5344CB8AC3E}">
        <p14:creationId xmlns:p14="http://schemas.microsoft.com/office/powerpoint/2010/main" val="245670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0933" y="117990"/>
            <a:ext cx="10515600" cy="532800"/>
          </a:xfrm>
        </p:spPr>
        <p:txBody>
          <a:bodyPr>
            <a:normAutofit fontScale="90000"/>
          </a:bodyPr>
          <a:lstStyle/>
          <a:p>
            <a:r>
              <a:rPr lang="en-US" altLang="ja-JP" sz="3600" dirty="0" smtClean="0"/>
              <a:t>Proposal :  </a:t>
            </a:r>
            <a:r>
              <a:rPr lang="en-US" altLang="ja-JP" sz="3600" dirty="0" smtClean="0"/>
              <a:t>Objectives of the study</a:t>
            </a:r>
            <a:endParaRPr kumimoji="1" lang="ja-JP" altLang="en-US" sz="3600" dirty="0"/>
          </a:p>
        </p:txBody>
      </p:sp>
      <p:sp>
        <p:nvSpPr>
          <p:cNvPr id="3" name="コンテンツ プレースホルダー 2"/>
          <p:cNvSpPr>
            <a:spLocks noGrp="1"/>
          </p:cNvSpPr>
          <p:nvPr>
            <p:ph idx="1"/>
          </p:nvPr>
        </p:nvSpPr>
        <p:spPr>
          <a:xfrm>
            <a:off x="426308" y="766122"/>
            <a:ext cx="11131378" cy="5642918"/>
          </a:xfrm>
        </p:spPr>
        <p:txBody>
          <a:bodyPr>
            <a:noAutofit/>
          </a:bodyPr>
          <a:lstStyle/>
          <a:p>
            <a:pPr marL="0" indent="0" hangingPunct="0">
              <a:buNone/>
            </a:pPr>
            <a:r>
              <a:rPr lang="en-GB" altLang="ja-JP" sz="1200" b="1" u="sng" dirty="0"/>
              <a:t>RAN1:</a:t>
            </a:r>
            <a:endParaRPr lang="ja-JP" altLang="ja-JP" sz="1200" b="1" u="sng" dirty="0"/>
          </a:p>
          <a:p>
            <a:pPr lvl="0" hangingPunct="0">
              <a:buFont typeface="+mj-lt"/>
              <a:buAutoNum type="arabicPeriod"/>
            </a:pPr>
            <a:r>
              <a:rPr lang="en-GB" altLang="ja-JP" sz="1200" dirty="0"/>
              <a:t>Multi-beam operation in high frequency carriers including:</a:t>
            </a:r>
            <a:endParaRPr lang="ja-JP" altLang="ja-JP" sz="1200" dirty="0"/>
          </a:p>
          <a:p>
            <a:pPr lvl="1" hangingPunct="0"/>
            <a:r>
              <a:rPr lang="en-GB" altLang="ja-JP" sz="1200" dirty="0"/>
              <a:t>Efficient beam switching at both TRP and UE for beam sweeping operation</a:t>
            </a:r>
            <a:endParaRPr lang="ja-JP" altLang="ja-JP" sz="1200" dirty="0"/>
          </a:p>
          <a:p>
            <a:pPr lvl="1" hangingPunct="0"/>
            <a:r>
              <a:rPr lang="en-GB" altLang="ja-JP" sz="1200" dirty="0"/>
              <a:t>Increased reliability multi-beam multi-TRP transmission </a:t>
            </a:r>
            <a:endParaRPr lang="ja-JP" altLang="ja-JP" sz="1200" dirty="0"/>
          </a:p>
          <a:p>
            <a:pPr lvl="1" hangingPunct="0"/>
            <a:r>
              <a:rPr lang="en-GB" altLang="ja-JP" sz="1200" dirty="0"/>
              <a:t>Efficient transmission/reception of data and control from multi-panel/TRP. </a:t>
            </a:r>
            <a:endParaRPr lang="ja-JP" altLang="ja-JP" sz="1200" dirty="0"/>
          </a:p>
          <a:p>
            <a:pPr lvl="1" hangingPunct="0"/>
            <a:r>
              <a:rPr lang="en-GB" altLang="ja-JP" sz="1200" dirty="0"/>
              <a:t>Optimization of high speed train operation</a:t>
            </a:r>
            <a:endParaRPr lang="ja-JP" altLang="ja-JP" sz="1200" dirty="0"/>
          </a:p>
          <a:p>
            <a:pPr lvl="0" hangingPunct="0">
              <a:buFont typeface="+mj-lt"/>
              <a:buAutoNum type="arabicPeriod"/>
            </a:pPr>
            <a:r>
              <a:rPr lang="en-GB" altLang="ja-JP" sz="1200" dirty="0"/>
              <a:t>High resolution CSI feedback targeting:</a:t>
            </a:r>
            <a:endParaRPr lang="ja-JP" altLang="ja-JP" sz="1200" dirty="0"/>
          </a:p>
          <a:p>
            <a:pPr lvl="1" hangingPunct="0"/>
            <a:r>
              <a:rPr lang="en-GB" altLang="ja-JP" sz="1200" dirty="0" err="1"/>
              <a:t>Analog</a:t>
            </a:r>
            <a:r>
              <a:rPr lang="en-GB" altLang="ja-JP" sz="1200" dirty="0"/>
              <a:t>/Explicit high resolution CSI feedback, including per channel component CSI feedback.</a:t>
            </a:r>
            <a:endParaRPr lang="ja-JP" altLang="ja-JP" sz="1200" dirty="0"/>
          </a:p>
          <a:p>
            <a:pPr lvl="1" hangingPunct="0"/>
            <a:r>
              <a:rPr lang="en-GB" altLang="ja-JP" sz="1200" dirty="0"/>
              <a:t>Implicit and explicit CSI feedback considering increased array sizes consisting of 64 or more antenna ports, including the utilization of antenna ports not currently considered by NR Phase I, such as 20 and 28 antenna ports.</a:t>
            </a:r>
            <a:endParaRPr lang="ja-JP" altLang="ja-JP" sz="1200" dirty="0"/>
          </a:p>
          <a:p>
            <a:pPr lvl="1" hangingPunct="0"/>
            <a:r>
              <a:rPr lang="en-GB" altLang="ja-JP" sz="1200" dirty="0"/>
              <a:t>Robust MIMO techniques to support high speed operation (e.g., high speed train)</a:t>
            </a:r>
            <a:endParaRPr lang="ja-JP" altLang="ja-JP" sz="1200" dirty="0"/>
          </a:p>
          <a:p>
            <a:pPr lvl="0" hangingPunct="0">
              <a:buFont typeface="+mj-lt"/>
              <a:buAutoNum type="arabicPeriod"/>
            </a:pPr>
            <a:r>
              <a:rPr lang="en-GB" altLang="ja-JP" sz="1200" dirty="0"/>
              <a:t>Transmitter side interference cancellation techniques based on nonlinear </a:t>
            </a:r>
            <a:r>
              <a:rPr lang="en-GB" altLang="ja-JP" sz="1200" dirty="0" err="1"/>
              <a:t>precoding</a:t>
            </a:r>
            <a:r>
              <a:rPr lang="en-GB" altLang="ja-JP" sz="1200" dirty="0"/>
              <a:t>:</a:t>
            </a:r>
            <a:endParaRPr lang="ja-JP" altLang="ja-JP" sz="1200" dirty="0"/>
          </a:p>
          <a:p>
            <a:pPr lvl="1" hangingPunct="0"/>
            <a:r>
              <a:rPr lang="en-GB" altLang="ja-JP" sz="1200" dirty="0"/>
              <a:t>DPC based </a:t>
            </a:r>
            <a:r>
              <a:rPr lang="en-GB" altLang="ja-JP" sz="1200" dirty="0" err="1"/>
              <a:t>precoding</a:t>
            </a:r>
            <a:r>
              <a:rPr lang="en-GB" altLang="ja-JP" sz="1200" dirty="0"/>
              <a:t> techniques (e.g., Tomlinson </a:t>
            </a:r>
            <a:r>
              <a:rPr lang="en-GB" altLang="ja-JP" sz="1200" dirty="0" err="1"/>
              <a:t>Harashima</a:t>
            </a:r>
            <a:r>
              <a:rPr lang="en-GB" altLang="ja-JP" sz="1200" dirty="0"/>
              <a:t> </a:t>
            </a:r>
            <a:r>
              <a:rPr lang="en-GB" altLang="ja-JP" sz="1200" dirty="0" err="1"/>
              <a:t>precoding</a:t>
            </a:r>
            <a:r>
              <a:rPr lang="en-GB" altLang="ja-JP" sz="1200" dirty="0"/>
              <a:t>, QL based DPC, ZF-THP), vector perturbation in MU MIMO single and multi TRP </a:t>
            </a:r>
            <a:r>
              <a:rPr lang="en-GB" altLang="ja-JP" sz="1200" dirty="0" smtClean="0"/>
              <a:t>scenarios, </a:t>
            </a:r>
            <a:r>
              <a:rPr lang="en-US" altLang="ja-JP" sz="1200" dirty="0"/>
              <a:t>COMP Coherent Joint Transmission for</a:t>
            </a:r>
            <a:r>
              <a:rPr lang="en-GB" altLang="ja-JP" sz="1200" dirty="0"/>
              <a:t> Indoor hotspot distributed RRHs, Macro and small cell/micro </a:t>
            </a:r>
            <a:r>
              <a:rPr lang="en-GB" altLang="ja-JP" sz="1200" dirty="0" smtClean="0"/>
              <a:t>layouts</a:t>
            </a:r>
            <a:endParaRPr lang="ja-JP" altLang="ja-JP" sz="1200" dirty="0"/>
          </a:p>
          <a:p>
            <a:pPr lvl="1" hangingPunct="0"/>
            <a:r>
              <a:rPr lang="en-GB" altLang="ja-JP" sz="1200" dirty="0"/>
              <a:t>Linear and nonlinear hybrid </a:t>
            </a:r>
            <a:r>
              <a:rPr lang="en-GB" altLang="ja-JP" sz="1200" dirty="0" err="1"/>
              <a:t>precoding</a:t>
            </a:r>
            <a:r>
              <a:rPr lang="en-GB" altLang="ja-JP" sz="1200" dirty="0"/>
              <a:t> techniques </a:t>
            </a:r>
            <a:endParaRPr lang="ja-JP" altLang="ja-JP" sz="1200" dirty="0"/>
          </a:p>
          <a:p>
            <a:pPr lvl="1" hangingPunct="0"/>
            <a:r>
              <a:rPr lang="en-GB" altLang="ja-JP" sz="1200" dirty="0"/>
              <a:t>CSI feedback and reference signal design in support of non-linear </a:t>
            </a:r>
            <a:r>
              <a:rPr lang="en-GB" altLang="ja-JP" sz="1200" dirty="0" err="1" smtClean="0"/>
              <a:t>precoding</a:t>
            </a:r>
            <a:endParaRPr lang="ja-JP" altLang="ja-JP" sz="1200" dirty="0"/>
          </a:p>
          <a:p>
            <a:pPr lvl="1" hangingPunct="0"/>
            <a:r>
              <a:rPr lang="en-GB" altLang="ja-JP" sz="1200" dirty="0"/>
              <a:t>Potential backhaul and </a:t>
            </a:r>
            <a:r>
              <a:rPr lang="en-GB" altLang="ja-JP" sz="1200" dirty="0" err="1"/>
              <a:t>fronthaul</a:t>
            </a:r>
            <a:r>
              <a:rPr lang="en-GB" altLang="ja-JP" sz="1200" dirty="0"/>
              <a:t> impacts</a:t>
            </a:r>
            <a:r>
              <a:rPr lang="en-GB" altLang="ja-JP" sz="1200" dirty="0" smtClean="0"/>
              <a:t>.</a:t>
            </a:r>
          </a:p>
          <a:p>
            <a:pPr lvl="1" hangingPunct="0"/>
            <a:r>
              <a:rPr lang="en-US" altLang="ja-JP" sz="1200" dirty="0"/>
              <a:t>Study DL CSI-RS and CSI feedback requirements including TDD CSI calibration methods at </a:t>
            </a:r>
            <a:r>
              <a:rPr lang="en-US" altLang="ja-JP" sz="1200" dirty="0" err="1" smtClean="0"/>
              <a:t>gNB</a:t>
            </a:r>
            <a:r>
              <a:rPr lang="en-US" altLang="ja-JP" sz="1200" dirty="0" smtClean="0"/>
              <a:t>, </a:t>
            </a:r>
            <a:r>
              <a:rPr lang="en-GB" altLang="ja-JP" sz="1200" dirty="0" smtClean="0"/>
              <a:t>specification impacts, abstraction methods for system level simulation</a:t>
            </a:r>
          </a:p>
          <a:p>
            <a:pPr lvl="0" hangingPunct="0">
              <a:buFont typeface="+mj-lt"/>
              <a:buAutoNum type="arabicPeriod"/>
            </a:pPr>
            <a:r>
              <a:rPr lang="en-GB" altLang="ja-JP" sz="1200" dirty="0" smtClean="0"/>
              <a:t>Efficient  </a:t>
            </a:r>
            <a:r>
              <a:rPr lang="en-GB" altLang="ja-JP" sz="1200" dirty="0"/>
              <a:t>multi antenna operation in a multi-numerology setup including:</a:t>
            </a:r>
            <a:endParaRPr lang="ja-JP" altLang="ja-JP" sz="1200" dirty="0"/>
          </a:p>
          <a:p>
            <a:pPr lvl="1" hangingPunct="0"/>
            <a:r>
              <a:rPr lang="en-GB" altLang="ja-JP" sz="1200" dirty="0"/>
              <a:t>RS transmission</a:t>
            </a:r>
            <a:endParaRPr lang="ja-JP" altLang="ja-JP" sz="1200" dirty="0"/>
          </a:p>
          <a:p>
            <a:pPr lvl="1" hangingPunct="0"/>
            <a:r>
              <a:rPr lang="en-GB" altLang="ja-JP" sz="1200" dirty="0"/>
              <a:t>CSI measurement enhancements </a:t>
            </a:r>
            <a:endParaRPr lang="ja-JP" altLang="ja-JP" sz="1200" dirty="0"/>
          </a:p>
          <a:p>
            <a:pPr marL="0" indent="0" hangingPunct="0">
              <a:buNone/>
            </a:pPr>
            <a:r>
              <a:rPr lang="en-GB" altLang="ja-JP" sz="1200" b="1" u="sng" dirty="0" smtClean="0"/>
              <a:t>RAN4</a:t>
            </a:r>
            <a:r>
              <a:rPr lang="en-GB" altLang="ja-JP" sz="1200" b="1" u="sng" dirty="0"/>
              <a:t>:</a:t>
            </a:r>
            <a:endParaRPr lang="ja-JP" altLang="ja-JP" sz="1200" b="1" u="sng" dirty="0"/>
          </a:p>
          <a:p>
            <a:pPr hangingPunct="0">
              <a:buFont typeface="+mj-lt"/>
              <a:buAutoNum type="arabicPeriod"/>
            </a:pPr>
            <a:r>
              <a:rPr lang="en-GB" altLang="ja-JP" sz="1200" dirty="0"/>
              <a:t>Study the related RAN4 impacts, </a:t>
            </a:r>
            <a:r>
              <a:rPr lang="en-GB" altLang="ja-JP" sz="1200" dirty="0" err="1"/>
              <a:t>e.g</a:t>
            </a:r>
            <a:r>
              <a:rPr lang="en-GB" altLang="ja-JP" sz="1200" dirty="0"/>
              <a:t> impact on overall performance of RF chains OOBE requirements relaxation</a:t>
            </a:r>
            <a:r>
              <a:rPr lang="en-GB" altLang="ja-JP" sz="1200" dirty="0" smtClean="0"/>
              <a:t>.</a:t>
            </a:r>
            <a:endParaRPr kumimoji="1" lang="ja-JP" altLang="en-US" sz="1200" dirty="0"/>
          </a:p>
        </p:txBody>
      </p:sp>
    </p:spTree>
    <p:extLst>
      <p:ext uri="{BB962C8B-B14F-4D97-AF65-F5344CB8AC3E}">
        <p14:creationId xmlns:p14="http://schemas.microsoft.com/office/powerpoint/2010/main" val="2071283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2739" y="134465"/>
            <a:ext cx="10515600" cy="1325563"/>
          </a:xfrm>
        </p:spPr>
        <p:txBody>
          <a:bodyPr/>
          <a:lstStyle/>
          <a:p>
            <a:r>
              <a:rPr lang="en-US" altLang="ja-JP" dirty="0" smtClean="0"/>
              <a:t>Proposal : </a:t>
            </a:r>
            <a:r>
              <a:rPr lang="en-US" altLang="ja-JP" dirty="0" smtClean="0"/>
              <a:t>Schedule</a:t>
            </a:r>
            <a:endParaRPr kumimoji="1" lang="ja-JP" altLang="en-US" dirty="0"/>
          </a:p>
        </p:txBody>
      </p:sp>
      <p:sp>
        <p:nvSpPr>
          <p:cNvPr id="3" name="コンテンツ プレースホルダー 2"/>
          <p:cNvSpPr>
            <a:spLocks noGrp="1"/>
          </p:cNvSpPr>
          <p:nvPr>
            <p:ph idx="1"/>
          </p:nvPr>
        </p:nvSpPr>
        <p:spPr>
          <a:xfrm>
            <a:off x="731108" y="1537300"/>
            <a:ext cx="10515600" cy="4351338"/>
          </a:xfrm>
        </p:spPr>
        <p:txBody>
          <a:bodyPr>
            <a:normAutofit/>
          </a:bodyPr>
          <a:lstStyle/>
          <a:p>
            <a:pPr marL="0" indent="0" hangingPunct="0">
              <a:buNone/>
            </a:pPr>
            <a:r>
              <a:rPr lang="en-US" altLang="ja-JP" dirty="0" smtClean="0"/>
              <a:t>Approval in RAN# [76, 77]</a:t>
            </a:r>
          </a:p>
          <a:p>
            <a:pPr marL="0" indent="0" hangingPunct="0">
              <a:buNone/>
            </a:pPr>
            <a:r>
              <a:rPr kumimoji="1" lang="en-US" altLang="ja-JP" dirty="0" smtClean="0"/>
              <a:t>Subject to progress of MIMO work in NR WI</a:t>
            </a:r>
          </a:p>
        </p:txBody>
      </p:sp>
    </p:spTree>
    <p:extLst>
      <p:ext uri="{BB962C8B-B14F-4D97-AF65-F5344CB8AC3E}">
        <p14:creationId xmlns:p14="http://schemas.microsoft.com/office/powerpoint/2010/main" val="121016495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355</Words>
  <Application>Microsoft Office PowerPoint</Application>
  <PresentationFormat>ワイド画面</PresentationFormat>
  <Paragraphs>35</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ＭＳ Ｐゴシック</vt:lpstr>
      <vt:lpstr>Arial</vt:lpstr>
      <vt:lpstr>Calibri</vt:lpstr>
      <vt:lpstr>Calibri Light</vt:lpstr>
      <vt:lpstr>Office テーマ</vt:lpstr>
      <vt:lpstr>WF on new Study Item on multi antenna enhancements for NR</vt:lpstr>
      <vt:lpstr>Background</vt:lpstr>
      <vt:lpstr>Proposal :  Objectives of the study</vt:lpstr>
      <vt:lpstr>Proposal : Schedule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2017-03-07T07:53:04Z</dcterms:created>
  <dcterms:modified xsi:type="dcterms:W3CDTF">2017-03-08T05:08:37Z</dcterms:modified>
</cp:coreProperties>
</file>