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69" r:id="rId4"/>
    <p:sldId id="27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514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0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44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42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75</a:t>
            </a:r>
          </a:p>
          <a:p>
            <a:r>
              <a:rPr lang="en-GB" sz="2000" b="1" dirty="0"/>
              <a:t>Dubrovnik, Croatia, March 6 - 9, 2017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447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RP-17xxxx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600" y="2209800"/>
            <a:ext cx="8610600" cy="24384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/>
              <a:t>Source:		Samsung</a:t>
            </a:r>
            <a:endParaRPr lang="en-US" sz="2400" dirty="0"/>
          </a:p>
          <a:p>
            <a:pPr algn="l"/>
            <a:r>
              <a:rPr lang="en-GB" sz="2400" b="1" dirty="0"/>
              <a:t>Title</a:t>
            </a:r>
            <a:r>
              <a:rPr lang="en-GB" sz="2400" b="1" dirty="0" smtClean="0"/>
              <a:t>:			</a:t>
            </a:r>
            <a:r>
              <a:rPr lang="en-US" sz="2400" b="1" dirty="0" smtClean="0"/>
              <a:t>Motivation </a:t>
            </a:r>
            <a:r>
              <a:rPr lang="en-US" sz="2400" b="1" dirty="0"/>
              <a:t>for new WI: Further </a:t>
            </a:r>
            <a:r>
              <a:rPr lang="en-US" sz="2400" b="1" dirty="0" smtClean="0"/>
              <a:t>					Enhancements </a:t>
            </a:r>
            <a:r>
              <a:rPr lang="en-US" sz="2400" b="1" dirty="0"/>
              <a:t>on </a:t>
            </a:r>
            <a:r>
              <a:rPr lang="en-US" sz="2400" b="1" dirty="0" smtClean="0"/>
              <a:t>Full-Dimension </a:t>
            </a:r>
            <a:r>
              <a:rPr lang="en-US" sz="2400" b="1" dirty="0"/>
              <a:t>(</a:t>
            </a:r>
            <a:r>
              <a:rPr lang="en-US" sz="2400" b="1" dirty="0" smtClean="0"/>
              <a:t>FD) 				MIMO </a:t>
            </a:r>
            <a:r>
              <a:rPr lang="en-US" sz="2400" b="1" dirty="0"/>
              <a:t>for LTE</a:t>
            </a:r>
            <a:r>
              <a:rPr lang="en-GB" sz="2400" i="1" dirty="0" smtClean="0"/>
              <a:t> </a:t>
            </a:r>
            <a:endParaRPr lang="en-US" sz="2400" dirty="0"/>
          </a:p>
          <a:p>
            <a:pPr algn="l"/>
            <a:r>
              <a:rPr lang="en-GB" sz="2400" b="1" dirty="0"/>
              <a:t>Document </a:t>
            </a:r>
            <a:r>
              <a:rPr lang="en-GB" sz="2400" b="1" dirty="0" smtClean="0"/>
              <a:t>for:	Discussion</a:t>
            </a:r>
            <a:endParaRPr lang="en-US" sz="2400" dirty="0"/>
          </a:p>
          <a:p>
            <a:pPr algn="l"/>
            <a:r>
              <a:rPr lang="en-GB" sz="2400" b="1" dirty="0"/>
              <a:t>Agenda Item:	</a:t>
            </a:r>
            <a:r>
              <a:rPr lang="en-GB" sz="2400" b="1" dirty="0" smtClean="0"/>
              <a:t>	10.1.1</a:t>
            </a:r>
            <a:endParaRPr lang="en-US" sz="2400" dirty="0"/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FD-MIMO(Rel-13) and </a:t>
            </a:r>
            <a:r>
              <a:rPr lang="en-US" sz="3600" dirty="0" err="1" smtClean="0"/>
              <a:t>eFD</a:t>
            </a:r>
            <a:r>
              <a:rPr lang="en-US" sz="3600" dirty="0" smtClean="0"/>
              <a:t>-MIMO(Rel-14)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US" sz="2000" dirty="0" smtClean="0"/>
              <a:t>Rel-13 work item on EBF/FD-MIMO was completed in Dec. 2015 with the following features</a:t>
            </a:r>
            <a:endParaRPr lang="en-US" sz="1600" dirty="0"/>
          </a:p>
          <a:p>
            <a:pPr lvl="1" hangingPunct="0"/>
            <a:r>
              <a:rPr lang="en-US" sz="1600" dirty="0"/>
              <a:t>Enhancement of </a:t>
            </a:r>
            <a:r>
              <a:rPr lang="en-US" sz="1600" b="1" i="1" dirty="0">
                <a:solidFill>
                  <a:srgbClr val="FF0000"/>
                </a:solidFill>
              </a:rPr>
              <a:t>non-</a:t>
            </a:r>
            <a:r>
              <a:rPr lang="en-US" sz="1600" b="1" i="1" dirty="0" err="1">
                <a:solidFill>
                  <a:srgbClr val="FF0000"/>
                </a:solidFill>
              </a:rPr>
              <a:t>precoded</a:t>
            </a:r>
            <a:r>
              <a:rPr lang="en-US" sz="1600" b="1" i="1" dirty="0">
                <a:solidFill>
                  <a:srgbClr val="FF0000"/>
                </a:solidFill>
              </a:rPr>
              <a:t> CSI-RS</a:t>
            </a:r>
            <a:r>
              <a:rPr lang="en-US" sz="1600" dirty="0"/>
              <a:t> to support </a:t>
            </a:r>
            <a:r>
              <a:rPr lang="en-US" sz="1600" b="1" i="1" dirty="0">
                <a:solidFill>
                  <a:srgbClr val="FF0000"/>
                </a:solidFill>
              </a:rPr>
              <a:t>up to 16</a:t>
            </a:r>
            <a:r>
              <a:rPr lang="en-US" sz="1600" b="1" i="1" dirty="0"/>
              <a:t> </a:t>
            </a:r>
            <a:r>
              <a:rPr lang="en-US" sz="1600" b="1" i="1" dirty="0">
                <a:solidFill>
                  <a:srgbClr val="FF0000"/>
                </a:solidFill>
              </a:rPr>
              <a:t>ports</a:t>
            </a:r>
            <a:r>
              <a:rPr lang="en-US" sz="1600" dirty="0"/>
              <a:t> and relevant CSI </a:t>
            </a:r>
            <a:r>
              <a:rPr lang="en-US" sz="1600" dirty="0" smtClean="0"/>
              <a:t>mechanism</a:t>
            </a:r>
          </a:p>
          <a:p>
            <a:pPr lvl="1" hangingPunct="0"/>
            <a:r>
              <a:rPr lang="en-US" altLang="ko-KR" sz="1600" dirty="0"/>
              <a:t>Introduction of </a:t>
            </a:r>
            <a:r>
              <a:rPr lang="en-US" altLang="ko-KR" sz="1600" b="1" i="1" dirty="0" err="1">
                <a:solidFill>
                  <a:srgbClr val="FF0000"/>
                </a:solidFill>
              </a:rPr>
              <a:t>beamformed</a:t>
            </a:r>
            <a:r>
              <a:rPr lang="en-US" altLang="ko-KR" sz="1600" b="1" i="1" dirty="0">
                <a:solidFill>
                  <a:srgbClr val="FF0000"/>
                </a:solidFill>
              </a:rPr>
              <a:t> CSI-RS</a:t>
            </a:r>
            <a:r>
              <a:rPr lang="en-US" altLang="ko-KR" sz="1600" dirty="0"/>
              <a:t> and relevant CSI mechanism</a:t>
            </a:r>
            <a:endParaRPr lang="en-US" sz="1600" dirty="0"/>
          </a:p>
          <a:p>
            <a:pPr lvl="1" hangingPunct="0"/>
            <a:r>
              <a:rPr lang="en-US" sz="1600" dirty="0"/>
              <a:t>Enhancement of </a:t>
            </a:r>
            <a:r>
              <a:rPr lang="en-US" sz="1600" b="1" i="1" dirty="0" smtClean="0">
                <a:solidFill>
                  <a:srgbClr val="FF0000"/>
                </a:solidFill>
              </a:rPr>
              <a:t>DL DMRS</a:t>
            </a:r>
            <a:r>
              <a:rPr lang="en-US" sz="1600" dirty="0" smtClean="0"/>
              <a:t> </a:t>
            </a:r>
            <a:r>
              <a:rPr lang="en-US" sz="1600" dirty="0"/>
              <a:t>to support </a:t>
            </a:r>
            <a:r>
              <a:rPr lang="en-US" sz="1600" b="1" i="1" dirty="0">
                <a:solidFill>
                  <a:srgbClr val="FF0000"/>
                </a:solidFill>
              </a:rPr>
              <a:t>up to 4 orthogonal ports</a:t>
            </a:r>
          </a:p>
          <a:p>
            <a:pPr lvl="1" hangingPunct="0"/>
            <a:r>
              <a:rPr lang="en-US" sz="1600" dirty="0"/>
              <a:t>Enhancement of SRS to </a:t>
            </a:r>
            <a:r>
              <a:rPr lang="en-US" sz="1600" b="1" i="1" dirty="0">
                <a:solidFill>
                  <a:srgbClr val="FF0000"/>
                </a:solidFill>
              </a:rPr>
              <a:t>improve SRS </a:t>
            </a:r>
            <a:r>
              <a:rPr lang="en-US" sz="1600" b="1" i="1" dirty="0" smtClean="0">
                <a:solidFill>
                  <a:srgbClr val="FF0000"/>
                </a:solidFill>
              </a:rPr>
              <a:t>capacity</a:t>
            </a:r>
          </a:p>
          <a:p>
            <a:pPr lvl="1" hangingPunct="0"/>
            <a:endParaRPr lang="en-US" sz="1600" dirty="0"/>
          </a:p>
          <a:p>
            <a:pPr hangingPunct="0"/>
            <a:r>
              <a:rPr lang="en-US" altLang="ko-KR" sz="2000" dirty="0" smtClean="0"/>
              <a:t>Rel-14 </a:t>
            </a:r>
            <a:r>
              <a:rPr lang="en-US" altLang="ko-KR" sz="2000" dirty="0"/>
              <a:t>work item on </a:t>
            </a:r>
            <a:r>
              <a:rPr lang="en-US" altLang="ko-KR" sz="2000" dirty="0" err="1" smtClean="0"/>
              <a:t>eFD</a:t>
            </a:r>
            <a:r>
              <a:rPr lang="en-US" altLang="ko-KR" sz="2000" dirty="0" smtClean="0"/>
              <a:t>-MIMO </a:t>
            </a:r>
            <a:r>
              <a:rPr lang="en-US" altLang="ko-KR" sz="2000" dirty="0"/>
              <a:t>was </a:t>
            </a:r>
            <a:r>
              <a:rPr lang="en-US" altLang="ko-KR" sz="2000" dirty="0" smtClean="0"/>
              <a:t>finalized </a:t>
            </a:r>
            <a:r>
              <a:rPr lang="en-US" altLang="ko-KR" sz="2000" dirty="0"/>
              <a:t>in </a:t>
            </a:r>
            <a:r>
              <a:rPr lang="en-US" altLang="ko-KR" sz="2000" dirty="0" smtClean="0"/>
              <a:t>Feb. 2017 </a:t>
            </a:r>
            <a:r>
              <a:rPr lang="en-US" altLang="ko-KR" sz="2000" dirty="0"/>
              <a:t>with the following features</a:t>
            </a:r>
          </a:p>
          <a:p>
            <a:pPr lvl="1" hangingPunct="0"/>
            <a:r>
              <a:rPr lang="en-US" sz="1600" dirty="0" smtClean="0"/>
              <a:t>Enhancement of </a:t>
            </a:r>
            <a:r>
              <a:rPr lang="en-US" sz="1600" b="1" i="1" dirty="0" smtClean="0">
                <a:solidFill>
                  <a:srgbClr val="FF0000"/>
                </a:solidFill>
              </a:rPr>
              <a:t>non-</a:t>
            </a:r>
            <a:r>
              <a:rPr lang="en-US" sz="1600" b="1" i="1" dirty="0" err="1" smtClean="0">
                <a:solidFill>
                  <a:srgbClr val="FF0000"/>
                </a:solidFill>
              </a:rPr>
              <a:t>precoded</a:t>
            </a:r>
            <a:r>
              <a:rPr lang="en-US" sz="1600" b="1" i="1" dirty="0" smtClean="0">
                <a:solidFill>
                  <a:srgbClr val="FF0000"/>
                </a:solidFill>
              </a:rPr>
              <a:t> CSI-RS</a:t>
            </a:r>
            <a:r>
              <a:rPr lang="en-US" sz="1600" dirty="0" smtClean="0"/>
              <a:t> to support </a:t>
            </a:r>
            <a:r>
              <a:rPr lang="en-US" sz="1600" b="1" i="1" dirty="0" smtClean="0">
                <a:solidFill>
                  <a:srgbClr val="FF0000"/>
                </a:solidFill>
              </a:rPr>
              <a:t>up to 32 ports</a:t>
            </a:r>
            <a:r>
              <a:rPr lang="en-US" sz="1600" dirty="0" smtClean="0"/>
              <a:t> and relevant CSI mechanism</a:t>
            </a:r>
          </a:p>
          <a:p>
            <a:pPr lvl="2" hangingPunct="0"/>
            <a:r>
              <a:rPr lang="en-US" sz="1600" dirty="0" smtClean="0"/>
              <a:t>Rel-13 codebook extension + </a:t>
            </a:r>
            <a:r>
              <a:rPr lang="en-US" sz="1600" b="1" i="1" dirty="0" smtClean="0">
                <a:solidFill>
                  <a:srgbClr val="FF0000"/>
                </a:solidFill>
              </a:rPr>
              <a:t>advanced CSI (combination)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/>
              <a:t>codebook</a:t>
            </a:r>
          </a:p>
          <a:p>
            <a:pPr lvl="1" hangingPunct="0"/>
            <a:r>
              <a:rPr lang="en-US" sz="1600" dirty="0" smtClean="0"/>
              <a:t>Enhancement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beamformed</a:t>
            </a:r>
            <a:r>
              <a:rPr lang="en-US" sz="1600" b="1" i="1" dirty="0" smtClean="0">
                <a:solidFill>
                  <a:srgbClr val="FF0000"/>
                </a:solidFill>
              </a:rPr>
              <a:t> CSI-RS</a:t>
            </a:r>
            <a:r>
              <a:rPr lang="en-US" sz="1600" dirty="0" smtClean="0"/>
              <a:t> for efficient resource utilization via </a:t>
            </a:r>
            <a:r>
              <a:rPr lang="en-US" sz="1600" b="1" i="1" dirty="0" smtClean="0">
                <a:solidFill>
                  <a:srgbClr val="FF0000"/>
                </a:solidFill>
              </a:rPr>
              <a:t>aperiodic/multi-shot CSI-RS transmission</a:t>
            </a:r>
          </a:p>
          <a:p>
            <a:pPr lvl="1" hangingPunct="0"/>
            <a:r>
              <a:rPr lang="en-US" sz="1600" dirty="0" smtClean="0"/>
              <a:t>Enhancement of </a:t>
            </a:r>
            <a:r>
              <a:rPr lang="en-US" sz="1600" b="1" i="1" dirty="0" smtClean="0">
                <a:solidFill>
                  <a:srgbClr val="FF0000"/>
                </a:solidFill>
              </a:rPr>
              <a:t>UL DMRS </a:t>
            </a:r>
            <a:r>
              <a:rPr lang="en-US" sz="1600" dirty="0" smtClean="0"/>
              <a:t>for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b="1" i="1" dirty="0" smtClean="0">
                <a:solidFill>
                  <a:srgbClr val="FF0000"/>
                </a:solidFill>
              </a:rPr>
              <a:t>MU MIMO with partial overlapping BW</a:t>
            </a:r>
          </a:p>
          <a:p>
            <a:pPr lvl="1" hangingPunct="0"/>
            <a:r>
              <a:rPr lang="en-US" sz="1600" dirty="0" smtClean="0"/>
              <a:t>Introduction of DMRS-based </a:t>
            </a:r>
            <a:r>
              <a:rPr lang="en-US" sz="1600" b="1" i="1" dirty="0" smtClean="0">
                <a:solidFill>
                  <a:srgbClr val="FF0000"/>
                </a:solidFill>
              </a:rPr>
              <a:t>semi-open-loop transmission</a:t>
            </a:r>
          </a:p>
          <a:p>
            <a:pPr lvl="1" hangingPunct="0"/>
            <a:r>
              <a:rPr lang="en-US" sz="1600" dirty="0" smtClean="0"/>
              <a:t>Introduction of </a:t>
            </a:r>
            <a:r>
              <a:rPr lang="en-US" sz="1600" b="1" i="1" dirty="0" smtClean="0">
                <a:solidFill>
                  <a:srgbClr val="FF0000"/>
                </a:solidFill>
              </a:rPr>
              <a:t>hybrid CSI</a:t>
            </a:r>
            <a:r>
              <a:rPr lang="en-US" sz="1600" dirty="0" smtClean="0"/>
              <a:t> reporting</a:t>
            </a:r>
          </a:p>
          <a:p>
            <a:pPr lvl="2" hangingPunct="0"/>
            <a:r>
              <a:rPr lang="en-US" sz="1600" dirty="0" smtClean="0"/>
              <a:t>e.g. ‘non-</a:t>
            </a:r>
            <a:r>
              <a:rPr lang="en-US" sz="1600" dirty="0" err="1" smtClean="0"/>
              <a:t>precoded</a:t>
            </a:r>
            <a:r>
              <a:rPr lang="en-US" sz="1600" dirty="0" smtClean="0"/>
              <a:t>’-’</a:t>
            </a:r>
            <a:r>
              <a:rPr lang="en-US" sz="1600" dirty="0" err="1" smtClean="0"/>
              <a:t>beamformed</a:t>
            </a:r>
            <a:r>
              <a:rPr lang="en-US" sz="1600" dirty="0" smtClean="0"/>
              <a:t>’, or ‘</a:t>
            </a:r>
            <a:r>
              <a:rPr lang="en-US" sz="1600" dirty="0" err="1" smtClean="0"/>
              <a:t>beamformed</a:t>
            </a:r>
            <a:r>
              <a:rPr lang="en-US" sz="1600" dirty="0" smtClean="0"/>
              <a:t>’-’</a:t>
            </a:r>
            <a:r>
              <a:rPr lang="en-US" sz="1600" dirty="0" err="1" smtClean="0"/>
              <a:t>beamformed</a:t>
            </a:r>
            <a:r>
              <a:rPr lang="en-US" sz="1600" dirty="0" smtClean="0"/>
              <a:t>’</a:t>
            </a:r>
            <a:endParaRPr lang="en-US" sz="2000" dirty="0" smtClean="0">
              <a:sym typeface="Wingdings" panose="05000000000000000000" pitchFamily="2" charset="2"/>
            </a:endParaRPr>
          </a:p>
          <a:p>
            <a:pPr lvl="1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4530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Rel-15 </a:t>
            </a:r>
            <a:r>
              <a:rPr lang="en-US" dirty="0" err="1" smtClean="0"/>
              <a:t>FeFD</a:t>
            </a:r>
            <a:r>
              <a:rPr lang="en-US" dirty="0" smtClean="0"/>
              <a:t>-MIMO [Motivation 1]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 smtClean="0">
                <a:sym typeface="Wingdings" panose="05000000000000000000" pitchFamily="2" charset="2"/>
              </a:rPr>
              <a:t>Rel-13/14 focused on definition of new CSI reports (up to 32 ports, </a:t>
            </a:r>
            <a:r>
              <a:rPr lang="en-US" sz="2000" dirty="0" err="1" smtClean="0">
                <a:sym typeface="Wingdings" panose="05000000000000000000" pitchFamily="2" charset="2"/>
              </a:rPr>
              <a:t>adv</a:t>
            </a:r>
            <a:r>
              <a:rPr lang="en-US" sz="2000" dirty="0" smtClean="0">
                <a:sym typeface="Wingdings" panose="05000000000000000000" pitchFamily="2" charset="2"/>
              </a:rPr>
              <a:t>-CSI) but did not address the limitation on payload size for periodic reports</a:t>
            </a:r>
          </a:p>
          <a:p>
            <a:pPr lvl="1" hangingPunct="0"/>
            <a:r>
              <a:rPr lang="en-US" sz="1800" dirty="0" smtClean="0">
                <a:sym typeface="Wingdings" panose="05000000000000000000" pitchFamily="2" charset="2"/>
              </a:rPr>
              <a:t>As a consequence, CSI reporting is severely constrained in actual utilization (payload size is larger than container)</a:t>
            </a:r>
            <a:endParaRPr lang="en-US" sz="1800" dirty="0" smtClean="0">
              <a:sym typeface="Wingdings" panose="05000000000000000000" pitchFamily="2" charset="2"/>
            </a:endParaRPr>
          </a:p>
          <a:p>
            <a:pPr hangingPunct="0"/>
            <a:r>
              <a:rPr lang="en-US" sz="2000" dirty="0" smtClean="0">
                <a:sym typeface="Wingdings" panose="05000000000000000000" pitchFamily="2" charset="2"/>
              </a:rPr>
              <a:t>Operational side effects due to limited payload size for periodic reports</a:t>
            </a:r>
            <a:endParaRPr lang="en-US" sz="2000" dirty="0">
              <a:sym typeface="Wingdings" panose="05000000000000000000" pitchFamily="2" charset="2"/>
            </a:endParaRPr>
          </a:p>
          <a:p>
            <a:pPr lvl="1" hangingPunct="0"/>
            <a:r>
              <a:rPr lang="en-US" sz="1800" dirty="0">
                <a:sym typeface="Wingdings" panose="05000000000000000000" pitchFamily="2" charset="2"/>
              </a:rPr>
              <a:t>Complete set of CSI being spread over increased number of reporting </a:t>
            </a:r>
            <a:r>
              <a:rPr lang="en-US" sz="1800" dirty="0" smtClean="0">
                <a:sym typeface="Wingdings" panose="05000000000000000000" pitchFamily="2" charset="2"/>
              </a:rPr>
              <a:t>instances </a:t>
            </a:r>
            <a:br>
              <a:rPr lang="en-US" sz="1800" dirty="0" smtClean="0">
                <a:sym typeface="Wingdings" panose="05000000000000000000" pitchFamily="2" charset="2"/>
              </a:rPr>
            </a:br>
            <a:r>
              <a:rPr lang="en-US" sz="1800" dirty="0" smtClean="0">
                <a:sym typeface="Wingdings" panose="05000000000000000000" pitchFamily="2" charset="2"/>
              </a:rPr>
              <a:t>(Rel-12: CSI is spread over 2 up to </a:t>
            </a:r>
            <a:r>
              <a:rPr lang="en-US" sz="1800" dirty="0" err="1" smtClean="0">
                <a:sym typeface="Wingdings" panose="05000000000000000000" pitchFamily="2" charset="2"/>
              </a:rPr>
              <a:t>subframes</a:t>
            </a:r>
            <a:r>
              <a:rPr lang="en-US" sz="1800" dirty="0" smtClean="0">
                <a:sym typeface="Wingdings" panose="05000000000000000000" pitchFamily="2" charset="2"/>
              </a:rPr>
              <a:t>, Rel-13: 3 up to </a:t>
            </a:r>
            <a:r>
              <a:rPr lang="en-US" sz="1800" dirty="0" err="1" smtClean="0">
                <a:sym typeface="Wingdings" panose="05000000000000000000" pitchFamily="2" charset="2"/>
              </a:rPr>
              <a:t>subframes</a:t>
            </a:r>
            <a:r>
              <a:rPr lang="en-US" sz="1800" dirty="0" smtClean="0">
                <a:sym typeface="Wingdings" panose="05000000000000000000" pitchFamily="2" charset="2"/>
              </a:rPr>
              <a:t>)</a:t>
            </a:r>
            <a:endParaRPr lang="en-US" sz="1800" dirty="0">
              <a:sym typeface="Wingdings" panose="05000000000000000000" pitchFamily="2" charset="2"/>
            </a:endParaRPr>
          </a:p>
          <a:p>
            <a:pPr lvl="1" hangingPunct="0"/>
            <a:r>
              <a:rPr lang="en-US" sz="1800" dirty="0" smtClean="0">
                <a:sym typeface="Wingdings" panose="05000000000000000000" pitchFamily="2" charset="2"/>
              </a:rPr>
              <a:t>Complex </a:t>
            </a:r>
            <a:r>
              <a:rPr lang="en-US" sz="1800" dirty="0">
                <a:sym typeface="Wingdings" panose="05000000000000000000" pitchFamily="2" charset="2"/>
              </a:rPr>
              <a:t>priority rules between reporting types</a:t>
            </a:r>
          </a:p>
          <a:p>
            <a:pPr lvl="1" hangingPunct="0"/>
            <a:r>
              <a:rPr lang="en-US" sz="1800" dirty="0">
                <a:sym typeface="Wingdings" panose="05000000000000000000" pitchFamily="2" charset="2"/>
              </a:rPr>
              <a:t>Increased </a:t>
            </a:r>
            <a:r>
              <a:rPr lang="en-US" sz="1800" dirty="0" smtClean="0">
                <a:sym typeface="Wingdings" panose="05000000000000000000" pitchFamily="2" charset="2"/>
              </a:rPr>
              <a:t>probability of dropping periodic CSI reports</a:t>
            </a:r>
            <a:endParaRPr lang="en-US" sz="1800" dirty="0">
              <a:sym typeface="Wingdings" panose="05000000000000000000" pitchFamily="2" charset="2"/>
            </a:endParaRPr>
          </a:p>
          <a:p>
            <a:pPr hangingPunct="0"/>
            <a:r>
              <a:rPr lang="en-US" sz="2000" dirty="0" smtClean="0"/>
              <a:t>Proposal</a:t>
            </a:r>
            <a:r>
              <a:rPr lang="en-US" sz="2000" dirty="0"/>
              <a:t>: Support new periodic CSI </a:t>
            </a:r>
            <a:r>
              <a:rPr lang="en-US" sz="2000" dirty="0" smtClean="0"/>
              <a:t>reports </a:t>
            </a:r>
            <a:r>
              <a:rPr lang="en-US" sz="2000" dirty="0"/>
              <a:t>with larger </a:t>
            </a:r>
            <a:r>
              <a:rPr lang="en-US" sz="2000" dirty="0" smtClean="0"/>
              <a:t>max payload </a:t>
            </a:r>
            <a:endParaRPr lang="en-US" sz="2000" dirty="0" smtClean="0"/>
          </a:p>
          <a:p>
            <a:pPr hangingPunct="0"/>
            <a:endParaRPr lang="en-US" sz="2200" dirty="0"/>
          </a:p>
          <a:p>
            <a:pPr hangingPunct="0"/>
            <a:r>
              <a:rPr lang="en-US" sz="2000" dirty="0" smtClean="0"/>
              <a:t>MTC </a:t>
            </a:r>
            <a:r>
              <a:rPr lang="en-US" sz="2000" dirty="0" smtClean="0"/>
              <a:t>only relies on CRS-based CSI reporting</a:t>
            </a:r>
          </a:p>
          <a:p>
            <a:pPr lvl="1" hangingPunct="0"/>
            <a:r>
              <a:rPr lang="en-US" sz="1800" dirty="0"/>
              <a:t>Extension of FD-MIMO/</a:t>
            </a:r>
            <a:r>
              <a:rPr lang="en-US" sz="1800" dirty="0" err="1"/>
              <a:t>eFD</a:t>
            </a:r>
            <a:r>
              <a:rPr lang="en-US" sz="1800" dirty="0"/>
              <a:t>-MIMO specification support to MTC can improve DL multiplexing capacity (number of connections)</a:t>
            </a:r>
          </a:p>
          <a:p>
            <a:pPr lvl="1" hangingPunct="0"/>
            <a:r>
              <a:rPr lang="en-US" sz="1800" dirty="0"/>
              <a:t>Current CSI-RS based CSI reporting requires large payload </a:t>
            </a:r>
          </a:p>
          <a:p>
            <a:pPr hangingPunct="0"/>
            <a:r>
              <a:rPr lang="en-US" sz="2000" dirty="0" smtClean="0"/>
              <a:t>Proposal: </a:t>
            </a:r>
            <a:r>
              <a:rPr lang="en-US" sz="2000" dirty="0" smtClean="0"/>
              <a:t>Introduce CSI-RS-based </a:t>
            </a:r>
            <a:r>
              <a:rPr lang="en-US" sz="2000" dirty="0"/>
              <a:t>CSI </a:t>
            </a:r>
            <a:r>
              <a:rPr lang="en-US" sz="2000" dirty="0" smtClean="0"/>
              <a:t>report </a:t>
            </a:r>
            <a:r>
              <a:rPr lang="en-US" sz="2000" dirty="0"/>
              <a:t>for MTC </a:t>
            </a:r>
            <a:r>
              <a:rPr lang="en-US" sz="2000" dirty="0" smtClean="0"/>
              <a:t>with low-payload</a:t>
            </a:r>
            <a:endParaRPr lang="en-US" sz="2000" dirty="0"/>
          </a:p>
          <a:p>
            <a:pPr hangingPunct="0"/>
            <a:endParaRPr lang="en-US" sz="2400" dirty="0" smtClean="0"/>
          </a:p>
          <a:p>
            <a:pPr hangingPunct="0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51969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Rel-15 </a:t>
            </a:r>
            <a:r>
              <a:rPr lang="en-US" dirty="0" err="1" smtClean="0"/>
              <a:t>FeFD</a:t>
            </a:r>
            <a:r>
              <a:rPr lang="en-US" dirty="0" smtClean="0"/>
              <a:t>-MIMO [Motivation 2]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hangingPunct="0"/>
            <a:r>
              <a:rPr lang="en-US" altLang="ko-KR" sz="2000" dirty="0"/>
              <a:t>In Rel-14 </a:t>
            </a:r>
            <a:r>
              <a:rPr lang="en-US" altLang="ko-KR" sz="2000" dirty="0" err="1"/>
              <a:t>eFD</a:t>
            </a:r>
            <a:r>
              <a:rPr lang="en-US" altLang="ko-KR" sz="2000" dirty="0"/>
              <a:t>-MIMO, advanced CSI is only enabled for </a:t>
            </a:r>
            <a:r>
              <a:rPr lang="en-US" altLang="ko-KR" sz="2000" dirty="0" smtClean="0"/>
              <a:t>non-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CSI-RS</a:t>
            </a:r>
            <a:endParaRPr lang="en-US" altLang="ko-KR" sz="2000" strike="sngStrike" dirty="0"/>
          </a:p>
          <a:p>
            <a:pPr lvl="1" hangingPunct="0"/>
            <a:r>
              <a:rPr lang="en-US" altLang="ko-KR" sz="1800" dirty="0"/>
              <a:t>Enhanced resolution of CSI </a:t>
            </a:r>
            <a:r>
              <a:rPr lang="en-US" altLang="ko-KR" sz="1800" dirty="0" smtClean="0"/>
              <a:t>reporting can </a:t>
            </a:r>
            <a:r>
              <a:rPr lang="en-US" altLang="ko-KR" sz="1800" dirty="0"/>
              <a:t>be beneficial for other FD-MIMO features such as </a:t>
            </a:r>
            <a:r>
              <a:rPr lang="en-US" altLang="ko-KR" sz="1800" dirty="0" err="1"/>
              <a:t>beamformed</a:t>
            </a:r>
            <a:r>
              <a:rPr lang="en-US" altLang="ko-KR" sz="1800" dirty="0"/>
              <a:t> CSI-RS, hybrid CSI, and semi-open-loop transmission</a:t>
            </a:r>
          </a:p>
          <a:p>
            <a:pPr hangingPunct="0"/>
            <a:r>
              <a:rPr lang="en-US" altLang="ko-KR" sz="2000" dirty="0"/>
              <a:t>Proposal: Extend the usage of advanced CSI with other FD-MIMO features </a:t>
            </a:r>
          </a:p>
          <a:p>
            <a:pPr hangingPunct="0"/>
            <a:endParaRPr lang="en-US" altLang="ko-KR" sz="2400" dirty="0" smtClean="0"/>
          </a:p>
          <a:p>
            <a:pPr hangingPunct="0"/>
            <a:r>
              <a:rPr lang="en-US" sz="2000" dirty="0"/>
              <a:t>Aperiodic transmission of CSI-RS enables more efficient resource pooling across UEs</a:t>
            </a:r>
          </a:p>
          <a:p>
            <a:pPr lvl="1" hangingPunct="0"/>
            <a:r>
              <a:rPr lang="en-US" altLang="ko-KR" sz="1800" dirty="0" smtClean="0"/>
              <a:t>Rel-14 </a:t>
            </a:r>
            <a:r>
              <a:rPr lang="en-US" altLang="ko-KR" sz="1800" dirty="0"/>
              <a:t>aperiodic </a:t>
            </a:r>
            <a:r>
              <a:rPr lang="en-US" altLang="ko-KR" sz="1800" dirty="0" smtClean="0"/>
              <a:t>transmission of CSI-RS </a:t>
            </a:r>
            <a:r>
              <a:rPr lang="en-US" altLang="ko-KR" sz="1800" dirty="0"/>
              <a:t>is </a:t>
            </a:r>
            <a:r>
              <a:rPr lang="en-US" altLang="ko-KR" sz="1800" dirty="0" smtClean="0"/>
              <a:t>only enabled </a:t>
            </a:r>
            <a:r>
              <a:rPr lang="en-US" altLang="ko-KR" sz="1800" dirty="0"/>
              <a:t>for </a:t>
            </a:r>
            <a:r>
              <a:rPr lang="en-US" altLang="ko-KR" sz="1800" dirty="0" smtClean="0"/>
              <a:t>desired </a:t>
            </a:r>
            <a:r>
              <a:rPr lang="en-US" altLang="ko-KR" sz="1800" dirty="0"/>
              <a:t>channel </a:t>
            </a:r>
            <a:r>
              <a:rPr lang="en-US" altLang="ko-KR" sz="1800" dirty="0" smtClean="0"/>
              <a:t>measurements and rate matching for PDSCH transmission</a:t>
            </a:r>
            <a:endParaRPr lang="en-US" altLang="ko-KR" sz="1800" dirty="0"/>
          </a:p>
          <a:p>
            <a:pPr lvl="1" hangingPunct="0"/>
            <a:r>
              <a:rPr lang="en-US" sz="1800" dirty="0" smtClean="0"/>
              <a:t>Extension </a:t>
            </a:r>
            <a:r>
              <a:rPr lang="en-US" sz="1800" dirty="0"/>
              <a:t>to </a:t>
            </a:r>
            <a:r>
              <a:rPr lang="en-US" sz="1800" dirty="0" smtClean="0"/>
              <a:t>aperiodic interference </a:t>
            </a:r>
            <a:r>
              <a:rPr lang="en-US" sz="1800" dirty="0"/>
              <a:t>measurements seems natural</a:t>
            </a:r>
          </a:p>
          <a:p>
            <a:pPr hangingPunct="0"/>
            <a:r>
              <a:rPr lang="en-US" sz="2000" dirty="0"/>
              <a:t>Proposal: Enable efficient usage of CSI-IM by supporting aperiodic ZP CSI-RS for interference </a:t>
            </a:r>
            <a:r>
              <a:rPr lang="en-US" sz="2000" dirty="0" smtClean="0"/>
              <a:t>measurements</a:t>
            </a:r>
            <a:endParaRPr lang="en-US" sz="2000" dirty="0"/>
          </a:p>
          <a:p>
            <a:pPr lvl="1" hangingPunct="0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893018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Objective: Core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GB" sz="2400" dirty="0"/>
              <a:t>Extend specification support for CSI reporting in the following areas [RAN1]</a:t>
            </a:r>
            <a:endParaRPr lang="en-US" sz="2400" dirty="0"/>
          </a:p>
          <a:p>
            <a:pPr lvl="1" fontAlgn="auto" hangingPunct="0"/>
            <a:r>
              <a:rPr lang="en-GB" sz="2000" dirty="0" smtClean="0"/>
              <a:t>[Motivation 1] Specify </a:t>
            </a:r>
            <a:r>
              <a:rPr lang="en-GB" sz="2000" dirty="0"/>
              <a:t>periodic CSI reporting using PUCCH format(s) other than format 2 to facilitate compact and self-contained PUCCH-based periodic CSI reports </a:t>
            </a:r>
            <a:endParaRPr lang="en-US" sz="2000" dirty="0"/>
          </a:p>
          <a:p>
            <a:pPr lvl="1" fontAlgn="auto" hangingPunct="0"/>
            <a:r>
              <a:rPr lang="en-GB" sz="2000" dirty="0"/>
              <a:t>[</a:t>
            </a:r>
            <a:r>
              <a:rPr lang="en-GB" sz="2000" dirty="0" smtClean="0"/>
              <a:t>Motiv</a:t>
            </a:r>
            <a:r>
              <a:rPr lang="en-GB" altLang="ko-KR" sz="2000" dirty="0"/>
              <a:t>ation</a:t>
            </a:r>
            <a:r>
              <a:rPr lang="en-GB" sz="2000" dirty="0" smtClean="0"/>
              <a:t> </a:t>
            </a:r>
            <a:r>
              <a:rPr lang="en-GB" sz="2000" dirty="0"/>
              <a:t>1] </a:t>
            </a:r>
            <a:r>
              <a:rPr lang="en-GB" sz="2000" dirty="0" smtClean="0"/>
              <a:t>Specify </a:t>
            </a:r>
            <a:r>
              <a:rPr lang="en-GB" sz="2000" dirty="0"/>
              <a:t>aperiodic CSI reporting beyond PUSCH mode 1-1 when configured together with enhanced carrier aggregation</a:t>
            </a:r>
            <a:endParaRPr lang="en-US" sz="2000" dirty="0"/>
          </a:p>
          <a:p>
            <a:pPr lvl="1" fontAlgn="auto" hangingPunct="0"/>
            <a:r>
              <a:rPr lang="en-GB" sz="2000" dirty="0"/>
              <a:t>[</a:t>
            </a:r>
            <a:r>
              <a:rPr lang="en-GB" sz="2000" dirty="0" smtClean="0"/>
              <a:t>Motiv</a:t>
            </a:r>
            <a:r>
              <a:rPr lang="en-GB" altLang="ko-KR" sz="2000" dirty="0"/>
              <a:t>ation</a:t>
            </a:r>
            <a:r>
              <a:rPr lang="en-GB" sz="2000" dirty="0" smtClean="0"/>
              <a:t> </a:t>
            </a:r>
            <a:r>
              <a:rPr lang="en-GB" sz="2000" dirty="0"/>
              <a:t>1] </a:t>
            </a:r>
            <a:r>
              <a:rPr lang="en-GB" sz="2000" dirty="0" smtClean="0"/>
              <a:t>Specify </a:t>
            </a:r>
            <a:r>
              <a:rPr lang="en-GB" sz="2000" dirty="0"/>
              <a:t>low-payload CSI reporting which takes advantage of FD-MIMO for the purpose of MTC-type applications</a:t>
            </a:r>
            <a:endParaRPr lang="en-US" sz="2000" dirty="0"/>
          </a:p>
          <a:p>
            <a:pPr lvl="1" fontAlgn="auto" hangingPunct="0"/>
            <a:r>
              <a:rPr lang="en-GB" sz="2000" dirty="0" smtClean="0"/>
              <a:t>[Motiv</a:t>
            </a:r>
            <a:r>
              <a:rPr lang="en-GB" altLang="ko-KR" sz="2000" dirty="0"/>
              <a:t>ation</a:t>
            </a:r>
            <a:r>
              <a:rPr lang="en-GB" sz="2000" dirty="0" smtClean="0"/>
              <a:t> 2] Specify </a:t>
            </a:r>
            <a:r>
              <a:rPr lang="en-GB" sz="2000" dirty="0"/>
              <a:t>necessary components to enable concurrent usage of advanced CSI codebook with UE-specific </a:t>
            </a:r>
            <a:r>
              <a:rPr lang="en-GB" sz="2000" dirty="0" err="1"/>
              <a:t>beamformed</a:t>
            </a:r>
            <a:r>
              <a:rPr lang="en-GB" sz="2000" dirty="0"/>
              <a:t> CSI-RS (with 2, 4, or 8 ports), hybrid CSI, and semi-open-loop transmissions</a:t>
            </a:r>
            <a:endParaRPr lang="en-US" sz="2000" dirty="0"/>
          </a:p>
          <a:p>
            <a:pPr lvl="1" fontAlgn="auto" hangingPunct="0"/>
            <a:r>
              <a:rPr lang="en-GB" sz="2000" dirty="0"/>
              <a:t>[</a:t>
            </a:r>
            <a:r>
              <a:rPr lang="en-GB" sz="2000" dirty="0" smtClean="0"/>
              <a:t>Motiv</a:t>
            </a:r>
            <a:r>
              <a:rPr lang="en-GB" altLang="ko-KR" sz="2000" dirty="0"/>
              <a:t>ation</a:t>
            </a:r>
            <a:r>
              <a:rPr lang="en-GB" sz="2000" dirty="0" smtClean="0"/>
              <a:t> </a:t>
            </a:r>
            <a:r>
              <a:rPr lang="en-GB" sz="2000" dirty="0"/>
              <a:t>2</a:t>
            </a:r>
            <a:r>
              <a:rPr lang="en-GB" sz="2000" dirty="0" smtClean="0"/>
              <a:t>] Specify </a:t>
            </a:r>
            <a:r>
              <a:rPr lang="en-GB" sz="2000" dirty="0"/>
              <a:t>aperiodic CSI-IM for interference measurement overhead reduction in high-load MU-MIMO scenario</a:t>
            </a:r>
            <a:endParaRPr lang="en-US" sz="2000" dirty="0"/>
          </a:p>
          <a:p>
            <a:pPr lvl="0" fontAlgn="auto" hangingPunct="0"/>
            <a:r>
              <a:rPr lang="en-GB" sz="2400" dirty="0"/>
              <a:t>Specify higher layer support of enhancements listed above [RAN2]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</TotalTime>
  <Words>490</Words>
  <Application>Microsoft Office PowerPoint</Application>
  <PresentationFormat>On-screen Show (4:3)</PresentationFormat>
  <Paragraphs>56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Gulim</vt:lpstr>
      <vt:lpstr>맑은 고딕</vt:lpstr>
      <vt:lpstr>Arial</vt:lpstr>
      <vt:lpstr>Calibri</vt:lpstr>
      <vt:lpstr>Wingdings</vt:lpstr>
      <vt:lpstr>Office Theme</vt:lpstr>
      <vt:lpstr>PowerPoint Presentation</vt:lpstr>
      <vt:lpstr>FD-MIMO(Rel-13) and eFD-MIMO(Rel-14)</vt:lpstr>
      <vt:lpstr>Rel-15 FeFD-MIMO [Motivation 1]</vt:lpstr>
      <vt:lpstr>Rel-15 FeFD-MIMO [Motivation 2]</vt:lpstr>
      <vt:lpstr>Objective: Core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Younsun Kim</cp:lastModifiedBy>
  <cp:revision>259</cp:revision>
  <dcterms:created xsi:type="dcterms:W3CDTF">2016-09-09T20:37:00Z</dcterms:created>
  <dcterms:modified xsi:type="dcterms:W3CDTF">2017-03-02T10:25:07Z</dcterms:modified>
</cp:coreProperties>
</file>