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76" r:id="rId2"/>
    <p:sldMasterId id="2147483677" r:id="rId3"/>
    <p:sldMasterId id="2147483680" r:id="rId4"/>
    <p:sldMasterId id="2147483761" r:id="rId5"/>
    <p:sldMasterId id="2147483766" r:id="rId6"/>
    <p:sldMasterId id="2147483772" r:id="rId7"/>
    <p:sldMasterId id="2147483787" r:id="rId8"/>
    <p:sldMasterId id="2147483810" r:id="rId9"/>
  </p:sldMasterIdLst>
  <p:notesMasterIdLst>
    <p:notesMasterId r:id="rId29"/>
  </p:notesMasterIdLst>
  <p:sldIdLst>
    <p:sldId id="403" r:id="rId10"/>
    <p:sldId id="421" r:id="rId11"/>
    <p:sldId id="404" r:id="rId12"/>
    <p:sldId id="418" r:id="rId13"/>
    <p:sldId id="407" r:id="rId14"/>
    <p:sldId id="408" r:id="rId15"/>
    <p:sldId id="416" r:id="rId16"/>
    <p:sldId id="409" r:id="rId17"/>
    <p:sldId id="429" r:id="rId18"/>
    <p:sldId id="433" r:id="rId19"/>
    <p:sldId id="405" r:id="rId20"/>
    <p:sldId id="427" r:id="rId21"/>
    <p:sldId id="432" r:id="rId22"/>
    <p:sldId id="434" r:id="rId23"/>
    <p:sldId id="425" r:id="rId24"/>
    <p:sldId id="426" r:id="rId25"/>
    <p:sldId id="410" r:id="rId26"/>
    <p:sldId id="419" r:id="rId27"/>
    <p:sldId id="402" r:id="rId28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66FF66"/>
    <a:srgbClr val="FF6600"/>
    <a:srgbClr val="99FF99"/>
    <a:srgbClr val="66FF99"/>
    <a:srgbClr val="FFFF66"/>
    <a:srgbClr val="008FD4"/>
    <a:srgbClr val="FF9966"/>
    <a:srgbClr val="FF9999"/>
    <a:srgbClr val="B2C1DB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38" autoAdjust="0"/>
    <p:restoredTop sz="90353" autoAdjust="0"/>
  </p:normalViewPr>
  <p:slideViewPr>
    <p:cSldViewPr snapToGrid="0" snapToObjects="1">
      <p:cViewPr varScale="1">
        <p:scale>
          <a:sx n="111" d="100"/>
          <a:sy n="111" d="100"/>
        </p:scale>
        <p:origin x="-234" y="-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2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pPr/>
              <a:t>1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368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pPr/>
              <a:t>19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017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7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9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 smtClean="0">
                <a:solidFill>
                  <a:srgbClr val="FFFFFF"/>
                </a:solidFill>
                <a:latin typeface="微软雅黑" pitchFamily="34" charset="-122"/>
                <a:cs typeface="Arial" pitchFamily="34" charset="0"/>
              </a:rPr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4294967295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 smtClean="0">
                <a:solidFill>
                  <a:srgbClr val="8CC63E"/>
                </a:solidFill>
                <a:latin typeface="微软雅黑" pitchFamily="3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itchFamily="3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4294967295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 smtClean="0">
                <a:solidFill>
                  <a:schemeClr val="bg1"/>
                </a:solidFill>
                <a:latin typeface="微软雅黑" pitchFamily="3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宋体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宋体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itchFamily="34" charset="0"/>
                  <a:ea typeface="宋体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  <a:ea typeface="宋体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>
                <a:buFontTx/>
                <a:buNone/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>
                <a:buFontTx/>
                <a:buNone/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>
                <a:buFontTx/>
                <a:buNone/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</a:endParaRP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2" rIns="91426" bIns="45712">
            <a:spAutoFit/>
          </a:bodyPr>
          <a:lstStyle/>
          <a:p>
            <a:pPr defTabSz="457189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2" rIns="91426" bIns="45712">
            <a:spAutoFit/>
          </a:bodyPr>
          <a:lstStyle/>
          <a:p>
            <a:pPr defTabSz="457189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2" rIns="91426" bIns="45712">
            <a:spAutoFit/>
          </a:bodyPr>
          <a:lstStyle/>
          <a:p>
            <a:pPr defTabSz="457189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defTabSz="457189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defTabSz="457189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/>
              <a:ea typeface="黑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  Calibri 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b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S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ize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 </a:t>
            </a:r>
            <a:r>
              <a:rPr lang="en-US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40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-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54 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olor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White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endParaRPr lang="en-US" altLang="zh-CN" sz="900" b="1" i="1" noProof="1" smtClean="0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b="1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Subtitle</a:t>
            </a:r>
            <a:r>
              <a:rPr altLang="zh-CN" sz="900" b="1" i="1" noProof="1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ype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Calibri 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b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S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ize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 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2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8-36 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lang="en-US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Blue</a:t>
            </a:r>
          </a:p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Gray</a:t>
            </a:r>
          </a:p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Green</a:t>
            </a:r>
          </a:p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622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itchFamily="2" charset="2"/>
              <a:buNone/>
              <a:defRPr/>
            </a:pPr>
            <a:r>
              <a:rPr lang="en-US" altLang="zh-CN" sz="3300" i="1" dirty="0" smtClean="0">
                <a:solidFill>
                  <a:srgbClr val="4E4E4E"/>
                </a:solidFill>
                <a:latin typeface="Calibri"/>
                <a:ea typeface="微软雅黑" pitchFamily="34" charset="-122"/>
              </a:rPr>
              <a:t>Agenda</a:t>
            </a:r>
            <a:endParaRPr lang="zh-CN" altLang="en-US" sz="3300" i="1" dirty="0" smtClean="0">
              <a:solidFill>
                <a:srgbClr val="4E4E4E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Chapter </a:t>
            </a:r>
            <a:r>
              <a:rPr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T</a:t>
            </a:r>
            <a:r>
              <a:rPr altLang="zh-CN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itle</a:t>
            </a:r>
            <a:r>
              <a:rPr altLang="zh-CN" sz="900" b="1" i="1" noProof="1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/>
              <a:ea typeface="黑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  Calibri 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b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old</a:t>
            </a:r>
          </a:p>
          <a:p>
            <a:pPr defTabSz="935015">
              <a:buFontTx/>
              <a:buNone/>
            </a:pPr>
            <a:r>
              <a:rPr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S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ize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 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3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6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-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40 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Blue</a:t>
            </a:r>
          </a:p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Green</a:t>
            </a:r>
          </a:p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Gray</a:t>
            </a:r>
          </a:p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457189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6" tIns="45712" rIns="91426" bIns="45712" anchor="ctr"/>
          <a:lstStyle/>
          <a:p>
            <a:pPr algn="ctr" defTabSz="457189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 algn="ctr" defTabSz="457189">
                <a:buFontTx/>
                <a:buNone/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Blue</a:t>
            </a:r>
          </a:p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Green</a:t>
            </a:r>
          </a:p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Gray</a:t>
            </a:r>
          </a:p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/>
              <a:ea typeface="黑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Type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   Calibri 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b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old</a:t>
            </a:r>
          </a:p>
          <a:p>
            <a:pPr defTabSz="935015">
              <a:buFontTx/>
              <a:buNone/>
            </a:pPr>
            <a:r>
              <a:rPr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S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ize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 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3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6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-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44 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olor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ZTE B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lue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endParaRPr lang="en-US" altLang="zh-CN" sz="900" i="1" noProof="1" smtClean="0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b="1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Text</a:t>
            </a:r>
            <a:r>
              <a:rPr lang="en-US" altLang="zh-CN" sz="900" b="1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</a:t>
            </a:r>
            <a:r>
              <a:rPr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(</a:t>
            </a:r>
            <a:r>
              <a:rPr lang="en-US"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1</a:t>
            </a:r>
            <a:r>
              <a:rPr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-</a:t>
            </a:r>
            <a:r>
              <a:rPr lang="en-US"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3</a:t>
            </a:r>
            <a:r>
              <a:rPr altLang="zh-CN" sz="900" b="1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Level</a:t>
            </a:r>
            <a:r>
              <a:rPr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)</a:t>
            </a:r>
            <a:r>
              <a:rPr lang="en-US"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:</a:t>
            </a:r>
            <a:endParaRPr altLang="ja-JP" sz="900" b="1" i="1" noProof="1" smtClean="0">
              <a:solidFill>
                <a:prstClr val="white"/>
              </a:solidFill>
              <a:latin typeface="Calibri"/>
              <a:ea typeface="黑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Type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</a:t>
            </a:r>
            <a:r>
              <a:rPr lang="en-US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Calibri</a:t>
            </a:r>
            <a:endParaRPr altLang="ja-JP" sz="900" i="1" noProof="1" smtClean="0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Size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 </a:t>
            </a:r>
            <a:r>
              <a:rPr lang="en-US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20-28 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pt</a:t>
            </a:r>
          </a:p>
          <a:p>
            <a:pPr defTabSz="93501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Color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378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457189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6" tIns="45712" rIns="91426" bIns="45712" anchor="ctr"/>
          <a:lstStyle/>
          <a:p>
            <a:pPr algn="ctr" defTabSz="457189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 algn="ctr" defTabSz="457189">
                <a:buFontTx/>
                <a:buNone/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16" indent="-201216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02431" indent="-201216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 marL="602456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l"/>
              <a:defRPr sz="1500"/>
            </a:lvl3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Blue</a:t>
            </a:r>
          </a:p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Green</a:t>
            </a:r>
          </a:p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Gray</a:t>
            </a:r>
          </a:p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/>
              <a:ea typeface="黑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Type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   Calibri 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b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old</a:t>
            </a:r>
          </a:p>
          <a:p>
            <a:pPr defTabSz="935015">
              <a:buFontTx/>
              <a:buNone/>
            </a:pPr>
            <a:r>
              <a:rPr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S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ize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 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3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2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-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40 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olor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ZTE B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lue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endParaRPr lang="en-US" altLang="zh-CN" sz="900" i="1" noProof="1" smtClean="0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b="1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Text</a:t>
            </a:r>
            <a:r>
              <a:rPr lang="en-US" altLang="zh-CN" sz="900" b="1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</a:t>
            </a:r>
            <a:r>
              <a:rPr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(</a:t>
            </a:r>
            <a:r>
              <a:rPr lang="en-US"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1</a:t>
            </a:r>
            <a:r>
              <a:rPr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-</a:t>
            </a:r>
            <a:r>
              <a:rPr lang="en-US"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3</a:t>
            </a:r>
            <a:r>
              <a:rPr altLang="zh-CN" sz="900" b="1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Level</a:t>
            </a:r>
            <a:r>
              <a:rPr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)</a:t>
            </a:r>
            <a:r>
              <a:rPr lang="en-US"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:</a:t>
            </a:r>
            <a:endParaRPr altLang="ja-JP" sz="900" b="1" i="1" noProof="1" smtClean="0">
              <a:solidFill>
                <a:prstClr val="white"/>
              </a:solidFill>
              <a:latin typeface="Calibri"/>
              <a:ea typeface="黑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Type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</a:t>
            </a:r>
            <a:r>
              <a:rPr lang="en-US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Calibri</a:t>
            </a:r>
            <a:endParaRPr altLang="ja-JP" sz="900" i="1" noProof="1" smtClean="0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Size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 </a:t>
            </a:r>
            <a:r>
              <a:rPr lang="en-US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20-28 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pt</a:t>
            </a:r>
          </a:p>
          <a:p>
            <a:pPr defTabSz="93501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Color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189">
              <a:buFontTx/>
              <a:buNone/>
              <a:defRPr/>
            </a:pPr>
            <a:r>
              <a:rPr lang="en-US" altLang="zh-CN" sz="5400" dirty="0" smtClean="0">
                <a:solidFill>
                  <a:prstClr val="white">
                    <a:lumMod val="95000"/>
                  </a:prstClr>
                </a:solidFill>
                <a:latin typeface="Impact" pitchFamily="34" charset="0"/>
                <a:cs typeface="+mn-cs"/>
              </a:rPr>
              <a:t>Thank you!</a:t>
            </a:r>
            <a:endParaRPr kumimoji="1" lang="zh-CN" altLang="en-US" sz="5400" dirty="0" smtClean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435" indent="-265510">
              <a:buClr>
                <a:srgbClr val="004EA2"/>
              </a:buClr>
              <a:defRPr sz="1800"/>
            </a:lvl3pPr>
            <a:lvl4pPr marL="1075135" indent="-266700">
              <a:buClr>
                <a:srgbClr val="004EA2"/>
              </a:buClr>
              <a:defRPr sz="1800"/>
            </a:lvl4pPr>
            <a:lvl5pPr marL="1340644" indent="-26551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 smtClean="0"/>
              <a:t>单击此处编辑母版文本样式</a:t>
            </a:r>
          </a:p>
          <a:p>
            <a:pPr lvl="1"/>
            <a:r>
              <a:rPr kumimoji="1" lang="zh-CN" altLang="en-US" dirty="0" smtClean="0"/>
              <a:t>二级</a:t>
            </a:r>
          </a:p>
          <a:p>
            <a:pPr lvl="2"/>
            <a:r>
              <a:rPr kumimoji="1" lang="zh-CN" altLang="en-US" dirty="0" smtClean="0"/>
              <a:t>三级</a:t>
            </a:r>
          </a:p>
          <a:p>
            <a:pPr lvl="3"/>
            <a:r>
              <a:rPr kumimoji="1" lang="zh-CN" altLang="en-US" dirty="0" smtClean="0"/>
              <a:t>四级</a:t>
            </a:r>
          </a:p>
          <a:p>
            <a:pPr lvl="4"/>
            <a:r>
              <a:rPr kumimoji="1" lang="zh-CN" altLang="en-US" dirty="0" smtClean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/>
              <a:ea typeface="黑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Type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   Calibri 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b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old</a:t>
            </a:r>
          </a:p>
          <a:p>
            <a:pPr defTabSz="935015">
              <a:buFontTx/>
              <a:buNone/>
            </a:pPr>
            <a:r>
              <a:rPr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S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ize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 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3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6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-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44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olor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ZTE B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lue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endParaRPr lang="en-US" altLang="zh-CN" sz="900" i="1" noProof="1" smtClean="0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b="1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Text</a:t>
            </a:r>
            <a:r>
              <a:rPr lang="en-US" altLang="zh-CN" sz="900" b="1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</a:t>
            </a:r>
            <a:r>
              <a:rPr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(</a:t>
            </a:r>
            <a:r>
              <a:rPr lang="en-US"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1</a:t>
            </a:r>
            <a:r>
              <a:rPr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-5</a:t>
            </a:r>
            <a:r>
              <a:rPr altLang="zh-CN" sz="900" b="1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Level</a:t>
            </a:r>
            <a:r>
              <a:rPr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)</a:t>
            </a:r>
            <a:r>
              <a:rPr lang="en-US"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:</a:t>
            </a:r>
            <a:endParaRPr altLang="ja-JP" sz="900" b="1" i="1" noProof="1" smtClean="0">
              <a:solidFill>
                <a:prstClr val="white"/>
              </a:solidFill>
              <a:latin typeface="Calibri"/>
              <a:ea typeface="黑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Type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</a:t>
            </a:r>
            <a:r>
              <a:rPr lang="en-US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Calibri</a:t>
            </a:r>
            <a:endParaRPr altLang="ja-JP" sz="900" i="1" noProof="1" smtClean="0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Size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 </a:t>
            </a:r>
            <a:r>
              <a:rPr lang="en-US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20-28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pt</a:t>
            </a:r>
          </a:p>
          <a:p>
            <a:pPr defTabSz="93501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Color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189">
              <a:buFontTx/>
              <a:buNone/>
            </a:pPr>
            <a:r>
              <a:rPr lang="en-US" altLang="zh-CN" sz="600" dirty="0" smtClean="0">
                <a:solidFill>
                  <a:prstClr val="black"/>
                </a:solidFill>
                <a:latin typeface="Arial"/>
                <a:ea typeface="宋体"/>
                <a:cs typeface="Arial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189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itchFamily="34" charset="-122"/>
                <a:cs typeface="+mn-cs"/>
              </a:rPr>
              <a:pPr algn="ctr" defTabSz="457189">
                <a:buFontTx/>
                <a:buNone/>
              </a:p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Blue</a:t>
            </a:r>
          </a:p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27846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649" indent="-266649">
              <a:buClr>
                <a:srgbClr val="004EA2"/>
              </a:buClr>
              <a:defRPr sz="2200"/>
            </a:lvl1pPr>
            <a:lvl2pPr marL="542821" indent="-276173">
              <a:buClr>
                <a:srgbClr val="004EA2"/>
              </a:buClr>
              <a:defRPr sz="1800"/>
            </a:lvl2pPr>
            <a:lvl3pPr marL="808280" indent="-265459">
              <a:buClr>
                <a:srgbClr val="004EA2"/>
              </a:buClr>
              <a:defRPr sz="1800"/>
            </a:lvl3pPr>
            <a:lvl4pPr marL="1074929" indent="-266649">
              <a:buClr>
                <a:srgbClr val="004EA2"/>
              </a:buClr>
              <a:defRPr sz="1800"/>
            </a:lvl4pPr>
            <a:lvl5pPr marL="1340387" indent="-265459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 smtClean="0"/>
              <a:t>单击此处编辑母版文本样式</a:t>
            </a:r>
          </a:p>
          <a:p>
            <a:pPr lvl="1"/>
            <a:r>
              <a:rPr kumimoji="1" lang="zh-CN" altLang="en-US" dirty="0" smtClean="0"/>
              <a:t>二级</a:t>
            </a:r>
          </a:p>
          <a:p>
            <a:pPr lvl="2"/>
            <a:r>
              <a:rPr kumimoji="1" lang="zh-CN" altLang="en-US" dirty="0" smtClean="0"/>
              <a:t>三级</a:t>
            </a:r>
          </a:p>
          <a:p>
            <a:pPr lvl="3"/>
            <a:r>
              <a:rPr kumimoji="1" lang="zh-CN" altLang="en-US" dirty="0" smtClean="0"/>
              <a:t>四级</a:t>
            </a:r>
          </a:p>
          <a:p>
            <a:pPr lvl="4"/>
            <a:r>
              <a:rPr kumimoji="1" lang="zh-CN" altLang="en-US" dirty="0" smtClean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923" tIns="0" rIns="93375" bIns="46692" anchor="t" anchorCtr="0">
            <a:spAutoFit/>
          </a:bodyPr>
          <a:lstStyle/>
          <a:p>
            <a:pPr defTabSz="934835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/>
              <a:ea typeface="黑体" charset="0"/>
              <a:cs typeface="Arial"/>
            </a:endParaRPr>
          </a:p>
          <a:p>
            <a:pPr defTabSz="93483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Type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   Calibri 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b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old</a:t>
            </a:r>
          </a:p>
          <a:p>
            <a:pPr defTabSz="934835">
              <a:buFontTx/>
              <a:buNone/>
            </a:pPr>
            <a:r>
              <a:rPr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S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ize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 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3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6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-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44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4835">
              <a:buFontTx/>
              <a:buNone/>
            </a:pPr>
            <a:r>
              <a:rPr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olor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ZTE B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lue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4835">
              <a:buFontTx/>
              <a:buNone/>
            </a:pPr>
            <a:endParaRPr lang="en-US" altLang="zh-CN" sz="900" i="1" noProof="1" smtClean="0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4835">
              <a:buFontTx/>
              <a:buNone/>
            </a:pPr>
            <a:r>
              <a:rPr altLang="zh-CN" sz="900" b="1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Text</a:t>
            </a:r>
            <a:r>
              <a:rPr lang="en-US" altLang="zh-CN" sz="900" b="1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</a:t>
            </a:r>
            <a:r>
              <a:rPr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(</a:t>
            </a:r>
            <a:r>
              <a:rPr lang="en-US"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1</a:t>
            </a:r>
            <a:r>
              <a:rPr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-5</a:t>
            </a:r>
            <a:r>
              <a:rPr altLang="zh-CN" sz="900" b="1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Level</a:t>
            </a:r>
            <a:r>
              <a:rPr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)</a:t>
            </a:r>
            <a:r>
              <a:rPr lang="en-US"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:</a:t>
            </a:r>
            <a:endParaRPr altLang="ja-JP" sz="900" b="1" i="1" noProof="1" smtClean="0">
              <a:solidFill>
                <a:prstClr val="white"/>
              </a:solidFill>
              <a:latin typeface="Calibri"/>
              <a:ea typeface="黑体" charset="0"/>
              <a:cs typeface="Arial"/>
            </a:endParaRPr>
          </a:p>
          <a:p>
            <a:pPr defTabSz="93483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Type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</a:t>
            </a:r>
            <a:r>
              <a:rPr lang="en-US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Calibri</a:t>
            </a:r>
            <a:endParaRPr altLang="ja-JP" sz="900" i="1" noProof="1" smtClean="0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483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Size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 </a:t>
            </a:r>
            <a:r>
              <a:rPr lang="en-US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20-28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pt</a:t>
            </a:r>
          </a:p>
          <a:p>
            <a:pPr defTabSz="93483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Color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189">
              <a:buFontTx/>
              <a:buNone/>
            </a:pPr>
            <a:r>
              <a:rPr lang="en-US" altLang="zh-CN" sz="600" dirty="0" smtClean="0">
                <a:solidFill>
                  <a:prstClr val="black"/>
                </a:solidFill>
                <a:latin typeface="Arial"/>
                <a:ea typeface="宋体"/>
                <a:cs typeface="Arial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189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itchFamily="34" charset="-122"/>
                <a:cs typeface="+mn-cs"/>
              </a:rPr>
              <a:pPr algn="ctr" defTabSz="457189">
                <a:buFontTx/>
                <a:buNone/>
              </a:p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83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Blue</a:t>
            </a:r>
          </a:p>
          <a:p>
            <a:pPr defTabSz="93483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83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Gray</a:t>
            </a:r>
          </a:p>
        </p:txBody>
      </p:sp>
    </p:spTree>
    <p:extLst>
      <p:ext uri="{BB962C8B-B14F-4D97-AF65-F5344CB8AC3E}">
        <p14:creationId xmlns:p14="http://schemas.microsoft.com/office/powerpoint/2010/main" xmlns="" val="23927846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457189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0" tIns="45705" rIns="91410" bIns="45705" anchor="ctr"/>
          <a:lstStyle/>
          <a:p>
            <a:pPr algn="ctr" defTabSz="457189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itchFamily="34" charset="0"/>
              </a:rPr>
              <a:pPr algn="ctr" defTabSz="457189">
                <a:buFontTx/>
                <a:buNone/>
                <a:defRPr/>
              </a:pPr>
              <a:t>‹#›</a:t>
            </a:fld>
            <a:endParaRPr lang="en-US" sz="90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977">
              <a:buFontTx/>
              <a:buNone/>
            </a:pPr>
            <a:r>
              <a:rPr lang="zh-CN" altLang="en-US" sz="9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中兴蓝</a:t>
            </a:r>
            <a:endParaRPr lang="en-US" altLang="zh-CN" sz="9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77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977">
              <a:buFontTx/>
              <a:buNone/>
            </a:pPr>
            <a:r>
              <a:rPr lang="zh-CN" altLang="en-US" sz="9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中兴绿</a:t>
            </a:r>
            <a:endParaRPr lang="en-US" altLang="zh-CN" sz="9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77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977">
              <a:buFontTx/>
              <a:buNone/>
            </a:pPr>
            <a:r>
              <a:rPr lang="zh-CN" altLang="en-US" sz="9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中兴灰</a:t>
            </a:r>
            <a:endParaRPr lang="en-US" altLang="zh-CN" sz="9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77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964" tIns="0" rIns="93412" bIns="46709" anchor="t" anchorCtr="0">
            <a:spAutoFit/>
          </a:bodyPr>
          <a:lstStyle/>
          <a:p>
            <a:pPr defTabSz="934977">
              <a:buFontTx/>
              <a:buNone/>
            </a:pPr>
            <a:r>
              <a:rPr lang="zh-CN" altLang="en-US" sz="9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77">
              <a:buFontTx/>
              <a:buNone/>
            </a:pPr>
            <a:r>
              <a:rPr lang="zh-CN" altLang="en-US" sz="9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字体：微软雅黑（加粗）</a:t>
            </a:r>
          </a:p>
          <a:p>
            <a:pPr defTabSz="934977">
              <a:buFontTx/>
              <a:buNone/>
            </a:pPr>
            <a:r>
              <a:rPr lang="zh-CN" altLang="en-US" sz="9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字号：</a:t>
            </a:r>
            <a:r>
              <a:rPr lang="en-US" altLang="zh-CN" sz="9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36-44 pt</a:t>
            </a:r>
            <a:endParaRPr lang="zh-CN" altLang="en-US" sz="9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77">
              <a:buFontTx/>
              <a:buNone/>
            </a:pPr>
            <a:r>
              <a:rPr lang="zh-CN" altLang="en-US" sz="9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颜色：中兴蓝</a:t>
            </a:r>
          </a:p>
          <a:p>
            <a:pPr defTabSz="934977">
              <a:buFontTx/>
              <a:buNone/>
            </a:pPr>
            <a:endParaRPr lang="en-US" altLang="ja-JP" sz="9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77">
              <a:buFontTx/>
              <a:buNone/>
            </a:pPr>
            <a:r>
              <a:rPr lang="zh-CN" altLang="en-US" sz="9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正文（</a:t>
            </a:r>
            <a:r>
              <a:rPr lang="en-US" altLang="ja-JP" sz="9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1-5</a:t>
            </a:r>
            <a:r>
              <a:rPr lang="en-US" altLang="zh-CN" sz="9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 </a:t>
            </a:r>
            <a:r>
              <a:rPr lang="zh-CN" altLang="en-US" sz="9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级）：</a:t>
            </a:r>
            <a:endParaRPr lang="en-US" altLang="ja-JP" sz="900" b="1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77">
              <a:buFontTx/>
              <a:buNone/>
            </a:pPr>
            <a:r>
              <a:rPr lang="zh-CN" altLang="en-US" sz="9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字体：微软雅黑</a:t>
            </a:r>
          </a:p>
          <a:p>
            <a:pPr defTabSz="934977">
              <a:buFontTx/>
              <a:buNone/>
            </a:pPr>
            <a:r>
              <a:rPr lang="zh-CN" altLang="en-US" sz="9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字号：</a:t>
            </a:r>
            <a:r>
              <a:rPr lang="en-US" altLang="zh-CN" sz="9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20-28 pt</a:t>
            </a:r>
            <a:endParaRPr lang="zh-CN" altLang="en-US" sz="9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77">
              <a:buFontTx/>
              <a:buNone/>
            </a:pPr>
            <a:r>
              <a:rPr lang="zh-CN" altLang="en-US" sz="9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颜色：黑色</a:t>
            </a:r>
            <a:endParaRPr lang="zh-CN" altLang="en-US" sz="900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457189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1" tIns="45705" rIns="91411" bIns="45705" anchor="ctr"/>
          <a:lstStyle/>
          <a:p>
            <a:pPr algn="ctr" defTabSz="457189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 algn="ctr" defTabSz="457189">
                <a:buFontTx/>
                <a:buNone/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11" indent="-201211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marL="402421" indent="-201211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2pPr>
            <a:lvl3pPr marL="602441" indent="-200020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l"/>
              <a:defRPr sz="1500">
                <a:latin typeface="微软雅黑" pitchFamily="34" charset="-122"/>
                <a:ea typeface="微软雅黑" pitchFamily="34" charset="-122"/>
              </a:defRPr>
            </a:lvl3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中兴蓝</a:t>
            </a:r>
            <a:endParaRPr lang="en-US" altLang="zh-CN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en-US" altLang="zh-CN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中兴绿</a:t>
            </a:r>
            <a:endParaRPr lang="en-US" altLang="zh-CN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en-US" altLang="zh-CN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中兴灰</a:t>
            </a:r>
            <a:endParaRPr lang="en-US" altLang="zh-CN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en-US" altLang="zh-CN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966" tIns="0" rIns="93412" bIns="46710" anchor="t" anchorCtr="0">
            <a:spAutoFit/>
          </a:bodyPr>
          <a:lstStyle/>
          <a:p>
            <a:pPr defTabSz="934991">
              <a:buFontTx/>
              <a:buNone/>
            </a:pPr>
            <a:r>
              <a:rPr lang="zh-CN" altLang="en-US" sz="8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字体：微软雅黑（加粗）</a:t>
            </a: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字号：</a:t>
            </a:r>
            <a:r>
              <a:rPr lang="en-US" altLang="zh-CN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36-44 pt</a:t>
            </a:r>
            <a:endParaRPr lang="zh-CN" altLang="en-US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颜色：中兴蓝</a:t>
            </a:r>
          </a:p>
          <a:p>
            <a:pPr defTabSz="934991">
              <a:buFontTx/>
              <a:buNone/>
            </a:pPr>
            <a:endParaRPr lang="en-US" altLang="ja-JP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zh-CN" altLang="en-US" sz="8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正文（</a:t>
            </a:r>
            <a:r>
              <a:rPr lang="en-US" altLang="ja-JP" sz="8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1-5</a:t>
            </a:r>
            <a:r>
              <a:rPr lang="en-US" altLang="zh-CN" sz="8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 </a:t>
            </a:r>
            <a:r>
              <a:rPr lang="zh-CN" altLang="en-US" sz="8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级）：</a:t>
            </a:r>
            <a:endParaRPr lang="en-US" altLang="ja-JP" sz="800" b="1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字体：微软雅黑</a:t>
            </a: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字号：</a:t>
            </a:r>
            <a:r>
              <a:rPr lang="en-US" altLang="zh-CN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20-28 pt</a:t>
            </a:r>
            <a:endParaRPr lang="zh-CN" altLang="en-US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189">
              <a:buFontTx/>
              <a:buNone/>
            </a:pPr>
            <a:r>
              <a:rPr kumimoji="1" lang="en-US" altLang="zh-CN" sz="1200" b="1" dirty="0" smtClean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 smtClean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457189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1" tIns="45705" rIns="91411" bIns="45705" anchor="ctr"/>
          <a:lstStyle/>
          <a:p>
            <a:pPr algn="ctr" defTabSz="457189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 algn="ctr" defTabSz="457189">
                <a:buFontTx/>
                <a:buNone/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11" indent="-201211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marL="402421" indent="-201211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2pPr>
            <a:lvl3pPr marL="602441" indent="-200020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l"/>
              <a:defRPr sz="1500">
                <a:latin typeface="微软雅黑" pitchFamily="34" charset="-122"/>
                <a:ea typeface="微软雅黑" pitchFamily="34" charset="-122"/>
              </a:defRPr>
            </a:lvl3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中兴蓝</a:t>
            </a:r>
            <a:endParaRPr lang="en-US" altLang="zh-CN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en-US" altLang="zh-CN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中兴绿</a:t>
            </a:r>
            <a:endParaRPr lang="en-US" altLang="zh-CN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en-US" altLang="zh-CN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中兴灰</a:t>
            </a:r>
            <a:endParaRPr lang="en-US" altLang="zh-CN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en-US" altLang="zh-CN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966" tIns="0" rIns="93412" bIns="46710" anchor="t" anchorCtr="0">
            <a:spAutoFit/>
          </a:bodyPr>
          <a:lstStyle/>
          <a:p>
            <a:pPr defTabSz="934991">
              <a:buFontTx/>
              <a:buNone/>
            </a:pPr>
            <a:r>
              <a:rPr lang="zh-CN" altLang="en-US" sz="8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字体：微软雅黑（加粗）</a:t>
            </a: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字号：</a:t>
            </a:r>
            <a:r>
              <a:rPr lang="en-US" altLang="zh-CN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36-44 pt</a:t>
            </a:r>
            <a:endParaRPr lang="zh-CN" altLang="en-US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颜色：中兴蓝</a:t>
            </a:r>
          </a:p>
          <a:p>
            <a:pPr defTabSz="934991">
              <a:buFontTx/>
              <a:buNone/>
            </a:pPr>
            <a:endParaRPr lang="en-US" altLang="ja-JP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zh-CN" altLang="en-US" sz="8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正文（</a:t>
            </a:r>
            <a:r>
              <a:rPr lang="en-US" altLang="ja-JP" sz="8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1-5</a:t>
            </a:r>
            <a:r>
              <a:rPr lang="en-US" altLang="zh-CN" sz="8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 </a:t>
            </a:r>
            <a:r>
              <a:rPr lang="zh-CN" altLang="en-US" sz="8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级）：</a:t>
            </a:r>
            <a:endParaRPr lang="en-US" altLang="ja-JP" sz="800" b="1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字体：微软雅黑</a:t>
            </a: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字号：</a:t>
            </a:r>
            <a:r>
              <a:rPr lang="en-US" altLang="zh-CN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20-28 pt</a:t>
            </a:r>
            <a:endParaRPr lang="zh-CN" altLang="en-US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189">
              <a:buFontTx/>
              <a:buNone/>
            </a:pPr>
            <a:r>
              <a:rPr kumimoji="1" lang="en-US" altLang="zh-CN" sz="1200" b="1" dirty="0" smtClean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 smtClean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457189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1" tIns="45705" rIns="91411" bIns="45705" anchor="ctr"/>
          <a:lstStyle/>
          <a:p>
            <a:pPr algn="ctr" defTabSz="457189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 algn="ctr" defTabSz="457189">
                <a:buFontTx/>
                <a:buNone/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11" indent="-201211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marL="402421" indent="-201211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2pPr>
            <a:lvl3pPr marL="602441" indent="-200020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l"/>
              <a:defRPr sz="1500">
                <a:latin typeface="微软雅黑" pitchFamily="34" charset="-122"/>
                <a:ea typeface="微软雅黑" pitchFamily="34" charset="-122"/>
              </a:defRPr>
            </a:lvl3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中兴蓝</a:t>
            </a:r>
            <a:endParaRPr lang="en-US" altLang="zh-CN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en-US" altLang="zh-CN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中兴绿</a:t>
            </a:r>
            <a:endParaRPr lang="en-US" altLang="zh-CN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en-US" altLang="zh-CN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中兴灰</a:t>
            </a:r>
            <a:endParaRPr lang="en-US" altLang="zh-CN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en-US" altLang="zh-CN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966" tIns="0" rIns="93412" bIns="46710" anchor="t" anchorCtr="0">
            <a:spAutoFit/>
          </a:bodyPr>
          <a:lstStyle/>
          <a:p>
            <a:pPr defTabSz="934991">
              <a:buFontTx/>
              <a:buNone/>
            </a:pPr>
            <a:r>
              <a:rPr lang="zh-CN" altLang="en-US" sz="8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字体：微软雅黑（加粗）</a:t>
            </a: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字号：</a:t>
            </a:r>
            <a:r>
              <a:rPr lang="en-US" altLang="zh-CN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36-44 pt</a:t>
            </a:r>
            <a:endParaRPr lang="zh-CN" altLang="en-US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颜色：中兴蓝</a:t>
            </a:r>
          </a:p>
          <a:p>
            <a:pPr defTabSz="934991">
              <a:buFontTx/>
              <a:buNone/>
            </a:pPr>
            <a:endParaRPr lang="en-US" altLang="ja-JP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zh-CN" altLang="en-US" sz="8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正文（</a:t>
            </a:r>
            <a:r>
              <a:rPr lang="en-US" altLang="ja-JP" sz="8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1-5</a:t>
            </a:r>
            <a:r>
              <a:rPr lang="en-US" altLang="zh-CN" sz="8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 </a:t>
            </a:r>
            <a:r>
              <a:rPr lang="zh-CN" altLang="en-US" sz="800" b="1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级）：</a:t>
            </a:r>
            <a:endParaRPr lang="en-US" altLang="ja-JP" sz="800" b="1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字体：微软雅黑</a:t>
            </a: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字号：</a:t>
            </a:r>
            <a:r>
              <a:rPr lang="en-US" altLang="zh-CN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20-28 pt</a:t>
            </a:r>
            <a:endParaRPr lang="zh-CN" altLang="en-US" sz="800" i="1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934991">
              <a:buFontTx/>
              <a:buNone/>
            </a:pPr>
            <a:r>
              <a:rPr lang="zh-CN" altLang="en-US" sz="800" i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189">
              <a:buFontTx/>
              <a:buNone/>
            </a:pPr>
            <a:r>
              <a:rPr kumimoji="1" lang="en-US" altLang="zh-CN" sz="1200" b="1" dirty="0" smtClean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 smtClean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333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 smtClean="0">
                <a:solidFill>
                  <a:prstClr val="white"/>
                </a:solidFill>
              </a:rPr>
              <a:t>Sustainability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457189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6" tIns="45712" rIns="91426" bIns="45712" anchor="ctr"/>
          <a:lstStyle/>
          <a:p>
            <a:pPr algn="ctr" defTabSz="457189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 algn="ctr" defTabSz="457189">
                <a:buFontTx/>
                <a:buNone/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16" indent="-201216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02431" indent="-201216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 marL="602456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l"/>
              <a:defRPr sz="15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itchFamily="34" charset="-122"/>
                <a:cs typeface="Arial" pitchFamily="34" charset="0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Blue</a:t>
            </a:r>
          </a:p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Green</a:t>
            </a:r>
          </a:p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189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ZTE Gray</a:t>
            </a:r>
          </a:p>
          <a:p>
            <a:pPr defTabSz="935015">
              <a:buFontTx/>
              <a:buNone/>
            </a:pP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微软雅黑" pitchFamily="34" charset="-122"/>
                <a:cs typeface="Arial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/>
              <a:ea typeface="微软雅黑" pitchFamily="34" charset="-122"/>
              <a:cs typeface="Arial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983" tIns="0" rIns="93427" bIns="46717" anchor="t" anchorCtr="0">
            <a:spAutoFit/>
          </a:bodyPr>
          <a:lstStyle/>
          <a:p>
            <a:pPr defTabSz="935015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/>
              <a:ea typeface="黑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Type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   Calibri 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b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old</a:t>
            </a:r>
          </a:p>
          <a:p>
            <a:pPr defTabSz="935015">
              <a:buFontTx/>
              <a:buNone/>
            </a:pPr>
            <a:r>
              <a:rPr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S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ize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 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3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2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-</a:t>
            </a:r>
            <a:r>
              <a:rPr lang="en-US"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40 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olor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ZTE B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lue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endParaRPr lang="en-US" altLang="zh-CN" sz="900" i="1" noProof="1" smtClean="0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b="1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Text</a:t>
            </a:r>
            <a:r>
              <a:rPr lang="en-US" altLang="zh-CN" sz="900" b="1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</a:t>
            </a:r>
            <a:r>
              <a:rPr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(</a:t>
            </a:r>
            <a:r>
              <a:rPr lang="en-US"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1</a:t>
            </a:r>
            <a:r>
              <a:rPr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-</a:t>
            </a:r>
            <a:r>
              <a:rPr lang="en-US"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3</a:t>
            </a:r>
            <a:r>
              <a:rPr altLang="zh-CN" sz="900" b="1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 Level</a:t>
            </a:r>
            <a:r>
              <a:rPr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)</a:t>
            </a:r>
            <a:r>
              <a:rPr lang="en-US" altLang="ja-JP" sz="900" b="1" i="1" noProof="1" smtClean="0">
                <a:solidFill>
                  <a:prstClr val="white"/>
                </a:solidFill>
                <a:latin typeface="Calibri"/>
                <a:ea typeface="黑体" charset="0"/>
                <a:cs typeface="Arial"/>
              </a:rPr>
              <a:t>:</a:t>
            </a:r>
            <a:endParaRPr altLang="ja-JP" sz="900" b="1" i="1" noProof="1" smtClean="0">
              <a:solidFill>
                <a:prstClr val="white"/>
              </a:solidFill>
              <a:latin typeface="Calibri"/>
              <a:ea typeface="黑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Type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</a:t>
            </a:r>
            <a:r>
              <a:rPr lang="en-US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Calibri</a:t>
            </a:r>
            <a:endParaRPr altLang="ja-JP" sz="900" i="1" noProof="1" smtClean="0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  <a:p>
            <a:pPr defTabSz="93501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Size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   </a:t>
            </a:r>
            <a:r>
              <a:rPr lang="en-US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20-28 </a:t>
            </a:r>
            <a:r>
              <a:rPr altLang="ja-JP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pt</a:t>
            </a:r>
          </a:p>
          <a:p>
            <a:pPr defTabSz="935015">
              <a:buFontTx/>
              <a:buNone/>
            </a:pP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Color</a:t>
            </a:r>
            <a:r>
              <a:rPr lang="en-US"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:  </a:t>
            </a:r>
            <a:r>
              <a:rPr altLang="zh-CN" sz="900" i="1" noProof="1" smtClean="0">
                <a:solidFill>
                  <a:prstClr val="white"/>
                </a:solidFill>
                <a:latin typeface="Calibri"/>
                <a:ea typeface="宋体" charset="0"/>
                <a:cs typeface="Arial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/>
              <a:ea typeface="宋体" charset="0"/>
              <a:cs typeface="Arial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189">
              <a:buFontTx/>
              <a:buNone/>
            </a:pPr>
            <a:r>
              <a:rPr kumimoji="1" lang="en-US" altLang="zh-CN" b="1" i="1" dirty="0" smtClean="0">
                <a:solidFill>
                  <a:prstClr val="white"/>
                </a:solidFill>
                <a:latin typeface="Calibri"/>
                <a:ea typeface="微软雅黑" pitchFamily="34" charset="-122"/>
                <a:cs typeface="+mn-cs"/>
              </a:rPr>
              <a:t>Best User</a:t>
            </a:r>
          </a:p>
          <a:p>
            <a:pPr algn="ctr" defTabSz="457189">
              <a:buFontTx/>
              <a:buNone/>
            </a:pPr>
            <a:r>
              <a:rPr kumimoji="1" lang="en-US" altLang="zh-CN" b="1" i="1" dirty="0" smtClean="0">
                <a:solidFill>
                  <a:prstClr val="white"/>
                </a:solidFill>
                <a:latin typeface="Calibri"/>
                <a:ea typeface="微软雅黑" pitchFamily="34" charset="-122"/>
                <a:cs typeface="+mn-cs"/>
              </a:rPr>
              <a:t>Experience</a:t>
            </a:r>
            <a:endParaRPr kumimoji="1" lang="zh-CN" altLang="en-US" b="1" i="1" dirty="0" smtClean="0">
              <a:solidFill>
                <a:prstClr val="white"/>
              </a:solidFill>
              <a:latin typeface="Calibri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itchFamily="34" charset="0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宋体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宋体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itchFamily="34" charset="0"/>
                  <a:ea typeface="宋体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  <a:ea typeface="宋体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宋体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宋体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itchFamily="34" charset="0"/>
                  <a:ea typeface="宋体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  <a:ea typeface="宋体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>
                <a:buFontTx/>
                <a:buNone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宋体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宋体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itchFamily="34" charset="0"/>
                  <a:ea typeface="宋体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  <a:ea typeface="宋体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宋体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宋体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itchFamily="34" charset="0"/>
                  <a:ea typeface="宋体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  <a:ea typeface="宋体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>
                <a:buFontTx/>
                <a:buNone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宋体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宋体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itchFamily="34" charset="0"/>
                  <a:ea typeface="宋体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  <a:ea typeface="宋体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>
                <a:buFontTx/>
                <a:buNone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>
                <a:buFontTx/>
                <a:buNone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宋体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宋体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itchFamily="34" charset="0"/>
                  <a:ea typeface="宋体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  <a:ea typeface="宋体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kumimoji="1" lang="zh-CN" altLang="en-US" dirty="0" smtClean="0"/>
              <a:t>单击此处编辑母版文本样式</a:t>
            </a:r>
          </a:p>
          <a:p>
            <a:pPr lvl="1"/>
            <a:r>
              <a:rPr kumimoji="1" lang="zh-CN" altLang="en-US" dirty="0" smtClean="0"/>
              <a:t>二级</a:t>
            </a:r>
          </a:p>
          <a:p>
            <a:pPr lvl="2"/>
            <a:r>
              <a:rPr kumimoji="1" lang="zh-CN" altLang="en-US" dirty="0" smtClean="0"/>
              <a:t>三级</a:t>
            </a:r>
          </a:p>
          <a:p>
            <a:pPr lvl="3"/>
            <a:r>
              <a:rPr kumimoji="1" lang="zh-CN" altLang="en-US" dirty="0" smtClean="0"/>
              <a:t>四级</a:t>
            </a:r>
          </a:p>
          <a:p>
            <a:pPr lvl="4"/>
            <a:r>
              <a:rPr kumimoji="1" lang="zh-CN" altLang="en-US" dirty="0" smtClean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rgbClr val="005BAA"/>
                </a:solidFill>
              </a:defRPr>
            </a:lvl1pPr>
          </a:lstStyle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7010399" y="97499"/>
            <a:ext cx="212842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0" dirty="0" smtClean="0">
                <a:solidFill>
                  <a:srgbClr val="FF0000"/>
                </a:solidFill>
                <a:latin typeface="Arial"/>
                <a:ea typeface="微软雅黑"/>
                <a:cs typeface="Arial"/>
              </a:rPr>
              <a:t>&gt; ZTE Confidential &amp; Proprietary</a:t>
            </a:r>
            <a:endParaRPr lang="zh-CN" altLang="en-US" sz="1000" dirty="0">
              <a:solidFill>
                <a:srgbClr val="FF0000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-1334749" y="27114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dirty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grpSp>
        <p:nvGrpSpPr>
          <p:cNvPr id="3" name="组合 25"/>
          <p:cNvGrpSpPr/>
          <p:nvPr userDrawn="1"/>
        </p:nvGrpSpPr>
        <p:grpSpPr>
          <a:xfrm>
            <a:off x="9152238" y="2879749"/>
            <a:ext cx="1360488" cy="2052692"/>
            <a:chOff x="9152238" y="3839666"/>
            <a:chExt cx="1360488" cy="2736922"/>
          </a:xfrm>
        </p:grpSpPr>
        <p:grpSp>
          <p:nvGrpSpPr>
            <p:cNvPr id="5" name="组 19"/>
            <p:cNvGrpSpPr/>
            <p:nvPr userDrawn="1"/>
          </p:nvGrpSpPr>
          <p:grpSpPr>
            <a:xfrm>
              <a:off x="9272194" y="5231379"/>
              <a:ext cx="935158" cy="1345209"/>
              <a:chOff x="9286278" y="1725515"/>
              <a:chExt cx="935158" cy="1345209"/>
            </a:xfrm>
          </p:grpSpPr>
          <p:grpSp>
            <p:nvGrpSpPr>
              <p:cNvPr id="7" name="组 20"/>
              <p:cNvGrpSpPr/>
              <p:nvPr userDrawn="1"/>
            </p:nvGrpSpPr>
            <p:grpSpPr>
              <a:xfrm>
                <a:off x="9286278" y="1725515"/>
                <a:ext cx="795145" cy="297850"/>
                <a:chOff x="9286278" y="1725515"/>
                <a:chExt cx="795145" cy="297850"/>
              </a:xfrm>
            </p:grpSpPr>
            <p:sp>
              <p:nvSpPr>
                <p:cNvPr id="43" name="矩形 42"/>
                <p:cNvSpPr/>
                <p:nvPr userDrawn="1"/>
              </p:nvSpPr>
              <p:spPr>
                <a:xfrm>
                  <a:off x="9286278" y="1725515"/>
                  <a:ext cx="254390" cy="254390"/>
                </a:xfrm>
                <a:prstGeom prst="rect">
                  <a:avLst/>
                </a:prstGeom>
                <a:solidFill>
                  <a:srgbClr val="005BAA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kumimoji="1"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" name="文本框 43"/>
                <p:cNvSpPr txBox="1"/>
                <p:nvPr userDrawn="1"/>
              </p:nvSpPr>
              <p:spPr>
                <a:xfrm>
                  <a:off x="9503622" y="1756626"/>
                  <a:ext cx="577801" cy="2667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kumimoji="1" lang="en-US" altLang="zh-CN" sz="700" i="1" dirty="0" smtClean="0">
                      <a:solidFill>
                        <a:prstClr val="white"/>
                      </a:solidFill>
                      <a:latin typeface="Times"/>
                      <a:ea typeface="宋体"/>
                      <a:cs typeface="Times"/>
                    </a:rPr>
                    <a:t>G91, B170</a:t>
                  </a:r>
                  <a:endParaRPr kumimoji="1" lang="zh-CN" altLang="en-US" sz="700" i="1" dirty="0">
                    <a:solidFill>
                      <a:prstClr val="white"/>
                    </a:solidFill>
                    <a:latin typeface="Times"/>
                    <a:ea typeface="宋体"/>
                    <a:cs typeface="Times"/>
                  </a:endParaRPr>
                </a:p>
              </p:txBody>
            </p:sp>
          </p:grpSp>
          <p:grpSp>
            <p:nvGrpSpPr>
              <p:cNvPr id="8" name="组 21"/>
              <p:cNvGrpSpPr/>
              <p:nvPr userDrawn="1"/>
            </p:nvGrpSpPr>
            <p:grpSpPr>
              <a:xfrm>
                <a:off x="9286278" y="2062596"/>
                <a:ext cx="935158" cy="297850"/>
                <a:chOff x="9286278" y="2062596"/>
                <a:chExt cx="935158" cy="297850"/>
              </a:xfrm>
            </p:grpSpPr>
            <p:sp>
              <p:nvSpPr>
                <p:cNvPr id="41" name="矩形 40"/>
                <p:cNvSpPr/>
                <p:nvPr userDrawn="1"/>
              </p:nvSpPr>
              <p:spPr>
                <a:xfrm>
                  <a:off x="9286278" y="2062596"/>
                  <a:ext cx="254390" cy="254390"/>
                </a:xfrm>
                <a:prstGeom prst="rect">
                  <a:avLst/>
                </a:prstGeom>
                <a:solidFill>
                  <a:srgbClr val="0089C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kumimoji="1"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文本框 41"/>
                <p:cNvSpPr txBox="1"/>
                <p:nvPr userDrawn="1"/>
              </p:nvSpPr>
              <p:spPr>
                <a:xfrm>
                  <a:off x="9503622" y="2093707"/>
                  <a:ext cx="717814" cy="2667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kumimoji="1" lang="en-US" altLang="zh-CN" sz="700" i="1" dirty="0" smtClean="0">
                      <a:solidFill>
                        <a:prstClr val="white"/>
                      </a:solidFill>
                      <a:latin typeface="Times"/>
                      <a:ea typeface="宋体"/>
                      <a:cs typeface="Times"/>
                    </a:rPr>
                    <a:t>G137, B207</a:t>
                  </a:r>
                  <a:endParaRPr kumimoji="1" lang="zh-CN" altLang="en-US" sz="700" i="1" dirty="0">
                    <a:solidFill>
                      <a:prstClr val="white"/>
                    </a:solidFill>
                    <a:latin typeface="Times"/>
                    <a:ea typeface="宋体"/>
                    <a:cs typeface="Times"/>
                  </a:endParaRPr>
                </a:p>
              </p:txBody>
            </p:sp>
          </p:grpSp>
          <p:grpSp>
            <p:nvGrpSpPr>
              <p:cNvPr id="10" name="组 22"/>
              <p:cNvGrpSpPr/>
              <p:nvPr userDrawn="1"/>
            </p:nvGrpSpPr>
            <p:grpSpPr>
              <a:xfrm>
                <a:off x="9286278" y="2411716"/>
                <a:ext cx="935158" cy="297850"/>
                <a:chOff x="9286278" y="2411716"/>
                <a:chExt cx="935158" cy="297850"/>
              </a:xfrm>
            </p:grpSpPr>
            <p:sp>
              <p:nvSpPr>
                <p:cNvPr id="39" name="矩形 38"/>
                <p:cNvSpPr/>
                <p:nvPr userDrawn="1"/>
              </p:nvSpPr>
              <p:spPr>
                <a:xfrm>
                  <a:off x="9286278" y="2411716"/>
                  <a:ext cx="254390" cy="254390"/>
                </a:xfrm>
                <a:prstGeom prst="rect">
                  <a:avLst/>
                </a:prstGeom>
                <a:solidFill>
                  <a:srgbClr val="00AEE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kumimoji="1"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文本框 39"/>
                <p:cNvSpPr txBox="1"/>
                <p:nvPr userDrawn="1"/>
              </p:nvSpPr>
              <p:spPr>
                <a:xfrm>
                  <a:off x="9503622" y="2442827"/>
                  <a:ext cx="717814" cy="2667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kumimoji="1" lang="en-US" altLang="zh-CN" sz="700" i="1" dirty="0" smtClean="0">
                      <a:solidFill>
                        <a:prstClr val="white"/>
                      </a:solidFill>
                      <a:latin typeface="Times"/>
                      <a:ea typeface="宋体"/>
                      <a:cs typeface="Times"/>
                    </a:rPr>
                    <a:t>G174, B239</a:t>
                  </a:r>
                  <a:endParaRPr kumimoji="1" lang="zh-CN" altLang="en-US" sz="700" i="1" dirty="0">
                    <a:solidFill>
                      <a:prstClr val="white"/>
                    </a:solidFill>
                    <a:latin typeface="Times"/>
                    <a:ea typeface="宋体"/>
                    <a:cs typeface="Times"/>
                  </a:endParaRPr>
                </a:p>
              </p:txBody>
            </p:sp>
          </p:grpSp>
          <p:sp>
            <p:nvSpPr>
              <p:cNvPr id="24" name="矩形 23"/>
              <p:cNvSpPr/>
              <p:nvPr userDrawn="1"/>
            </p:nvSpPr>
            <p:spPr>
              <a:xfrm>
                <a:off x="9286278" y="2772874"/>
                <a:ext cx="254390" cy="254390"/>
              </a:xfrm>
              <a:prstGeom prst="rect">
                <a:avLst/>
              </a:prstGeom>
              <a:solidFill>
                <a:srgbClr val="00ABB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kumimoji="1"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文本框 37"/>
              <p:cNvSpPr txBox="1"/>
              <p:nvPr userDrawn="1"/>
            </p:nvSpPr>
            <p:spPr>
              <a:xfrm>
                <a:off x="9503622" y="2803984"/>
                <a:ext cx="717814" cy="266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 smtClean="0">
                    <a:solidFill>
                      <a:prstClr val="white"/>
                    </a:solidFill>
                    <a:latin typeface="Times"/>
                    <a:ea typeface="宋体"/>
                    <a:cs typeface="Times"/>
                  </a:rPr>
                  <a:t>G171, B189</a:t>
                </a:r>
                <a:endParaRPr kumimoji="1" lang="zh-CN" altLang="en-US" sz="700" i="1" dirty="0">
                  <a:solidFill>
                    <a:prstClr val="white"/>
                  </a:solidFill>
                  <a:latin typeface="Times"/>
                  <a:ea typeface="宋体"/>
                  <a:cs typeface="Times"/>
                </a:endParaRPr>
              </a:p>
            </p:txBody>
          </p:sp>
        </p:grpSp>
        <p:sp>
          <p:nvSpPr>
            <p:cNvPr id="45" name="Rectangle 8"/>
            <p:cNvSpPr>
              <a:spLocks noChangeArrowheads="1"/>
            </p:cNvSpPr>
            <p:nvPr userDrawn="1"/>
          </p:nvSpPr>
          <p:spPr bwMode="auto">
            <a:xfrm>
              <a:off x="9152238" y="3839666"/>
              <a:ext cx="1360488" cy="1254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0" rIns="93442" bIns="46725" anchor="t" anchorCtr="0">
              <a:noAutofit/>
            </a:bodyPr>
            <a:lstStyle/>
            <a:p>
              <a:pPr defTabSz="935038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标题</a:t>
              </a:r>
              <a:r>
                <a:rPr lang="en-US" altLang="zh-CN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:</a:t>
              </a:r>
              <a:endParaRPr altLang="ja-JP" sz="700" noProof="1">
                <a:solidFill>
                  <a:prstClr val="white"/>
                </a:solidFill>
                <a:latin typeface="微软雅黑"/>
                <a:ea typeface="微软雅黑"/>
                <a:cs typeface="Microsoft YaHei Bold"/>
              </a:endParaRPr>
            </a:p>
            <a:p>
              <a:pPr defTabSz="935038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字体</a:t>
              </a:r>
              <a:r>
                <a:rPr altLang="ja-JP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: </a:t>
              </a:r>
              <a:r>
                <a:rPr lang="zh-CN" alt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微软雅黑</a:t>
              </a:r>
              <a:endParaRPr lang="en-US" altLang="zh-CN" sz="700" noProof="1" smtClean="0">
                <a:solidFill>
                  <a:prstClr val="white"/>
                </a:solidFill>
                <a:latin typeface="微软雅黑"/>
                <a:ea typeface="微软雅黑"/>
                <a:cs typeface="Microsoft YaHei Bold"/>
              </a:endParaRPr>
            </a:p>
            <a:p>
              <a:pPr defTabSz="935038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字号</a:t>
              </a:r>
              <a:r>
                <a:rPr 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: </a:t>
              </a:r>
              <a:r>
                <a:rPr lang="en-US" altLang="ja-JP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30-32pt</a:t>
              </a:r>
              <a:endParaRPr altLang="ja-JP" sz="700" noProof="1" smtClean="0">
                <a:solidFill>
                  <a:prstClr val="white"/>
                </a:solidFill>
                <a:latin typeface="微软雅黑"/>
                <a:ea typeface="微软雅黑"/>
                <a:cs typeface="Microsoft YaHei Bold"/>
              </a:endParaRPr>
            </a:p>
            <a:p>
              <a:pPr defTabSz="935038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颜色</a:t>
              </a:r>
              <a:r>
                <a:rPr 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: </a:t>
              </a:r>
              <a:r>
                <a:rPr lang="zh-CN" alt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主题蓝色</a:t>
              </a:r>
              <a:endParaRPr altLang="ja-JP" sz="700" noProof="1">
                <a:solidFill>
                  <a:prstClr val="white"/>
                </a:solidFill>
                <a:latin typeface="微软雅黑"/>
                <a:ea typeface="微软雅黑"/>
                <a:cs typeface="Microsoft YaHei Bold"/>
              </a:endParaRPr>
            </a:p>
            <a:p>
              <a:pPr defTabSz="935038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altLang="zh-CN" sz="700" noProof="1" smtClean="0">
                <a:solidFill>
                  <a:prstClr val="white"/>
                </a:solidFill>
                <a:latin typeface="微软雅黑"/>
                <a:ea typeface="微软雅黑"/>
                <a:cs typeface="Microsoft YaHei Bold"/>
              </a:endParaRPr>
            </a:p>
            <a:p>
              <a:pPr defTabSz="935038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正文</a:t>
              </a:r>
              <a:r>
                <a:rPr lang="en-US" altLang="zh-CN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(1-5</a:t>
              </a:r>
              <a:r>
                <a:rPr lang="zh-CN" alt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级</a:t>
              </a:r>
              <a:r>
                <a:rPr lang="en-US" altLang="zh-CN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)</a:t>
              </a:r>
              <a:r>
                <a:rPr altLang="zh-CN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:</a:t>
              </a:r>
              <a:endParaRPr altLang="ja-JP" sz="700" noProof="1">
                <a:solidFill>
                  <a:prstClr val="white"/>
                </a:solidFill>
                <a:latin typeface="微软雅黑"/>
                <a:ea typeface="微软雅黑"/>
                <a:cs typeface="Microsoft YaHei Bold"/>
              </a:endParaRPr>
            </a:p>
            <a:p>
              <a:pPr defTabSz="935038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字体</a:t>
              </a:r>
              <a:r>
                <a:rPr 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: </a:t>
              </a:r>
              <a:r>
                <a:rPr lang="zh-CN" alt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微软雅黑</a:t>
              </a:r>
              <a:endParaRPr lang="en-US" altLang="zh-CN" sz="700" noProof="1" smtClean="0">
                <a:solidFill>
                  <a:prstClr val="white"/>
                </a:solidFill>
                <a:latin typeface="微软雅黑"/>
                <a:ea typeface="微软雅黑"/>
                <a:cs typeface="Microsoft YaHei Bold"/>
              </a:endParaRPr>
            </a:p>
            <a:p>
              <a:pPr defTabSz="935038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字号</a:t>
              </a:r>
              <a:r>
                <a:rPr 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: </a:t>
              </a:r>
              <a:r>
                <a:rPr lang="en-US" altLang="ja-JP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28-12</a:t>
              </a:r>
              <a:r>
                <a:rPr altLang="ja-JP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pt</a:t>
              </a:r>
              <a:endParaRPr altLang="ja-JP" sz="700" noProof="1">
                <a:solidFill>
                  <a:prstClr val="white"/>
                </a:solidFill>
                <a:latin typeface="微软雅黑"/>
                <a:ea typeface="微软雅黑"/>
                <a:cs typeface="Microsoft YaHei Bold"/>
              </a:endParaRPr>
            </a:p>
            <a:p>
              <a:pPr defTabSz="935038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颜色</a:t>
              </a:r>
              <a:r>
                <a:rPr 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:  </a:t>
              </a:r>
              <a:r>
                <a:rPr lang="zh-CN" altLang="en-US" sz="700" noProof="1" smtClean="0">
                  <a:solidFill>
                    <a:prstClr val="white"/>
                  </a:solidFill>
                  <a:latin typeface="微软雅黑"/>
                  <a:ea typeface="微软雅黑"/>
                  <a:cs typeface="Microsoft YaHei Bold"/>
                </a:rPr>
                <a:t>黑色</a:t>
              </a:r>
              <a:endParaRPr altLang="ja-JP" sz="700" noProof="1">
                <a:solidFill>
                  <a:prstClr val="white"/>
                </a:solidFill>
                <a:latin typeface="微软雅黑"/>
                <a:ea typeface="微软雅黑"/>
                <a:cs typeface="Microsoft YaHei Bold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34005" y="4958158"/>
            <a:ext cx="504000" cy="127286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7570946" y="4951882"/>
            <a:ext cx="149114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600" dirty="0" smtClean="0">
                <a:solidFill>
                  <a:prstClr val="black"/>
                </a:solidFill>
                <a:latin typeface="Arial"/>
                <a:ea typeface="宋体"/>
                <a:cs typeface="Arial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/>
              <a:ea typeface="宋体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27846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  <a:ea typeface="Heiti SC Light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  <a:ea typeface="+mn-ea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  <a:ea typeface="宋体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  <a:cs typeface="+mn-cs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  <a:ea typeface="宋体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itchFamily="34" charset="0"/>
                  <a:ea typeface="宋体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  <a:ea typeface="宋体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itchFamily="34" charset="0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  <a:ea typeface="Heiti SC Light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  <a:ea typeface="+mn-ea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  <a:ea typeface="宋体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  <a:cs typeface="+mn-cs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  <a:ea typeface="宋体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itchFamily="34" charset="0"/>
                  <a:ea typeface="宋体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  <a:ea typeface="宋体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itchFamily="34" charset="0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ea typeface="微软雅黑" pitchFamily="3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itchFamily="34" charset="0"/>
                <a:ea typeface="微软雅黑" pitchFamily="34" charset="-122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Heiti SC Light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微软雅黑" pitchFamily="34" charset="-122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微软雅黑" pitchFamily="3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微软雅黑" pitchFamily="3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pPr lvl="0"/>
            <a:r>
              <a:rPr lang="en-US" altLang="zh-CN" dirty="0" smtClean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  <a:ea typeface="Heiti SC Light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  <a:ea typeface="+mn-ea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  <a:ea typeface="宋体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  <a:cs typeface="+mn-cs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  <a:ea typeface="宋体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itchFamily="34" charset="0"/>
                  <a:ea typeface="宋体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  <a:ea typeface="宋体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itchFamily="34" charset="0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  <a:ea typeface="Heiti SC Light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itchFamily="34" charset="0"/>
              <a:ea typeface="+mn-ea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  <a:ea typeface="宋体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  <a:cs typeface="+mn-cs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itchFamily="34" charset="0"/>
                    <a:ea typeface="宋体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ea typeface="宋体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itchFamily="34" charset="0"/>
                  <a:ea typeface="宋体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  <a:ea typeface="宋体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itchFamily="34" charset="0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ea typeface="微软雅黑" pitchFamily="3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itchFamily="34" charset="0"/>
                <a:ea typeface="微软雅黑" pitchFamily="34" charset="-122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Heiti SC Light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微软雅黑" pitchFamily="34" charset="-122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微软雅黑" pitchFamily="3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微软雅黑" pitchFamily="3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pPr lvl="0"/>
            <a:r>
              <a:rPr lang="en-US" altLang="zh-CN" dirty="0" smtClean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ea typeface="微软雅黑" pitchFamily="3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itchFamily="34" charset="0"/>
                <a:ea typeface="微软雅黑" pitchFamily="34" charset="-122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Heiti SC Light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微软雅黑" pitchFamily="34" charset="-122"/>
              <a:cs typeface="+mn-cs"/>
            </a:endParaRP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微软雅黑" pitchFamily="3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微软雅黑" pitchFamily="3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pPr lvl="0"/>
            <a:r>
              <a:rPr lang="en-US" altLang="zh-CN" dirty="0" smtClean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ea typeface="微软雅黑" pitchFamily="34" charset="-122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itchFamily="34" charset="0"/>
                <a:ea typeface="微软雅黑" pitchFamily="34" charset="-122"/>
              </a:rPr>
              <a:pPr>
                <a:buFontTx/>
                <a:buNone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ＭＳ Ｐゴシック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微软雅黑" pitchFamily="34" charset="-122"/>
            </a:endParaRP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微软雅黑" pitchFamily="3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ea typeface="微软雅黑" pitchFamily="3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pPr lvl="0"/>
            <a:r>
              <a:rPr lang="en-US" altLang="zh-CN" dirty="0" smtClean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/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/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5038"/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/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</a:endParaRPr>
          </a:p>
          <a:p>
            <a:pPr defTabSz="935038"/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/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/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6" tIns="45712" rIns="91426" bIns="45712" anchor="ctr"/>
          <a:lstStyle/>
          <a:p>
            <a:pPr algn="ctr"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 algn="ctr"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16" indent="-201216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02431" indent="-201216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 marL="602456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itchFamily="2" charset="2"/>
              <a:buChar char="l"/>
              <a:defRPr sz="1500"/>
            </a:lvl3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457429"/>
            <a:r>
              <a:rPr kumimoji="1" lang="en-US" altLang="zh-CN" sz="600" dirty="0">
                <a:solidFill>
                  <a:srgbClr val="7F7F7F"/>
                </a:solidFill>
                <a:latin typeface="宋体" charset="-122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 anchor="ctr"/>
          <a:lstStyle/>
          <a:p>
            <a:pPr defTabSz="457429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  <a:pPr defTabSz="457429"/>
              <a:t>‹#›</a:t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6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theme" Target="../theme/theme8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24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Size：32-24-pt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/>
            <a:endParaRPr lang="en-US" altLang="en-US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Size：20pt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latin typeface="Arial" pitchFamily="34" charset="0"/>
            </a:endParaRPr>
          </a:p>
        </p:txBody>
      </p:sp>
      <p:grpSp>
        <p:nvGrpSpPr>
          <p:cNvPr id="2054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2058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二级</a:t>
            </a:r>
          </a:p>
          <a:p>
            <a:pPr lvl="2"/>
            <a:r>
              <a:rPr lang="zh-CN" smtClean="0"/>
              <a:t>三级</a:t>
            </a:r>
          </a:p>
          <a:p>
            <a:pPr lvl="3"/>
            <a:r>
              <a:rPr lang="zh-CN" smtClean="0"/>
              <a:t>四级</a:t>
            </a:r>
          </a:p>
          <a:p>
            <a:pPr lvl="4"/>
            <a:r>
              <a:rPr lang="zh-CN" smtClean="0"/>
              <a:t>五级</a:t>
            </a:r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Size：24pt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/>
            <a:endParaRPr lang="en-US" altLang="en-US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Size：16-20pt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3079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dirty="0" smtClean="0"/>
              <a:t>单击此处编辑母版文本样式</a:t>
            </a:r>
          </a:p>
          <a:p>
            <a:pPr lvl="1"/>
            <a:r>
              <a:rPr lang="zh-CN" dirty="0" smtClean="0"/>
              <a:t>二级</a:t>
            </a:r>
          </a:p>
          <a:p>
            <a:pPr lvl="2"/>
            <a:r>
              <a:rPr lang="zh-CN" dirty="0" smtClean="0"/>
              <a:t>三级</a:t>
            </a:r>
          </a:p>
          <a:p>
            <a:pPr lvl="3"/>
            <a:r>
              <a:rPr lang="zh-CN" dirty="0" smtClean="0"/>
              <a:t>四级</a:t>
            </a:r>
          </a:p>
          <a:p>
            <a:pPr lvl="4"/>
            <a:r>
              <a:rPr lang="zh-CN" dirty="0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/>
            <a:endParaRPr lang="en-US" altLang="en-US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4100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104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60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/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二级</a:t>
            </a:r>
          </a:p>
          <a:p>
            <a:pPr lvl="2"/>
            <a:r>
              <a:rPr lang="zh-CN" smtClean="0"/>
              <a:t>三级</a:t>
            </a:r>
          </a:p>
          <a:p>
            <a:pPr lvl="3"/>
            <a:r>
              <a:rPr lang="zh-CN" smtClean="0"/>
              <a:t>四级</a:t>
            </a:r>
          </a:p>
          <a:p>
            <a:pPr lvl="4"/>
            <a:r>
              <a:rPr 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15" r:id="rId2"/>
    <p:sldLayoutId id="2147483717" r:id="rId3"/>
    <p:sldLayoutId id="2147483758" r:id="rId4"/>
    <p:sldLayoutId id="2147483759" r:id="rId5"/>
    <p:sldLayoutId id="2147483760" r:id="rId6"/>
    <p:sldLayoutId id="2147483804" r:id="rId7"/>
    <p:sldLayoutId id="2147483815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二级</a:t>
            </a:r>
          </a:p>
          <a:p>
            <a:pPr lvl="2"/>
            <a:r>
              <a:rPr lang="zh-CN" smtClean="0"/>
              <a:t>三级</a:t>
            </a:r>
          </a:p>
          <a:p>
            <a:pPr lvl="3"/>
            <a:r>
              <a:rPr lang="zh-CN" smtClean="0"/>
              <a:t>四级</a:t>
            </a:r>
          </a:p>
          <a:p>
            <a:pPr lvl="4"/>
            <a:r>
              <a:rPr 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/>
            <a:r>
              <a:rPr lang="en-US" alt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/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038"/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/>
            <a:endParaRPr lang="en-US" altLang="en-US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alt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/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038"/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itchFamily="34" charset="0"/>
              </a:rPr>
              <a:t>© </a:t>
            </a:r>
            <a:r>
              <a:rPr lang="en-US" sz="600" dirty="0" smtClean="0">
                <a:solidFill>
                  <a:srgbClr val="7F7F7F"/>
                </a:solidFill>
                <a:latin typeface="Arial" pitchFamily="34" charset="0"/>
              </a:rPr>
              <a:t>ZTE All </a:t>
            </a:r>
            <a:r>
              <a:rPr lang="en-US" sz="600" dirty="0">
                <a:solidFill>
                  <a:srgbClr val="7F7F7F"/>
                </a:solidFill>
                <a:latin typeface="Arial" pitchFamily="34" charset="0"/>
              </a:rPr>
              <a:t>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/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二级</a:t>
            </a:r>
          </a:p>
          <a:p>
            <a:pPr lvl="2"/>
            <a:r>
              <a:rPr lang="zh-CN" smtClean="0"/>
              <a:t>三级</a:t>
            </a:r>
          </a:p>
          <a:p>
            <a:pPr lvl="3"/>
            <a:r>
              <a:rPr lang="zh-CN" smtClean="0"/>
              <a:t>四级</a:t>
            </a:r>
          </a:p>
          <a:p>
            <a:pPr lvl="4"/>
            <a:r>
              <a:rPr 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3993" tIns="26996" rIns="53993" bIns="2699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3993" tIns="26996" rIns="53993" bIns="26996" numCol="1" rtlCol="0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</p:sldLayoutIdLst>
  <p:timing>
    <p:tnLst>
      <p:par>
        <p:cTn id="1" dur="indefinite" restart="never" nodeType="tmRoot"/>
      </p:par>
    </p:tnLst>
  </p:timing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/>
          <a:cs typeface="+mn-cs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201216" indent="-201216" algn="l" defTabSz="457189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/>
          <a:cs typeface="Arial" pitchFamily="34" charset="0"/>
        </a:defRPr>
      </a:lvl1pPr>
      <a:lvl2pPr marL="402431" indent="-201216" algn="l" defTabSz="457189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/>
          <a:cs typeface="Arial" pitchFamily="34" charset="0"/>
        </a:defRPr>
      </a:lvl2pPr>
      <a:lvl3pPr marL="602456" indent="-200025" algn="l" defTabSz="457189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/>
          <a:cs typeface="Arial" pitchFamily="34" charset="0"/>
        </a:defRPr>
      </a:lvl3pPr>
      <a:lvl4pPr marL="1600160" indent="-228594" algn="l" defTabSz="457189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/>
          <a:cs typeface="Arial" pitchFamily="34" charset="0"/>
        </a:defRPr>
      </a:lvl4pPr>
      <a:lvl5pPr marL="2057348" indent="-228594" algn="l" defTabSz="457189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/>
          <a:cs typeface="Arial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  <p:sldLayoutId id="2147483801" r:id="rId14"/>
    <p:sldLayoutId id="2147483802" r:id="rId15"/>
    <p:sldLayoutId id="2147483803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/>
            <a:r>
              <a:rPr lang="en-US" alt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/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038"/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/>
            <a:endParaRPr lang="en-US" altLang="en-US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alt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/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038"/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itchFamily="34" charset="0"/>
              </a:rPr>
              <a:t>© </a:t>
            </a:r>
            <a:r>
              <a:rPr lang="en-US" sz="600" dirty="0" smtClean="0">
                <a:solidFill>
                  <a:srgbClr val="7F7F7F"/>
                </a:solidFill>
                <a:latin typeface="Arial" pitchFamily="34" charset="0"/>
              </a:rPr>
              <a:t>ZTE All </a:t>
            </a:r>
            <a:r>
              <a:rPr lang="en-US" sz="600" dirty="0">
                <a:solidFill>
                  <a:srgbClr val="7F7F7F"/>
                </a:solidFill>
                <a:latin typeface="Arial" pitchFamily="34" charset="0"/>
              </a:rPr>
              <a:t>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/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0825" y="1854198"/>
            <a:ext cx="4478338" cy="860428"/>
          </a:xfrm>
        </p:spPr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 smtClean="0">
                <a:ea typeface="微软雅黑" pitchFamily="34" charset="-122"/>
              </a:rPr>
              <a:t>3GPP TSG RAN #75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>
                <a:ea typeface="微软雅黑" pitchFamily="34" charset="-122"/>
              </a:rPr>
              <a:t>Dubrovnik, Croatia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>
                <a:ea typeface="微软雅黑" pitchFamily="34" charset="-122"/>
              </a:rPr>
              <a:t>March 6-9, 2017</a:t>
            </a:r>
          </a:p>
        </p:txBody>
      </p:sp>
      <p:sp>
        <p:nvSpPr>
          <p:cNvPr id="4" name="Title 7"/>
          <p:cNvSpPr>
            <a:spLocks noGrp="1"/>
          </p:cNvSpPr>
          <p:nvPr>
            <p:ph type="ctrTitle"/>
          </p:nvPr>
        </p:nvSpPr>
        <p:spPr>
          <a:xfrm>
            <a:off x="250825" y="860425"/>
            <a:ext cx="7324725" cy="444500"/>
          </a:xfrm>
        </p:spPr>
        <p:txBody>
          <a:bodyPr/>
          <a:lstStyle/>
          <a:p>
            <a:r>
              <a:rPr lang="en-US" dirty="0" smtClean="0">
                <a:ea typeface="微软雅黑" pitchFamily="34" charset="-122"/>
              </a:rPr>
              <a:t>Over view on NR and LTE evolution</a:t>
            </a: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285720" y="2857502"/>
            <a:ext cx="7172325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ZTE, ZTE Microelectronics</a:t>
            </a: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250825" y="438149"/>
            <a:ext cx="1214478" cy="422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 fontScale="55000" lnSpcReduction="20000"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RP-170670</a:t>
            </a: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1600" noProof="0" dirty="0" smtClean="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Revision of RP-170384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zh-CN" dirty="0" smtClean="0"/>
              <a:t>1, Discussion on NR WI timeline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2, NR WI organization</a:t>
            </a:r>
          </a:p>
          <a:p>
            <a:r>
              <a:rPr lang="en-US" altLang="zh-CN" dirty="0" smtClean="0"/>
              <a:t>3, Views on R15 SI/WI in brief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8995" y="1050259"/>
            <a:ext cx="8513763" cy="3740816"/>
          </a:xfrm>
        </p:spPr>
        <p:txBody>
          <a:bodyPr/>
          <a:lstStyle/>
          <a:p>
            <a:r>
              <a:rPr lang="en-US" altLang="zh-CN" sz="1400" dirty="0" smtClean="0"/>
              <a:t>According to agreement in RAN#72 Option2 </a:t>
            </a:r>
            <a:r>
              <a:rPr lang="en-US" altLang="zh-CN" sz="1400" dirty="0"/>
              <a:t>(stand alone) and option3 </a:t>
            </a:r>
            <a:r>
              <a:rPr lang="en-US" altLang="zh-CN" sz="1400" dirty="0" smtClean="0"/>
              <a:t>(</a:t>
            </a:r>
            <a:r>
              <a:rPr lang="en-US" altLang="zh-CN" sz="1400" dirty="0"/>
              <a:t>non-stand alone to EPC) will be </a:t>
            </a:r>
            <a:r>
              <a:rPr lang="en-US" altLang="zh-CN" sz="1400" dirty="0" smtClean="0"/>
              <a:t>specified in R15 </a:t>
            </a:r>
          </a:p>
          <a:p>
            <a:r>
              <a:rPr lang="en-US" altLang="zh-CN" sz="1400" b="1" dirty="0" smtClean="0"/>
              <a:t>Proposal2: To specify option 2, option3/3a /3x in NR WI</a:t>
            </a:r>
          </a:p>
          <a:p>
            <a:pPr>
              <a:buNone/>
            </a:pPr>
            <a:endParaRPr lang="en-US" altLang="zh-CN" sz="1400" b="1" dirty="0" smtClean="0"/>
          </a:p>
          <a:p>
            <a:r>
              <a:rPr lang="en-US" altLang="zh-CN" sz="1400" dirty="0" smtClean="0"/>
              <a:t>Supporting </a:t>
            </a:r>
            <a:r>
              <a:rPr lang="en-US" altLang="zh-CN" sz="1400" dirty="0"/>
              <a:t>option2/3/3a/ &amp; category E means all feature categories i.e. A/B/C/D/E need be supported!!</a:t>
            </a:r>
          </a:p>
          <a:p>
            <a:pPr marL="201216" lvl="1">
              <a:buFont typeface="Wingdings" pitchFamily="2" charset="2"/>
              <a:buChar char="n"/>
            </a:pPr>
            <a:r>
              <a:rPr lang="en-US" altLang="zh-CN" sz="1400" dirty="0"/>
              <a:t>So far </a:t>
            </a:r>
            <a:r>
              <a:rPr lang="en-US" altLang="zh-CN" sz="1400" dirty="0" smtClean="0"/>
              <a:t>almost all </a:t>
            </a:r>
            <a:r>
              <a:rPr lang="en-US" altLang="zh-CN" sz="1400" dirty="0"/>
              <a:t>the agreement regarding tight interworking could be applied for all DC options</a:t>
            </a:r>
          </a:p>
          <a:p>
            <a:r>
              <a:rPr lang="en-US" altLang="zh-CN" sz="1400" dirty="0"/>
              <a:t>There is small difference among </a:t>
            </a:r>
            <a:r>
              <a:rPr lang="en-US" altLang="zh-CN" sz="1400" dirty="0" smtClean="0"/>
              <a:t>option3/3a/3x/4/4a/7/7a/7x </a:t>
            </a:r>
            <a:r>
              <a:rPr lang="en-US" altLang="zh-CN" sz="1400" dirty="0"/>
              <a:t>with some difference</a:t>
            </a:r>
          </a:p>
          <a:p>
            <a:pPr lvl="1"/>
            <a:r>
              <a:rPr lang="en-US" altLang="zh-CN" sz="1200" dirty="0"/>
              <a:t>Option3/3a/3x support Xx </a:t>
            </a:r>
            <a:r>
              <a:rPr lang="en-US" altLang="zh-CN" sz="1200" dirty="0" smtClean="0"/>
              <a:t>interface while  option4/4a/7/7a/7x </a:t>
            </a:r>
            <a:r>
              <a:rPr lang="en-US" altLang="zh-CN" sz="1200" dirty="0"/>
              <a:t>support </a:t>
            </a:r>
            <a:r>
              <a:rPr lang="en-US" altLang="zh-CN" sz="1200" dirty="0" err="1"/>
              <a:t>Xn</a:t>
            </a:r>
            <a:r>
              <a:rPr lang="en-US" altLang="zh-CN" sz="1200" dirty="0"/>
              <a:t> interface</a:t>
            </a:r>
          </a:p>
          <a:p>
            <a:pPr lvl="1"/>
            <a:r>
              <a:rPr lang="en-US" altLang="zh-CN" sz="1200" dirty="0"/>
              <a:t>Option4/4a demands NG_U interface and LTE </a:t>
            </a:r>
            <a:r>
              <a:rPr lang="en-US" altLang="zh-CN" sz="1200" dirty="0" err="1"/>
              <a:t>eNB</a:t>
            </a:r>
            <a:r>
              <a:rPr lang="en-US" altLang="zh-CN" sz="1200" dirty="0"/>
              <a:t> is master node</a:t>
            </a:r>
          </a:p>
          <a:p>
            <a:pPr lvl="1"/>
            <a:r>
              <a:rPr lang="en-US" altLang="zh-CN" sz="1200" dirty="0"/>
              <a:t>Option7/7a/7x demands both NG_C and NG_U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NR </a:t>
            </a:r>
            <a:r>
              <a:rPr lang="en-US" altLang="zh-CN" sz="1200" dirty="0" err="1"/>
              <a:t>gNB</a:t>
            </a:r>
            <a:r>
              <a:rPr lang="en-US" altLang="zh-CN" sz="1200" dirty="0"/>
              <a:t> is master node</a:t>
            </a:r>
          </a:p>
          <a:p>
            <a:r>
              <a:rPr lang="en-US" altLang="zh-CN" sz="1400" b="1" dirty="0" smtClean="0"/>
              <a:t>Observation1</a:t>
            </a:r>
            <a:r>
              <a:rPr lang="en-US" altLang="zh-CN" sz="1400" b="1" dirty="0"/>
              <a:t>: to support option4/4a/7/7a </a:t>
            </a:r>
            <a:r>
              <a:rPr lang="en-US" altLang="zh-CN" sz="1400" b="1" dirty="0" smtClean="0"/>
              <a:t>/7x need </a:t>
            </a:r>
            <a:r>
              <a:rPr lang="en-US" altLang="zh-CN" sz="1400" b="1" dirty="0"/>
              <a:t>marginal standardization work for core </a:t>
            </a:r>
            <a:r>
              <a:rPr lang="en-US" altLang="zh-CN" sz="1400" b="1" dirty="0" smtClean="0"/>
              <a:t>part</a:t>
            </a:r>
          </a:p>
          <a:p>
            <a:r>
              <a:rPr lang="en-US" altLang="zh-CN" sz="1400" b="1" dirty="0" smtClean="0"/>
              <a:t>Proposal3: Option4/4a and </a:t>
            </a:r>
            <a:r>
              <a:rPr lang="en-US" altLang="zh-CN" sz="1400" b="1" dirty="0"/>
              <a:t>option7/7a </a:t>
            </a:r>
            <a:r>
              <a:rPr lang="en-US" altLang="zh-CN" sz="1400" b="1" dirty="0" smtClean="0"/>
              <a:t>should </a:t>
            </a:r>
            <a:r>
              <a:rPr lang="en-US" altLang="zh-CN" sz="1400" b="1" dirty="0"/>
              <a:t>be specified in R15</a:t>
            </a:r>
          </a:p>
          <a:p>
            <a:pPr>
              <a:buNone/>
            </a:pPr>
            <a:endParaRPr lang="en-US" altLang="zh-CN" sz="1400" b="1" dirty="0"/>
          </a:p>
          <a:p>
            <a:endParaRPr lang="en-US" altLang="zh-CN" sz="1400" b="1" dirty="0"/>
          </a:p>
          <a:p>
            <a:endParaRPr lang="en-US" altLang="zh-CN" sz="1400" dirty="0"/>
          </a:p>
          <a:p>
            <a:endParaRPr lang="en-US" altLang="zh-CN" sz="14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NR WI organization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8995" y="993110"/>
            <a:ext cx="8513763" cy="3346880"/>
          </a:xfrm>
        </p:spPr>
        <p:txBody>
          <a:bodyPr/>
          <a:lstStyle/>
          <a:p>
            <a:r>
              <a:rPr lang="en-US" altLang="zh-CN" sz="1400" dirty="0"/>
              <a:t>Category E(</a:t>
            </a:r>
            <a:r>
              <a:rPr lang="en-US" altLang="zh-CN" sz="1400" dirty="0" err="1"/>
              <a:t>Uu</a:t>
            </a:r>
            <a:r>
              <a:rPr lang="en-US" altLang="zh-CN" sz="1400" dirty="0"/>
              <a:t>) could </a:t>
            </a:r>
            <a:r>
              <a:rPr lang="en-US" altLang="zh-CN" sz="1400" dirty="0" smtClean="0"/>
              <a:t>be included in one </a:t>
            </a:r>
            <a:r>
              <a:rPr lang="en-US" altLang="zh-CN" sz="1400" dirty="0"/>
              <a:t>independent LTE WI </a:t>
            </a:r>
          </a:p>
          <a:p>
            <a:pPr lvl="1"/>
            <a:r>
              <a:rPr lang="en-US" altLang="zh-CN" sz="1100" dirty="0"/>
              <a:t>Assuming NG_C and NG_U is could be reused by very minor change for the LTE connected to 5GC</a:t>
            </a:r>
          </a:p>
          <a:p>
            <a:pPr lvl="1"/>
            <a:r>
              <a:rPr lang="en-US" altLang="zh-CN" sz="1100" dirty="0"/>
              <a:t>RAN2 agreed that LTE RRC is baseline for the control plane with additional enhancement related to e.g. new </a:t>
            </a:r>
            <a:r>
              <a:rPr lang="en-US" altLang="zh-CN" sz="1100" dirty="0" err="1"/>
              <a:t>QoS</a:t>
            </a:r>
            <a:r>
              <a:rPr lang="en-US" altLang="zh-CN" sz="1100" dirty="0"/>
              <a:t> related configuration</a:t>
            </a:r>
          </a:p>
          <a:p>
            <a:pPr lvl="1"/>
            <a:r>
              <a:rPr lang="en-US" altLang="zh-CN" sz="1100" dirty="0"/>
              <a:t>RAN2 agreed that LTE UP is baseline for the UP plane with additional enhancement related to e.g. new </a:t>
            </a:r>
            <a:r>
              <a:rPr lang="en-US" altLang="zh-CN" sz="1100" dirty="0" err="1"/>
              <a:t>QoS</a:t>
            </a:r>
            <a:r>
              <a:rPr lang="en-US" altLang="zh-CN" sz="1100" dirty="0"/>
              <a:t> related UP </a:t>
            </a:r>
            <a:r>
              <a:rPr lang="en-US" altLang="zh-CN" sz="1100" dirty="0" smtClean="0"/>
              <a:t>operation</a:t>
            </a:r>
          </a:p>
          <a:p>
            <a:r>
              <a:rPr lang="en-US" altLang="zh-CN" sz="1400" dirty="0" smtClean="0"/>
              <a:t>Option7/7a/7x  and 4/4a could be also included within this LTE WI</a:t>
            </a:r>
            <a:endParaRPr lang="en-US" altLang="zh-CN" sz="1400" dirty="0"/>
          </a:p>
          <a:p>
            <a:pPr lvl="1"/>
            <a:r>
              <a:rPr lang="en-US" altLang="zh-CN" sz="1100" dirty="0" smtClean="0"/>
              <a:t>Could help to reduce working scope of NR WI</a:t>
            </a:r>
          </a:p>
          <a:p>
            <a:pPr lvl="1"/>
            <a:r>
              <a:rPr lang="en-US" altLang="zh-CN" sz="1100" dirty="0" smtClean="0"/>
              <a:t>The work on 3/3a/3x will be done in NR WI and can be inherited by this LTE WI with a minor modification i.e. marginal work for LTE WI assuming this part could be started in LTE WI a bit later i.e. </a:t>
            </a:r>
            <a:r>
              <a:rPr lang="en-US" altLang="zh-CN" sz="1100" dirty="0" err="1" smtClean="0"/>
              <a:t>Uu</a:t>
            </a:r>
            <a:r>
              <a:rPr lang="en-US" altLang="zh-CN" sz="1100" dirty="0" smtClean="0"/>
              <a:t> interface is prioritized in LTE WI</a:t>
            </a:r>
            <a:endParaRPr lang="en-US" altLang="zh-CN" sz="1100" dirty="0"/>
          </a:p>
          <a:p>
            <a:pPr lvl="1"/>
            <a:r>
              <a:rPr lang="en-US" altLang="zh-CN" sz="1100" dirty="0" smtClean="0"/>
              <a:t>It is expected the solution for option4/4a will be quite similar to the solution for 7/7a/7x considering both support </a:t>
            </a:r>
            <a:r>
              <a:rPr lang="en-US" altLang="zh-CN" sz="1100" dirty="0" err="1" smtClean="0"/>
              <a:t>Xn</a:t>
            </a:r>
            <a:r>
              <a:rPr lang="en-US" altLang="zh-CN" sz="1100" dirty="0" smtClean="0"/>
              <a:t> interface .</a:t>
            </a:r>
          </a:p>
          <a:p>
            <a:pPr lvl="1"/>
            <a:r>
              <a:rPr lang="en-US" altLang="zh-CN" sz="1100" dirty="0" smtClean="0"/>
              <a:t>LTE WI could be more flexible for work plan scheduling assuming NR WI has higher priority for RAN2 and RAN3</a:t>
            </a:r>
            <a:endParaRPr lang="en-US" altLang="zh-CN" sz="1100" dirty="0"/>
          </a:p>
          <a:p>
            <a:r>
              <a:rPr lang="en-US" altLang="zh-CN" sz="1400" b="1" dirty="0" smtClean="0"/>
              <a:t>Proposal4: </a:t>
            </a:r>
            <a:r>
              <a:rPr lang="en-US" altLang="zh-CN" sz="1400" b="1" dirty="0"/>
              <a:t>To specify </a:t>
            </a:r>
            <a:r>
              <a:rPr lang="en-US" altLang="zh-CN" sz="1400" b="1" dirty="0" smtClean="0"/>
              <a:t>option5/7/7a/7x  and 4/4a in independent </a:t>
            </a:r>
            <a:r>
              <a:rPr lang="en-US" altLang="zh-CN" sz="1400" b="1" dirty="0"/>
              <a:t>LTE </a:t>
            </a:r>
            <a:r>
              <a:rPr lang="en-US" altLang="zh-CN" sz="1400" b="1" dirty="0" smtClean="0"/>
              <a:t>WI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NR WI organization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altLang="zh-CN" sz="1600" dirty="0" smtClean="0"/>
              <a:t>The de-prioritized items listed in approved RP-161914</a:t>
            </a:r>
          </a:p>
          <a:p>
            <a:r>
              <a:rPr lang="en-US" altLang="zh-CN" sz="1600" dirty="0" smtClean="0"/>
              <a:t>The de-prioritized items listed in endorsed RP-162574</a:t>
            </a:r>
          </a:p>
          <a:p>
            <a:endParaRPr lang="en-US" altLang="zh-CN" sz="1300" dirty="0" smtClean="0"/>
          </a:p>
          <a:p>
            <a:r>
              <a:rPr lang="en-US" altLang="zh-CN" sz="1600" dirty="0" smtClean="0"/>
              <a:t>2 Step RACH</a:t>
            </a:r>
          </a:p>
          <a:p>
            <a:r>
              <a:rPr lang="en-US" altLang="zh-CN" sz="1600" dirty="0" smtClean="0"/>
              <a:t>Uplink based mobility</a:t>
            </a:r>
          </a:p>
          <a:p>
            <a:r>
              <a:rPr lang="en-US" altLang="zh-CN" sz="1600" dirty="0" smtClean="0"/>
              <a:t>Flexible duplex of FDD</a:t>
            </a:r>
          </a:p>
          <a:p>
            <a:r>
              <a:rPr lang="en-US" altLang="zh-CN" sz="1600" dirty="0" smtClean="0"/>
              <a:t>Small data transmission in INACTIVE state</a:t>
            </a:r>
          </a:p>
          <a:p>
            <a:endParaRPr lang="en-US" altLang="zh-CN" sz="1600" dirty="0" smtClean="0"/>
          </a:p>
          <a:p>
            <a:r>
              <a:rPr lang="en-US" altLang="zh-CN" sz="1600" b="1" dirty="0" smtClean="0"/>
              <a:t>Proposal5: NR WI working scope should NOT include above listed features</a:t>
            </a:r>
            <a:endParaRPr lang="en-US" altLang="zh-CN" sz="16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Features not specified in R15 for NR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zh-CN" dirty="0" smtClean="0"/>
              <a:t>1, Discussion on NR WI timeline</a:t>
            </a:r>
          </a:p>
          <a:p>
            <a:r>
              <a:rPr lang="en-US" altLang="zh-CN" dirty="0" smtClean="0"/>
              <a:t>2, NR WI organization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3, Views on R15 SI/WI in brief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684110"/>
          </a:xfrm>
        </p:spPr>
        <p:txBody>
          <a:bodyPr/>
          <a:lstStyle/>
          <a:p>
            <a:r>
              <a:rPr lang="en-GB" altLang="zh-CN" sz="1400" dirty="0"/>
              <a:t>LTE interworking with NR and connectivity to NG</a:t>
            </a:r>
            <a:r>
              <a:rPr lang="en-US" altLang="zh-CN" sz="1400" dirty="0" smtClean="0"/>
              <a:t>(RAN2 led)</a:t>
            </a:r>
          </a:p>
          <a:p>
            <a:r>
              <a:rPr lang="en-US" altLang="zh-CN" sz="1400" dirty="0" smtClean="0"/>
              <a:t>Further enhancement NB-</a:t>
            </a:r>
            <a:r>
              <a:rPr lang="en-US" altLang="zh-CN" sz="1400" dirty="0" err="1" smtClean="0"/>
              <a:t>IoT</a:t>
            </a:r>
            <a:r>
              <a:rPr lang="en-US" altLang="zh-CN" sz="1400" dirty="0" smtClean="0"/>
              <a:t> and </a:t>
            </a:r>
            <a:r>
              <a:rPr lang="en-US" altLang="zh-CN" sz="1400" dirty="0" err="1" smtClean="0"/>
              <a:t>eMTC</a:t>
            </a:r>
            <a:endParaRPr lang="en-US" altLang="zh-CN" sz="1400" dirty="0" smtClean="0"/>
          </a:p>
          <a:p>
            <a:r>
              <a:rPr lang="en-US" altLang="zh-CN" sz="1400" dirty="0" smtClean="0"/>
              <a:t>Enhancement of V2X</a:t>
            </a:r>
          </a:p>
          <a:p>
            <a:r>
              <a:rPr lang="en-US" altLang="zh-CN" sz="1400" dirty="0" err="1" smtClean="0"/>
              <a:t>feCoMP</a:t>
            </a:r>
            <a:r>
              <a:rPr lang="en-US" altLang="zh-CN" sz="1400" dirty="0" smtClean="0"/>
              <a:t> (WI)</a:t>
            </a:r>
          </a:p>
          <a:p>
            <a:endParaRPr lang="en-US" altLang="zh-CN" sz="1400" dirty="0" smtClean="0"/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Enhancement of LAA</a:t>
            </a: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URLLC or critical communication</a:t>
            </a: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Study on aerials</a:t>
            </a: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Positioning</a:t>
            </a: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…</a:t>
            </a:r>
          </a:p>
          <a:p>
            <a:endParaRPr lang="en-US" altLang="zh-CN" sz="1400" dirty="0" smtClean="0"/>
          </a:p>
          <a:p>
            <a:endParaRPr lang="zh-CN" altLang="en-US" sz="1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WI/SI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8995" y="1050258"/>
            <a:ext cx="8513763" cy="3419191"/>
          </a:xfrm>
        </p:spPr>
        <p:txBody>
          <a:bodyPr/>
          <a:lstStyle/>
          <a:p>
            <a:r>
              <a:rPr lang="en-US" altLang="zh-CN" sz="1600" dirty="0" smtClean="0"/>
              <a:t>Self evaluation</a:t>
            </a:r>
          </a:p>
          <a:p>
            <a:r>
              <a:rPr lang="en-US" altLang="zh-CN" sz="1600" dirty="0" smtClean="0"/>
              <a:t>Non-orthogonal multiple access</a:t>
            </a:r>
          </a:p>
          <a:p>
            <a:r>
              <a:rPr lang="en-US" altLang="zh-CN" sz="1600" dirty="0" smtClean="0"/>
              <a:t>URLLC (reliability)</a:t>
            </a:r>
          </a:p>
          <a:p>
            <a:r>
              <a:rPr lang="en-US" altLang="zh-CN" sz="1600" dirty="0"/>
              <a:t>LAA </a:t>
            </a:r>
            <a:endParaRPr lang="en-US" altLang="zh-CN" sz="1600" dirty="0" smtClean="0"/>
          </a:p>
          <a:p>
            <a:endParaRPr lang="en-US" altLang="zh-CN" sz="1600" dirty="0" smtClean="0"/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eV2X </a:t>
            </a:r>
          </a:p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Positioning enhancement</a:t>
            </a:r>
          </a:p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Wireless backhaul, relay</a:t>
            </a:r>
          </a:p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MBMS…</a:t>
            </a:r>
            <a:endParaRPr lang="en-US" altLang="zh-CN" sz="16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NR SI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 3GPP Meeting plan</a:t>
            </a:r>
            <a:endParaRPr lang="zh-CN" alt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686103"/>
            <a:ext cx="7334250" cy="1771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 work load estimation for RAN2</a:t>
            </a:r>
            <a:endParaRPr lang="zh-CN" altLang="en-US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0773" y="1595438"/>
            <a:ext cx="293370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33375" y="1135608"/>
          <a:ext cx="6095999" cy="1569492"/>
        </p:xfrm>
        <a:graphic>
          <a:graphicData uri="http://schemas.openxmlformats.org/drawingml/2006/table">
            <a:tbl>
              <a:tblPr/>
              <a:tblGrid>
                <a:gridCol w="780308"/>
                <a:gridCol w="656570"/>
                <a:gridCol w="840915"/>
                <a:gridCol w="545458"/>
                <a:gridCol w="545458"/>
                <a:gridCol w="545458"/>
                <a:gridCol w="545458"/>
                <a:gridCol w="545458"/>
                <a:gridCol w="545458"/>
                <a:gridCol w="545458"/>
              </a:tblGrid>
              <a:tr h="174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 Unicode MS"/>
                        </a:rPr>
                        <a:t>RAN 97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583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agenda item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10.2.1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10.2.2.7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10.2.3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10.3.1.1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10.6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38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 Unicode MS"/>
                        </a:rPr>
                        <a:t>57%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331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388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latin typeface="Arial Unicode MS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10.2.2.5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38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 Unicode MS"/>
                        </a:rPr>
                        <a:t>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5F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388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latin typeface="Arial Unicode MS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10.3.2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10.4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10.2.1.3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38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 Unicode MS"/>
                        </a:rPr>
                        <a:t>10%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57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388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latin typeface="Arial Unicode MS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38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 Unicode MS"/>
                        </a:rPr>
                        <a:t>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38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 Unicode MS"/>
                        </a:rPr>
                        <a:t>26%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rest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 dirty="0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333375" y="3152775"/>
          <a:ext cx="6095998" cy="1371600"/>
        </p:xfrm>
        <a:graphic>
          <a:graphicData uri="http://schemas.openxmlformats.org/drawingml/2006/table">
            <a:tbl>
              <a:tblPr/>
              <a:tblGrid>
                <a:gridCol w="780308"/>
                <a:gridCol w="656570"/>
                <a:gridCol w="840914"/>
                <a:gridCol w="545458"/>
                <a:gridCol w="545458"/>
                <a:gridCol w="545458"/>
                <a:gridCol w="545458"/>
                <a:gridCol w="545458"/>
                <a:gridCol w="545458"/>
                <a:gridCol w="545458"/>
              </a:tblGrid>
              <a:tr h="15164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RAN2 adhoc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655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agenda item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3.1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3.2.1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3.2.2.7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3.2.3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3.3.1.1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3.7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64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57%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372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194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642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3.2.2.5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64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5F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642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3.3.2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3.5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3.2.1.3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64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11%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642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3.6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64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64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24%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rest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 dirty="0"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52353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1, Discussion on NR WI timeline</a:t>
            </a:r>
          </a:p>
          <a:p>
            <a:r>
              <a:rPr lang="en-US" altLang="zh-CN" dirty="0" smtClean="0"/>
              <a:t>2, NR WI organization</a:t>
            </a:r>
          </a:p>
          <a:p>
            <a:r>
              <a:rPr lang="en-US" altLang="zh-CN" dirty="0" smtClean="0"/>
              <a:t>3, Views on R15 SI/WI in brief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8995" y="891986"/>
            <a:ext cx="8513763" cy="1711990"/>
          </a:xfrm>
        </p:spPr>
        <p:txBody>
          <a:bodyPr/>
          <a:lstStyle/>
          <a:p>
            <a:r>
              <a:rPr lang="en-GB" altLang="zh-CN" sz="1200" dirty="0"/>
              <a:t>Category A: the common features for all option groups</a:t>
            </a:r>
            <a:endParaRPr lang="zh-CN" altLang="zh-CN" sz="1200" dirty="0"/>
          </a:p>
          <a:p>
            <a:r>
              <a:rPr lang="en-GB" altLang="zh-CN" sz="1200" dirty="0"/>
              <a:t>Category B: stand alone specific features except for category D</a:t>
            </a:r>
            <a:endParaRPr lang="zh-CN" altLang="zh-CN" sz="1200" dirty="0"/>
          </a:p>
          <a:p>
            <a:r>
              <a:rPr lang="en-GB" altLang="zh-CN" sz="1200" dirty="0"/>
              <a:t>Category C: features related to supporting of inter-RAT Dual </a:t>
            </a:r>
            <a:r>
              <a:rPr lang="en-GB" altLang="zh-CN" sz="1200" dirty="0" smtClean="0"/>
              <a:t>connectivity</a:t>
            </a:r>
            <a:endParaRPr lang="zh-CN" altLang="zh-CN" sz="1200" dirty="0"/>
          </a:p>
          <a:p>
            <a:r>
              <a:rPr lang="en-GB" altLang="zh-CN" sz="1200" dirty="0"/>
              <a:t>Category </a:t>
            </a:r>
            <a:r>
              <a:rPr lang="en-GB" altLang="zh-CN" sz="1200" dirty="0" smtClean="0"/>
              <a:t>D1: </a:t>
            </a:r>
            <a:r>
              <a:rPr lang="en-GB" altLang="zh-CN" sz="1200" dirty="0"/>
              <a:t>features related to </a:t>
            </a:r>
            <a:r>
              <a:rPr lang="en-GB" altLang="zh-CN" sz="1200" dirty="0" smtClean="0"/>
              <a:t>NGC interface</a:t>
            </a:r>
          </a:p>
          <a:p>
            <a:r>
              <a:rPr lang="en-GB" altLang="zh-CN" sz="1200" dirty="0" smtClean="0"/>
              <a:t>Category D2: features related to NGU interface</a:t>
            </a:r>
            <a:endParaRPr lang="zh-CN" altLang="zh-CN" sz="1200" dirty="0"/>
          </a:p>
          <a:p>
            <a:r>
              <a:rPr lang="en-GB" altLang="zh-CN" sz="1200" dirty="0"/>
              <a:t>Category E</a:t>
            </a:r>
            <a:r>
              <a:rPr lang="en-GB" altLang="zh-CN" sz="1200" dirty="0" smtClean="0"/>
              <a:t>: </a:t>
            </a:r>
            <a:r>
              <a:rPr lang="en-GB" altLang="zh-CN" sz="1200" dirty="0"/>
              <a:t>LTE enhancement over Uu interface with connection to 5GC </a:t>
            </a:r>
            <a:endParaRPr lang="zh-CN" altLang="zh-CN" sz="1200" dirty="0"/>
          </a:p>
          <a:p>
            <a:endParaRPr lang="zh-CN" altLang="en-US" sz="1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NR WI Timeline(1/7)</a:t>
            </a:r>
            <a:endParaRPr lang="zh-CN" altLang="en-US" dirty="0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720" y="2862842"/>
            <a:ext cx="5777038" cy="1809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8995" y="981892"/>
            <a:ext cx="8513763" cy="1664365"/>
          </a:xfrm>
        </p:spPr>
        <p:txBody>
          <a:bodyPr/>
          <a:lstStyle/>
          <a:p>
            <a:r>
              <a:rPr lang="en-GB" altLang="zh-CN" sz="1200" dirty="0"/>
              <a:t>Category A: the common features for all option groups</a:t>
            </a:r>
            <a:endParaRPr lang="zh-CN" altLang="zh-CN" sz="1200" dirty="0"/>
          </a:p>
          <a:p>
            <a:r>
              <a:rPr lang="en-GB" altLang="zh-CN" sz="1200" dirty="0"/>
              <a:t>Category B: stand alone specific features except for category D</a:t>
            </a:r>
            <a:endParaRPr lang="zh-CN" altLang="zh-CN" sz="1200" dirty="0"/>
          </a:p>
          <a:p>
            <a:r>
              <a:rPr lang="en-GB" altLang="zh-CN" sz="1200" dirty="0"/>
              <a:t>Category C: features related to supporting of inter-RAT Dual connectivity</a:t>
            </a:r>
            <a:endParaRPr lang="zh-CN" altLang="zh-CN" sz="1200" dirty="0"/>
          </a:p>
          <a:p>
            <a:r>
              <a:rPr lang="en-GB" altLang="zh-CN" sz="1200" dirty="0"/>
              <a:t>Category </a:t>
            </a:r>
            <a:r>
              <a:rPr lang="en-GB" altLang="zh-CN" sz="1200" dirty="0" smtClean="0"/>
              <a:t>D: </a:t>
            </a:r>
            <a:r>
              <a:rPr lang="en-GB" altLang="zh-CN" sz="1200" dirty="0"/>
              <a:t>features related to </a:t>
            </a:r>
            <a:r>
              <a:rPr lang="en-GB" altLang="zh-CN" sz="1200" dirty="0" smtClean="0"/>
              <a:t>NG </a:t>
            </a:r>
            <a:r>
              <a:rPr lang="en-GB" altLang="zh-CN" sz="1200" dirty="0"/>
              <a:t>interface</a:t>
            </a:r>
          </a:p>
          <a:p>
            <a:r>
              <a:rPr lang="en-GB" altLang="zh-CN" sz="1200" dirty="0" smtClean="0"/>
              <a:t>Category </a:t>
            </a:r>
            <a:r>
              <a:rPr lang="en-GB" altLang="zh-CN" sz="1200" dirty="0"/>
              <a:t>E: LTE enhancement over </a:t>
            </a:r>
            <a:r>
              <a:rPr lang="en-GB" altLang="zh-CN" sz="1200" dirty="0" err="1"/>
              <a:t>Uu</a:t>
            </a:r>
            <a:r>
              <a:rPr lang="en-GB" altLang="zh-CN" sz="1200" dirty="0"/>
              <a:t> interface with connection to 5GC </a:t>
            </a:r>
            <a:endParaRPr lang="zh-CN" altLang="zh-CN" sz="1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NR WI Timeline(2/7)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047749" y="2576511"/>
            <a:ext cx="2228851" cy="1428750"/>
            <a:chOff x="0" y="0"/>
            <a:chExt cx="2228851" cy="1428750"/>
          </a:xfrm>
        </p:grpSpPr>
        <p:sp>
          <p:nvSpPr>
            <p:cNvPr id="18" name="矩形 17"/>
            <p:cNvSpPr/>
            <p:nvPr/>
          </p:nvSpPr>
          <p:spPr>
            <a:xfrm>
              <a:off x="0" y="0"/>
              <a:ext cx="2047875" cy="1428750"/>
            </a:xfrm>
            <a:prstGeom prst="rect">
              <a:avLst/>
            </a:prstGeom>
            <a:solidFill>
              <a:schemeClr val="bg1"/>
            </a:solidFill>
            <a:ln w="15875" cap="flat" cmpd="sng" algn="ctr">
              <a:solidFill>
                <a:srgbClr val="739CC3"/>
              </a:solidFill>
              <a:prstDash val="solid"/>
              <a:miter lim="200000"/>
            </a:ln>
          </p:spPr>
          <p:txBody>
            <a:bodyPr rtlCol="0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100"/>
                <a:t>A</a:t>
              </a:r>
              <a:endParaRPr lang="zh-CN" altLang="en-US" sz="11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2047876" y="0"/>
              <a:ext cx="180975" cy="1428750"/>
            </a:xfrm>
            <a:prstGeom prst="rect">
              <a:avLst/>
            </a:prstGeom>
            <a:solidFill>
              <a:srgbClr val="92D050"/>
            </a:solidFill>
            <a:ln w="15875" cap="flat" cmpd="sng" algn="ctr">
              <a:solidFill>
                <a:srgbClr val="739CC3"/>
              </a:solidFill>
              <a:prstDash val="solid"/>
              <a:miter lim="200000"/>
            </a:ln>
          </p:spPr>
          <p:txBody>
            <a:bodyPr rtlCol="0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100"/>
                <a:t>B</a:t>
              </a:r>
              <a:endParaRPr lang="zh-CN" altLang="en-US" sz="110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495426" y="4073567"/>
            <a:ext cx="13430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/>
              <a:t>L1/L2 (RAN1,RAN2) </a:t>
            </a:r>
            <a:endParaRPr lang="zh-CN" altLang="en-US" sz="1050" dirty="0"/>
          </a:p>
        </p:txBody>
      </p:sp>
      <p:sp>
        <p:nvSpPr>
          <p:cNvPr id="21" name="TextBox 20"/>
          <p:cNvSpPr txBox="1"/>
          <p:nvPr/>
        </p:nvSpPr>
        <p:spPr>
          <a:xfrm>
            <a:off x="571498" y="4518109"/>
            <a:ext cx="388620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B: Paging ,other SI broadcasting and IDLE/INACTIVE mode measurement </a:t>
            </a:r>
            <a:endParaRPr lang="zh-CN" altLang="en-US" sz="1050" dirty="0"/>
          </a:p>
        </p:txBody>
      </p:sp>
      <p:sp>
        <p:nvSpPr>
          <p:cNvPr id="22" name="TextBox 21"/>
          <p:cNvSpPr txBox="1"/>
          <p:nvPr/>
        </p:nvSpPr>
        <p:spPr>
          <a:xfrm>
            <a:off x="6310311" y="4159292"/>
            <a:ext cx="13001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/>
              <a:t>L3(RAN2,RAN3) </a:t>
            </a:r>
            <a:endParaRPr lang="zh-CN" altLang="en-US" sz="1050" dirty="0"/>
          </a:p>
        </p:txBody>
      </p:sp>
      <p:grpSp>
        <p:nvGrpSpPr>
          <p:cNvPr id="23" name="组合 22"/>
          <p:cNvGrpSpPr/>
          <p:nvPr/>
        </p:nvGrpSpPr>
        <p:grpSpPr>
          <a:xfrm>
            <a:off x="4457699" y="2576511"/>
            <a:ext cx="3762374" cy="1438276"/>
            <a:chOff x="0" y="0"/>
            <a:chExt cx="3762374" cy="1438276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438149" cy="1438275"/>
            </a:xfrm>
            <a:prstGeom prst="rect">
              <a:avLst/>
            </a:prstGeom>
            <a:solidFill>
              <a:schemeClr val="bg1"/>
            </a:solidFill>
            <a:ln w="15875" cap="flat" cmpd="sng" algn="ctr">
              <a:solidFill>
                <a:srgbClr val="739CC3"/>
              </a:solidFill>
              <a:prstDash val="solid"/>
              <a:miter lim="200000"/>
            </a:ln>
          </p:spPr>
          <p:txBody>
            <a:bodyPr rtlCol="0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100"/>
                <a:t>A</a:t>
              </a:r>
              <a:endParaRPr lang="zh-CN" altLang="en-US" sz="11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438149" y="0"/>
              <a:ext cx="1724025" cy="1438276"/>
            </a:xfrm>
            <a:prstGeom prst="rect">
              <a:avLst/>
            </a:prstGeom>
            <a:solidFill>
              <a:srgbClr val="92D050"/>
            </a:solidFill>
            <a:ln w="15875" cap="flat" cmpd="sng" algn="ctr">
              <a:solidFill>
                <a:srgbClr val="739CC3"/>
              </a:solidFill>
              <a:prstDash val="solid"/>
              <a:miter lim="200000"/>
            </a:ln>
          </p:spPr>
          <p:txBody>
            <a:bodyPr rtlCol="0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100"/>
                <a:t>B</a:t>
              </a:r>
              <a:endParaRPr lang="zh-CN" altLang="en-US" sz="1100"/>
            </a:p>
          </p:txBody>
        </p:sp>
        <p:sp>
          <p:nvSpPr>
            <p:cNvPr id="26" name="矩形 25"/>
            <p:cNvSpPr/>
            <p:nvPr/>
          </p:nvSpPr>
          <p:spPr>
            <a:xfrm>
              <a:off x="2171699" y="0"/>
              <a:ext cx="314325" cy="1438276"/>
            </a:xfrm>
            <a:prstGeom prst="rect">
              <a:avLst/>
            </a:prstGeom>
            <a:solidFill>
              <a:srgbClr val="FFFF00"/>
            </a:solidFill>
            <a:ln w="15875" cap="flat" cmpd="sng" algn="ctr">
              <a:solidFill>
                <a:srgbClr val="739CC3"/>
              </a:solidFill>
              <a:prstDash val="solid"/>
              <a:miter lim="200000"/>
            </a:ln>
          </p:spPr>
          <p:txBody>
            <a:bodyPr rtlCol="0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100"/>
                <a:t>C</a:t>
              </a:r>
              <a:endParaRPr lang="zh-CN" altLang="en-US" sz="11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2495548" y="0"/>
              <a:ext cx="990601" cy="1438276"/>
            </a:xfrm>
            <a:prstGeom prst="rect">
              <a:avLst/>
            </a:prstGeom>
            <a:solidFill>
              <a:srgbClr val="00B0F0"/>
            </a:solidFill>
            <a:ln w="15875" cap="flat" cmpd="sng" algn="ctr">
              <a:solidFill>
                <a:srgbClr val="739CC3"/>
              </a:solidFill>
              <a:prstDash val="solid"/>
              <a:miter lim="200000"/>
            </a:ln>
          </p:spPr>
          <p:txBody>
            <a:bodyPr rtlCol="0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100"/>
                <a:t>D</a:t>
              </a:r>
              <a:endParaRPr lang="zh-CN" altLang="en-US" sz="11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3486149" y="0"/>
              <a:ext cx="276225" cy="1438276"/>
            </a:xfrm>
            <a:prstGeom prst="rect">
              <a:avLst/>
            </a:prstGeom>
            <a:solidFill>
              <a:srgbClr val="FF01DB"/>
            </a:solidFill>
            <a:ln w="15875" cap="flat" cmpd="sng" algn="ctr">
              <a:solidFill>
                <a:srgbClr val="739CC3"/>
              </a:solidFill>
              <a:prstDash val="solid"/>
              <a:miter lim="200000"/>
            </a:ln>
          </p:spPr>
          <p:txBody>
            <a:bodyPr rtlCol="0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100"/>
                <a:t>E</a:t>
              </a:r>
              <a:endParaRPr lang="zh-CN" altLang="en-US" sz="11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NR WI Timeline(3/7)</a:t>
            </a:r>
            <a:endParaRPr lang="zh-CN" altLang="en-US" dirty="0"/>
          </a:p>
        </p:txBody>
      </p:sp>
      <p:sp>
        <p:nvSpPr>
          <p:cNvPr id="4" name="内容占位符 1"/>
          <p:cNvSpPr>
            <a:spLocks noGrp="1"/>
          </p:cNvSpPr>
          <p:nvPr>
            <p:ph idx="12"/>
          </p:nvPr>
        </p:nvSpPr>
        <p:spPr>
          <a:xfrm>
            <a:off x="178995" y="840710"/>
            <a:ext cx="8513763" cy="1711990"/>
          </a:xfrm>
        </p:spPr>
        <p:txBody>
          <a:bodyPr/>
          <a:lstStyle/>
          <a:p>
            <a:r>
              <a:rPr lang="en-GB" altLang="zh-CN" sz="1200" dirty="0"/>
              <a:t>Category A: the common features for all option groups</a:t>
            </a:r>
            <a:endParaRPr lang="zh-CN" altLang="zh-CN" sz="1200" dirty="0"/>
          </a:p>
          <a:p>
            <a:r>
              <a:rPr lang="en-GB" altLang="zh-CN" sz="1200" dirty="0"/>
              <a:t>Category B: stand alone specific features except for category D</a:t>
            </a:r>
            <a:endParaRPr lang="zh-CN" altLang="zh-CN" sz="1200" dirty="0"/>
          </a:p>
          <a:p>
            <a:r>
              <a:rPr lang="en-GB" altLang="zh-CN" sz="1200" dirty="0"/>
              <a:t>Category C: features related to supporting of inter-RAT Dual </a:t>
            </a:r>
            <a:r>
              <a:rPr lang="en-GB" altLang="zh-CN" sz="1200" dirty="0" smtClean="0"/>
              <a:t>connectivity</a:t>
            </a:r>
            <a:endParaRPr lang="zh-CN" altLang="zh-CN" sz="1200" dirty="0"/>
          </a:p>
          <a:p>
            <a:r>
              <a:rPr lang="en-GB" altLang="zh-CN" sz="1200" dirty="0"/>
              <a:t>Category </a:t>
            </a:r>
            <a:r>
              <a:rPr lang="en-GB" altLang="zh-CN" sz="1200" dirty="0" smtClean="0"/>
              <a:t>D1: </a:t>
            </a:r>
            <a:r>
              <a:rPr lang="en-GB" altLang="zh-CN" sz="1200" dirty="0"/>
              <a:t>features related to </a:t>
            </a:r>
            <a:r>
              <a:rPr lang="en-GB" altLang="zh-CN" sz="1200" dirty="0" smtClean="0"/>
              <a:t>NGC interface</a:t>
            </a:r>
          </a:p>
          <a:p>
            <a:r>
              <a:rPr lang="en-GB" altLang="zh-CN" sz="1200" dirty="0" smtClean="0"/>
              <a:t>Category D2: features related to NGU interface</a:t>
            </a:r>
            <a:endParaRPr lang="zh-CN" altLang="zh-CN" sz="1200" dirty="0"/>
          </a:p>
          <a:p>
            <a:r>
              <a:rPr lang="en-GB" altLang="zh-CN" sz="1200" dirty="0"/>
              <a:t>Category E</a:t>
            </a:r>
            <a:r>
              <a:rPr lang="en-GB" altLang="zh-CN" sz="1200" dirty="0" smtClean="0"/>
              <a:t>: </a:t>
            </a:r>
            <a:r>
              <a:rPr lang="en-GB" altLang="zh-CN" sz="1200" dirty="0"/>
              <a:t>LTE enhancement over Uu interface with connection to 5GC </a:t>
            </a:r>
            <a:endParaRPr lang="zh-CN" altLang="zh-CN" sz="1200" dirty="0"/>
          </a:p>
          <a:p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6050" y="2732338"/>
            <a:ext cx="5257800" cy="190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54910" y="4725823"/>
            <a:ext cx="2973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See work load estimation in Annex</a:t>
            </a:r>
            <a:endParaRPr lang="zh-CN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85929" y="4648200"/>
            <a:ext cx="3717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Potential work plan without acceleration</a:t>
            </a:r>
            <a:endParaRPr lang="zh-CN" altLang="en-US" sz="1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6413" y="73079"/>
            <a:ext cx="5591175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85929" y="4648200"/>
            <a:ext cx="3717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Potential work plan with acceleration</a:t>
            </a:r>
            <a:endParaRPr lang="zh-CN" altLang="en-US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6413" y="73079"/>
            <a:ext cx="5591175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8995" y="897859"/>
            <a:ext cx="8513763" cy="3931315"/>
          </a:xfrm>
        </p:spPr>
        <p:txBody>
          <a:bodyPr/>
          <a:lstStyle/>
          <a:p>
            <a:r>
              <a:rPr lang="en-US" altLang="zh-CN" sz="1600" dirty="0" smtClean="0"/>
              <a:t>Impact to RAN1:</a:t>
            </a:r>
          </a:p>
          <a:p>
            <a:pPr lvl="1"/>
            <a:r>
              <a:rPr lang="en-US" altLang="zh-CN" sz="1400" dirty="0"/>
              <a:t>S</a:t>
            </a:r>
            <a:r>
              <a:rPr lang="en-US" altLang="zh-CN" sz="1400" dirty="0" smtClean="0"/>
              <a:t>eparate the work into 2 part i.e. part1: Demanding RRC signaling; part2: purely RAN1. </a:t>
            </a:r>
          </a:p>
          <a:p>
            <a:pPr lvl="1"/>
            <a:r>
              <a:rPr lang="en-US" altLang="zh-CN" sz="1400" dirty="0" smtClean="0"/>
              <a:t>Finish part1 at the end of Q2 and deliver the PHY parameters to RAN2 and then start part2</a:t>
            </a:r>
          </a:p>
          <a:p>
            <a:pPr lvl="2"/>
            <a:r>
              <a:rPr lang="en-US" altLang="zh-CN" sz="1400" dirty="0" smtClean="0"/>
              <a:t>May need more than one batches of PHY parameters to RAN2</a:t>
            </a:r>
          </a:p>
          <a:p>
            <a:r>
              <a:rPr lang="en-US" altLang="zh-CN" sz="1600" dirty="0" smtClean="0"/>
              <a:t>Impact to both RAN2 and RAN3</a:t>
            </a:r>
          </a:p>
          <a:p>
            <a:pPr lvl="1"/>
            <a:r>
              <a:rPr lang="en-US" altLang="zh-CN" sz="1400" dirty="0" smtClean="0"/>
              <a:t>Bit difficult to predict and plan work for other feature, especially for category B,D</a:t>
            </a:r>
          </a:p>
          <a:p>
            <a:pPr lvl="1"/>
            <a:r>
              <a:rPr lang="en-US" altLang="zh-CN" sz="1400" dirty="0" smtClean="0"/>
              <a:t>For category A and C, it means one less quarter</a:t>
            </a:r>
          </a:p>
          <a:p>
            <a:pPr lvl="1"/>
            <a:r>
              <a:rPr lang="en-US" altLang="zh-CN" sz="1400" dirty="0" smtClean="0"/>
              <a:t>More frequent inter-action is needed among working group e.g. more LSs</a:t>
            </a:r>
          </a:p>
          <a:p>
            <a:pPr lvl="1"/>
            <a:endParaRPr lang="en-US" altLang="zh-CN" sz="1400" dirty="0" smtClean="0"/>
          </a:p>
          <a:p>
            <a:r>
              <a:rPr lang="en-US" altLang="zh-CN" sz="1600" b="1" dirty="0" smtClean="0"/>
              <a:t>Observation1: Acceleration on non-stand alone L3 </a:t>
            </a:r>
            <a:r>
              <a:rPr lang="en-US" altLang="zh-CN" sz="1600" b="1" dirty="0"/>
              <a:t>part </a:t>
            </a:r>
            <a:r>
              <a:rPr lang="en-US" altLang="zh-CN" sz="1600" b="1" dirty="0" smtClean="0"/>
              <a:t>will mainly impact RAN2 and RAN3</a:t>
            </a:r>
            <a:endParaRPr lang="en-US" altLang="zh-CN" sz="1600" b="1" dirty="0"/>
          </a:p>
          <a:p>
            <a:pPr lvl="1"/>
            <a:endParaRPr lang="zh-CN" altLang="en-US" sz="1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ZTE’s view on NR WI Timeline(6/7)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altLang="zh-CN" sz="1400" dirty="0" smtClean="0"/>
              <a:t>1, One more </a:t>
            </a:r>
            <a:r>
              <a:rPr lang="en-US" altLang="zh-CN" sz="1400" dirty="0" err="1" smtClean="0"/>
              <a:t>adhoc</a:t>
            </a:r>
            <a:r>
              <a:rPr lang="en-US" altLang="zh-CN" sz="1400" dirty="0" smtClean="0"/>
              <a:t> meeting for RAN2 in September</a:t>
            </a:r>
          </a:p>
          <a:p>
            <a:pPr lvl="1"/>
            <a:r>
              <a:rPr lang="en-US" altLang="zh-CN" sz="1200" dirty="0" smtClean="0"/>
              <a:t> </a:t>
            </a:r>
            <a:r>
              <a:rPr lang="en-US" altLang="zh-CN" sz="1200" dirty="0"/>
              <a:t>M</a:t>
            </a:r>
            <a:r>
              <a:rPr lang="en-US" altLang="zh-CN" sz="1200" dirty="0" smtClean="0"/>
              <a:t>ay be co-located with RAN1</a:t>
            </a:r>
          </a:p>
          <a:p>
            <a:r>
              <a:rPr lang="en-US" altLang="zh-CN" sz="1400" dirty="0" smtClean="0"/>
              <a:t>2, Reducing NR WI working scope by focusing on option2 and option3/3a/3x to reduce the NR WI scope</a:t>
            </a:r>
          </a:p>
          <a:p>
            <a:pPr lvl="1"/>
            <a:r>
              <a:rPr lang="en-US" altLang="zh-CN" sz="1200" dirty="0" smtClean="0"/>
              <a:t>Another </a:t>
            </a:r>
            <a:r>
              <a:rPr lang="en-US" altLang="zh-CN" sz="1200" dirty="0" err="1" smtClean="0"/>
              <a:t>eLTE</a:t>
            </a:r>
            <a:r>
              <a:rPr lang="en-US" altLang="zh-CN" sz="1200" dirty="0" smtClean="0"/>
              <a:t> WI contains option5 as well as option /7/7a/7x ,4/4a architecture options, if specified</a:t>
            </a:r>
          </a:p>
          <a:p>
            <a:r>
              <a:rPr lang="en-US" altLang="zh-CN" sz="1400" dirty="0"/>
              <a:t>3</a:t>
            </a:r>
            <a:r>
              <a:rPr lang="en-US" altLang="zh-CN" sz="1400" dirty="0" smtClean="0"/>
              <a:t>, Both NR WI and </a:t>
            </a:r>
            <a:r>
              <a:rPr lang="en-US" altLang="zh-CN" sz="1400" dirty="0" err="1" smtClean="0"/>
              <a:t>eLTE</a:t>
            </a:r>
            <a:r>
              <a:rPr lang="en-US" altLang="zh-CN" sz="1400" dirty="0" smtClean="0"/>
              <a:t> WI start from March 2017</a:t>
            </a:r>
          </a:p>
          <a:p>
            <a:pPr lvl="1"/>
            <a:r>
              <a:rPr lang="en-US" altLang="zh-CN" sz="1200" dirty="0" smtClean="0"/>
              <a:t>More meeting time could be spent on category A and C in Q2/Q3/Q4 2017 to compensate the </a:t>
            </a:r>
            <a:r>
              <a:rPr lang="en-US" altLang="zh-CN" sz="1200" dirty="0"/>
              <a:t>acceleration for RAN2 and </a:t>
            </a:r>
            <a:r>
              <a:rPr lang="en-US" altLang="zh-CN" sz="1200" dirty="0" smtClean="0"/>
              <a:t>RAN3. Note: all features starts from the beginning for NR WI. </a:t>
            </a:r>
          </a:p>
          <a:p>
            <a:pPr lvl="1"/>
            <a:r>
              <a:rPr lang="en-US" altLang="zh-CN" sz="1200" dirty="0" smtClean="0"/>
              <a:t>RAN2/RAN3 can work on category B ,D and E almost full time in Q1/Q2/Q3 2018</a:t>
            </a:r>
          </a:p>
          <a:p>
            <a:endParaRPr lang="en-US" altLang="zh-CN" sz="1400" b="1" dirty="0" smtClean="0"/>
          </a:p>
          <a:p>
            <a:r>
              <a:rPr lang="en-US" altLang="zh-CN" sz="1400" b="1" dirty="0" smtClean="0"/>
              <a:t>Proposal 1:  To consider above measures assuming acceleration is accepted</a:t>
            </a:r>
          </a:p>
          <a:p>
            <a:endParaRPr lang="zh-CN" altLang="en-US" sz="1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Potential countermeasures (7/7)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  <a:effectLst/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marL="0" marR="0" indent="0" algn="ctr" defTabSz="932472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16294</TotalTime>
  <Pages>0</Pages>
  <Words>1131</Words>
  <Characters>0</Characters>
  <Application>Microsoft Office PowerPoint</Application>
  <DocSecurity>0</DocSecurity>
  <PresentationFormat>全屏显示(16:9)</PresentationFormat>
  <Lines>0</Lines>
  <Paragraphs>328</Paragraphs>
  <Slides>19</Slides>
  <Notes>16</Notes>
  <HiddenSlides>0</HiddenSlides>
  <MMClips>0</MMClips>
  <ScaleCrop>false</ScaleCrop>
  <HeadingPairs>
    <vt:vector size="6" baseType="variant">
      <vt:variant>
        <vt:lpstr>主题</vt:lpstr>
      </vt:variant>
      <vt:variant>
        <vt:i4>9</vt:i4>
      </vt:variant>
      <vt:variant>
        <vt:lpstr>幻灯片标题</vt:lpstr>
      </vt:variant>
      <vt:variant>
        <vt:i4>19</vt:i4>
      </vt:variant>
      <vt:variant>
        <vt:lpstr>自定义放映</vt:lpstr>
      </vt:variant>
      <vt:variant>
        <vt:i4>1</vt:i4>
      </vt:variant>
    </vt:vector>
  </HeadingPairs>
  <TitlesOfParts>
    <vt:vector size="29" baseType="lpstr"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Over view on NR and LTE evolution</vt:lpstr>
      <vt:lpstr>Outline</vt:lpstr>
      <vt:lpstr>NR WI Timeline(1/7)</vt:lpstr>
      <vt:lpstr>NR WI Timeline(2/7)</vt:lpstr>
      <vt:lpstr>NR WI Timeline(3/7)</vt:lpstr>
      <vt:lpstr>幻灯片 6</vt:lpstr>
      <vt:lpstr>幻灯片 7</vt:lpstr>
      <vt:lpstr>ZTE’s view on NR WI Timeline(6/7)</vt:lpstr>
      <vt:lpstr>Potential countermeasures (7/7)</vt:lpstr>
      <vt:lpstr>Outline</vt:lpstr>
      <vt:lpstr>NR WI organization</vt:lpstr>
      <vt:lpstr>NR WI organization</vt:lpstr>
      <vt:lpstr>Features not specified in R15 for NR</vt:lpstr>
      <vt:lpstr>Outline</vt:lpstr>
      <vt:lpstr>LTE WI/SI</vt:lpstr>
      <vt:lpstr>NR SI</vt:lpstr>
      <vt:lpstr>ANNEX 3GPP Meeting plan</vt:lpstr>
      <vt:lpstr>Annex work load estimation for RAN2</vt:lpstr>
      <vt:lpstr>Thanks</vt:lpstr>
      <vt:lpstr>自定义放映 1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WPG</dc:creator>
  <cp:lastModifiedBy>10001957</cp:lastModifiedBy>
  <cp:revision>1032</cp:revision>
  <dcterms:created xsi:type="dcterms:W3CDTF">2015-07-14T07:21:04Z</dcterms:created>
  <dcterms:modified xsi:type="dcterms:W3CDTF">2017-03-06T06:58:34Z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2052-9.1.0.5041</vt:lpwstr>
  </property>
</Properties>
</file>