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83" r:id="rId3"/>
    <p:sldId id="282" r:id="rId4"/>
    <p:sldId id="284" r:id="rId5"/>
    <p:sldId id="275" r:id="rId6"/>
    <p:sldId id="286" r:id="rId7"/>
    <p:sldId id="285"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31" autoAdjust="0"/>
    <p:restoredTop sz="81171" autoAdjust="0"/>
  </p:normalViewPr>
  <p:slideViewPr>
    <p:cSldViewPr>
      <p:cViewPr varScale="1">
        <p:scale>
          <a:sx n="111" d="100"/>
          <a:sy n="111" d="100"/>
        </p:scale>
        <p:origin x="1854"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130425"/>
            <a:ext cx="8686800" cy="1470025"/>
          </a:xfrm>
        </p:spPr>
        <p:txBody>
          <a:bodyPr>
            <a:normAutofit/>
          </a:bodyPr>
          <a:lstStyle/>
          <a:p>
            <a:r>
              <a:rPr lang="en-US"/>
              <a:t>Motivation </a:t>
            </a:r>
            <a:r>
              <a:rPr lang="en-US" dirty="0"/>
              <a:t>for New WI on</a:t>
            </a:r>
            <a:br>
              <a:rPr lang="en-US" dirty="0"/>
            </a:br>
            <a:r>
              <a:rPr lang="en-US" dirty="0"/>
              <a:t>Even further enhanced MTC for LTE</a:t>
            </a:r>
            <a:endParaRPr lang="en-US" baseline="-25000" dirty="0"/>
          </a:p>
        </p:txBody>
      </p:sp>
      <p:sp>
        <p:nvSpPr>
          <p:cNvPr id="3" name="Subtitle 2"/>
          <p:cNvSpPr>
            <a:spLocks noGrp="1"/>
          </p:cNvSpPr>
          <p:nvPr>
            <p:ph type="subTitle" idx="1"/>
          </p:nvPr>
        </p:nvSpPr>
        <p:spPr>
          <a:xfrm>
            <a:off x="1371600" y="4343400"/>
            <a:ext cx="6400800" cy="1752600"/>
          </a:xfrm>
        </p:spPr>
        <p:txBody>
          <a:bodyPr>
            <a:normAutofit/>
          </a:bodyPr>
          <a:lstStyle/>
          <a:p>
            <a:r>
              <a:rPr lang="en-US" dirty="0">
                <a:solidFill>
                  <a:schemeClr val="tx1"/>
                </a:solidFill>
                <a:latin typeface="+mj-lt"/>
                <a:ea typeface="+mj-ea"/>
                <a:cs typeface="+mj-cs"/>
              </a:rPr>
              <a:t>Ericsson, Qualcomm</a:t>
            </a:r>
          </a:p>
        </p:txBody>
      </p:sp>
      <p:sp>
        <p:nvSpPr>
          <p:cNvPr id="4" name="テキスト ボックス 3"/>
          <p:cNvSpPr txBox="1">
            <a:spLocks noChangeArrowheads="1"/>
          </p:cNvSpPr>
          <p:nvPr/>
        </p:nvSpPr>
        <p:spPr bwMode="auto">
          <a:xfrm>
            <a:off x="7467600" y="188913"/>
            <a:ext cx="14830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2000" dirty="0">
                <a:latin typeface="Arial Unicode MS" pitchFamily="50" charset="-127"/>
                <a:ea typeface="Arial Unicode MS" pitchFamily="50" charset="-127"/>
                <a:cs typeface="Arial Unicode MS" pitchFamily="50" charset="-127"/>
              </a:rPr>
              <a:t>RP-170466</a:t>
            </a:r>
            <a:endParaRPr kumimoji="0" lang="ja-JP" altLang="en-US" sz="2000" dirty="0">
              <a:latin typeface="Arial Unicode MS" pitchFamily="50" charset="-127"/>
              <a:ea typeface="Arial Unicode MS" pitchFamily="50" charset="-127"/>
              <a:cs typeface="Arial Unicode MS" pitchFamily="50" charset="-127"/>
            </a:endParaRPr>
          </a:p>
        </p:txBody>
      </p:sp>
      <p:sp>
        <p:nvSpPr>
          <p:cNvPr id="5" name="テキスト ボックス 4"/>
          <p:cNvSpPr txBox="1">
            <a:spLocks noChangeArrowheads="1"/>
          </p:cNvSpPr>
          <p:nvPr/>
        </p:nvSpPr>
        <p:spPr bwMode="auto">
          <a:xfrm>
            <a:off x="179388" y="188913"/>
            <a:ext cx="3903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Meeting #75</a:t>
            </a:r>
          </a:p>
          <a:p>
            <a:pPr eaLnBrk="1" hangingPunct="1">
              <a:spcBef>
                <a:spcPct val="0"/>
              </a:spcBef>
              <a:buFontTx/>
              <a:buNone/>
            </a:pPr>
            <a:r>
              <a:rPr lang="de-DE" altLang="ja-JP" sz="1800" dirty="0">
                <a:latin typeface="Arial Unicode MS" pitchFamily="50" charset="-127"/>
                <a:ea typeface="Arial Unicode MS" pitchFamily="50" charset="-127"/>
                <a:cs typeface="Arial Unicode MS" pitchFamily="50" charset="-127"/>
              </a:rPr>
              <a:t>Dubrovnik, </a:t>
            </a:r>
            <a:r>
              <a:rPr lang="de-DE" altLang="ja-JP" sz="1800" dirty="0" err="1">
                <a:latin typeface="Arial Unicode MS" pitchFamily="50" charset="-127"/>
                <a:ea typeface="Arial Unicode MS" pitchFamily="50" charset="-127"/>
                <a:cs typeface="Arial Unicode MS" pitchFamily="50" charset="-127"/>
              </a:rPr>
              <a:t>Croatia</a:t>
            </a:r>
            <a:r>
              <a:rPr lang="de-DE" altLang="ja-JP" sz="1800" dirty="0">
                <a:latin typeface="Arial Unicode MS" pitchFamily="50" charset="-127"/>
                <a:ea typeface="Arial Unicode MS" pitchFamily="50" charset="-127"/>
                <a:cs typeface="Arial Unicode MS" pitchFamily="50" charset="-127"/>
              </a:rPr>
              <a:t>, March 6-9, 2017</a:t>
            </a:r>
          </a:p>
          <a:p>
            <a:pPr eaLnBrk="1" hangingPunct="1">
              <a:spcBef>
                <a:spcPct val="0"/>
              </a:spcBef>
              <a:buFontTx/>
              <a:buNone/>
            </a:pPr>
            <a:r>
              <a:rPr kumimoji="0" lang="en-US" altLang="ja-JP" sz="1800" dirty="0">
                <a:latin typeface="Arial Unicode MS" pitchFamily="50" charset="-127"/>
                <a:ea typeface="Arial Unicode MS" pitchFamily="50" charset="-127"/>
                <a:cs typeface="Arial Unicode MS" pitchFamily="50" charset="-127"/>
              </a:rPr>
              <a:t>Agenda item </a:t>
            </a:r>
            <a:r>
              <a:rPr lang="en-US" altLang="ja-JP" sz="1800" dirty="0">
                <a:latin typeface="Arial Unicode MS" pitchFamily="50" charset="-127"/>
                <a:ea typeface="Arial Unicode MS" pitchFamily="50" charset="-127"/>
                <a:cs typeface="Arial Unicode MS" pitchFamily="50" charset="-127"/>
              </a:rPr>
              <a:t>10.1.1</a:t>
            </a:r>
            <a:endParaRPr kumimoji="0"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1791936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Requirements from new use cases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Earlier releases have focused on low-mobility cases such as metering devices in basements. As BL UEs are increasingly becoming interesting for other use cases such as wearables, it is relevant to consider improvements for scenarios with higher mobility and new device form factors with </a:t>
            </a:r>
            <a:r>
              <a:rPr lang="en-US" sz="1400"/>
              <a:t>small batteries. </a:t>
            </a:r>
            <a:r>
              <a:rPr lang="en-US" sz="1400" dirty="0"/>
              <a:t>Therefore, it is proposed to consider specifying support for higher UE velocities and lower UE power classes.</a:t>
            </a:r>
          </a:p>
          <a:p>
            <a:endParaRPr lang="en-GB" sz="1400" dirty="0">
              <a:solidFill>
                <a:srgbClr val="0070C0"/>
              </a:solidFill>
            </a:endParaRPr>
          </a:p>
          <a:p>
            <a:r>
              <a:rPr lang="en-GB" sz="1400" dirty="0">
                <a:solidFill>
                  <a:srgbClr val="0070C0"/>
                </a:solidFill>
              </a:rPr>
              <a:t>Objective</a:t>
            </a:r>
          </a:p>
          <a:p>
            <a:pPr lvl="1"/>
            <a:r>
              <a:rPr lang="en-US" sz="1400" dirty="0"/>
              <a:t>Support higher UE velocity </a:t>
            </a:r>
            <a:r>
              <a:rPr lang="en-US" sz="1400" dirty="0">
                <a:solidFill>
                  <a:schemeClr val="bg1">
                    <a:lumMod val="50000"/>
                  </a:schemeClr>
                </a:solidFill>
              </a:rPr>
              <a:t>[RAN4 lead, RAN2]</a:t>
            </a:r>
          </a:p>
          <a:p>
            <a:pPr lvl="2"/>
            <a:r>
              <a:rPr lang="en-US" sz="1400" dirty="0"/>
              <a:t>Specify support in CE mode A for higher velocities (e.g. [200] km/h).</a:t>
            </a:r>
          </a:p>
          <a:p>
            <a:pPr lvl="1"/>
            <a:r>
              <a:rPr lang="en-US" sz="1400" dirty="0"/>
              <a:t>Lower UE power class </a:t>
            </a:r>
            <a:r>
              <a:rPr lang="en-US" sz="1400" dirty="0">
                <a:solidFill>
                  <a:schemeClr val="bg1">
                    <a:lumMod val="50000"/>
                  </a:schemeClr>
                </a:solidFill>
              </a:rPr>
              <a:t>[RAN4 lead, RAN2]</a:t>
            </a:r>
          </a:p>
          <a:p>
            <a:pPr lvl="2"/>
            <a:r>
              <a:rPr lang="en-US" sz="1400" dirty="0"/>
              <a:t>Evaluate and, if appropriate, specify new UE power class(</a:t>
            </a:r>
            <a:r>
              <a:rPr lang="en-US" sz="1400" dirty="0" err="1"/>
              <a:t>es</a:t>
            </a:r>
            <a:r>
              <a:rPr lang="en-US" sz="1400" dirty="0"/>
              <a:t>) and signaling support without physical layer changes, to support lower maximum transmit power suitable for new use cases, e.g. wearables and logistics, with appropriate MCL relaxations.</a:t>
            </a:r>
          </a:p>
        </p:txBody>
      </p:sp>
    </p:spTree>
    <p:extLst>
      <p:ext uri="{BB962C8B-B14F-4D97-AF65-F5344CB8AC3E}">
        <p14:creationId xmlns:p14="http://schemas.microsoft.com/office/powerpoint/2010/main" val="407382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Next generation requirements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3GPP have in TR 38.913 agreed a set of scenarios and requirements for the Next Generation Access Technologies among which a specific set of requirements associated with the massive MTC (</a:t>
            </a:r>
            <a:r>
              <a:rPr lang="en-US" sz="1400" dirty="0" err="1"/>
              <a:t>mMTC</a:t>
            </a:r>
            <a:r>
              <a:rPr lang="en-US" sz="1400" dirty="0"/>
              <a:t>) use case is found. It has also been agreed to include LTE and NB-</a:t>
            </a:r>
            <a:r>
              <a:rPr lang="en-US" sz="1400" dirty="0" err="1"/>
              <a:t>IoT</a:t>
            </a:r>
            <a:r>
              <a:rPr lang="en-US" sz="1400" dirty="0"/>
              <a:t> as part of the 3GPP IMT-2020 submission to ITU. It is therefore time to study the feasibility of LTE MTC to meet the mMTC requirements, and if necessary specify any improvements needed to secure the fulfilment of these requirements.</a:t>
            </a:r>
          </a:p>
          <a:p>
            <a:endParaRPr lang="en-GB" sz="1400" dirty="0"/>
          </a:p>
          <a:p>
            <a:r>
              <a:rPr lang="en-GB" sz="1400" dirty="0">
                <a:solidFill>
                  <a:srgbClr val="0070C0"/>
                </a:solidFill>
              </a:rPr>
              <a:t>Objective</a:t>
            </a:r>
          </a:p>
          <a:p>
            <a:pPr lvl="1"/>
            <a:r>
              <a:rPr lang="en-US" sz="1400" dirty="0"/>
              <a:t>Study the support for the mMTC requirements defined in TR 38.913 and, if needed, specify necessary enhancements to fulfill these requirements. </a:t>
            </a:r>
            <a:r>
              <a:rPr lang="en-US" sz="1400" dirty="0">
                <a:solidFill>
                  <a:schemeClr val="bg1">
                    <a:lumMod val="50000"/>
                  </a:schemeClr>
                </a:solidFill>
              </a:rPr>
              <a:t>[RAN1 lead, RAN2, RAN3, RAN4]</a:t>
            </a:r>
          </a:p>
          <a:p>
            <a:pPr lvl="2"/>
            <a:r>
              <a:rPr lang="en-US" sz="1400" dirty="0"/>
              <a:t>Support latency of at most 10 seconds.</a:t>
            </a:r>
          </a:p>
          <a:p>
            <a:pPr lvl="2"/>
            <a:r>
              <a:rPr lang="en-US" sz="1400" dirty="0"/>
              <a:t>Support coverage of 164 dB Maximum Coupling Loss (MCL).</a:t>
            </a:r>
          </a:p>
          <a:p>
            <a:pPr lvl="2"/>
            <a:r>
              <a:rPr lang="en-US" sz="1400" dirty="0"/>
              <a:t>Support UE battery life beyond 10 years.</a:t>
            </a:r>
          </a:p>
          <a:p>
            <a:pPr lvl="2"/>
            <a:r>
              <a:rPr lang="en-US" sz="1400" dirty="0"/>
              <a:t>Support connection density of 1,000,000 devices per square km.</a:t>
            </a:r>
          </a:p>
        </p:txBody>
      </p:sp>
    </p:spTree>
    <p:extLst>
      <p:ext uri="{BB962C8B-B14F-4D97-AF65-F5344CB8AC3E}">
        <p14:creationId xmlns:p14="http://schemas.microsoft.com/office/powerpoint/2010/main" val="1988300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Improved latency</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In order to achieve a sufficiently short call setup time also in challenging coverage conditions where a lot of repetition may be required, it is critical to keep the system acquisition time as short as possible. Therefore, it is proposed to consider possible reduction of the and PSS/SSS, PBCH and SI acquisition time (cf. RAN4 LS R4-1610970)</a:t>
            </a:r>
          </a:p>
          <a:p>
            <a:pPr lvl="1"/>
            <a:r>
              <a:rPr lang="en-US" sz="1400" dirty="0"/>
              <a:t>To further strengthen the support for new uses cases it is proposed to specify a set of latency improvement measures including connection setup improvements, e.g. Msg3 and Msg4 data transmission.</a:t>
            </a:r>
          </a:p>
          <a:p>
            <a:endParaRPr lang="en-GB" sz="1400" dirty="0">
              <a:solidFill>
                <a:srgbClr val="0070C0"/>
              </a:solidFill>
            </a:endParaRPr>
          </a:p>
          <a:p>
            <a:r>
              <a:rPr lang="en-GB" sz="1400" dirty="0">
                <a:solidFill>
                  <a:srgbClr val="0070C0"/>
                </a:solidFill>
              </a:rPr>
              <a:t>Objective</a:t>
            </a:r>
          </a:p>
          <a:p>
            <a:pPr lvl="1"/>
            <a:r>
              <a:rPr lang="en-US" sz="1400" dirty="0"/>
              <a:t>Reduced system acquisition time </a:t>
            </a:r>
            <a:r>
              <a:rPr lang="en-US" sz="1400" dirty="0">
                <a:solidFill>
                  <a:schemeClr val="bg1">
                    <a:lumMod val="50000"/>
                  </a:schemeClr>
                </a:solidFill>
              </a:rPr>
              <a:t>[RAN1 lead, RAN2, RAN4]</a:t>
            </a:r>
          </a:p>
          <a:p>
            <a:pPr lvl="2"/>
            <a:r>
              <a:rPr lang="en-US" sz="1400" dirty="0"/>
              <a:t>Improved cell search and/or system information acquisition performance</a:t>
            </a:r>
          </a:p>
          <a:p>
            <a:pPr lvl="1"/>
            <a:r>
              <a:rPr lang="en-US" sz="1400" dirty="0"/>
              <a:t>Support early data transmission </a:t>
            </a:r>
            <a:r>
              <a:rPr lang="en-US" sz="1400" dirty="0">
                <a:solidFill>
                  <a:schemeClr val="bg1">
                    <a:lumMod val="50000"/>
                  </a:schemeClr>
                </a:solidFill>
              </a:rPr>
              <a:t>[RAN2 lead, RAN1, RAN3]</a:t>
            </a:r>
          </a:p>
          <a:p>
            <a:pPr lvl="2"/>
            <a:r>
              <a:rPr lang="en-US" sz="1400" dirty="0"/>
              <a:t>Support DL/UL data transmission on a dedicated resource during the Random Access procedure (after Msg1PRACH transmission and before Msg5the RRC connection setup is completed) at least in the RRC Suspend/Resume case.</a:t>
            </a:r>
          </a:p>
        </p:txBody>
      </p:sp>
    </p:spTree>
    <p:extLst>
      <p:ext uri="{BB962C8B-B14F-4D97-AF65-F5344CB8AC3E}">
        <p14:creationId xmlns:p14="http://schemas.microsoft.com/office/powerpoint/2010/main" val="25763141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Improved power consumption</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In idle mode in order to improve battery life for applications with low data activity, it is critical to keep the power consumption as low as possible. Therefore, is proposed to target reduced power consumption in particular related to paging and cell (re)selection.</a:t>
            </a:r>
          </a:p>
          <a:p>
            <a:pPr lvl="1"/>
            <a:r>
              <a:rPr lang="en-US" sz="1400" dirty="0"/>
              <a:t>It should also be ensured that all UE categories can operate in the most optimal (CE or non-CE) mode from coverage and power consumption points of view and it is therefore proposed to identify and address any potential issues with switching between CE mode and non-CE.</a:t>
            </a:r>
          </a:p>
          <a:p>
            <a:endParaRPr lang="en-GB" sz="1400" dirty="0">
              <a:solidFill>
                <a:srgbClr val="0070C0"/>
              </a:solidFill>
            </a:endParaRPr>
          </a:p>
          <a:p>
            <a:r>
              <a:rPr lang="en-GB" sz="1400" dirty="0">
                <a:solidFill>
                  <a:srgbClr val="0070C0"/>
                </a:solidFill>
              </a:rPr>
              <a:t>Objective</a:t>
            </a:r>
          </a:p>
          <a:p>
            <a:pPr lvl="1"/>
            <a:r>
              <a:rPr lang="en-US" sz="1400" dirty="0"/>
              <a:t>Power consumption reduction for idle mode paging and connected mode DRX </a:t>
            </a:r>
            <a:r>
              <a:rPr lang="en-US" sz="1400" dirty="0">
                <a:solidFill>
                  <a:schemeClr val="bg1">
                    <a:lumMod val="50000"/>
                  </a:schemeClr>
                </a:solidFill>
              </a:rPr>
              <a:t>[RAN1 lead, RAN2, RAN4]</a:t>
            </a:r>
          </a:p>
          <a:p>
            <a:pPr lvl="2"/>
            <a:r>
              <a:rPr lang="en-US" sz="1400" dirty="0"/>
              <a:t>Specify physical signal(s) and/or channel(s) that can be efficiently decoded or detected prior to decoding the physical downlink control channel.</a:t>
            </a:r>
          </a:p>
          <a:p>
            <a:pPr lvl="1"/>
            <a:r>
              <a:rPr lang="en-US" sz="1400" dirty="0"/>
              <a:t>Relaxed monitoring for cell reselection </a:t>
            </a:r>
            <a:r>
              <a:rPr lang="en-US" sz="1400" dirty="0">
                <a:solidFill>
                  <a:schemeClr val="bg1">
                    <a:lumMod val="50000"/>
                  </a:schemeClr>
                </a:solidFill>
              </a:rPr>
              <a:t>[RAN2 lead, RAN4]</a:t>
            </a:r>
          </a:p>
          <a:p>
            <a:pPr lvl="2"/>
            <a:r>
              <a:rPr lang="en-US" sz="1400" dirty="0"/>
              <a:t>Enable relaxed UE monitoring for cell (re)selection e.g. by (re)configuration.</a:t>
            </a:r>
          </a:p>
          <a:p>
            <a:pPr lvl="1"/>
            <a:r>
              <a:rPr lang="en-US" sz="1400" dirty="0"/>
              <a:t>Support efficient transition between CE mode and non-CE </a:t>
            </a:r>
            <a:r>
              <a:rPr lang="en-US" sz="1400" dirty="0">
                <a:solidFill>
                  <a:schemeClr val="bg1">
                    <a:lumMod val="50000"/>
                  </a:schemeClr>
                </a:solidFill>
              </a:rPr>
              <a:t>[RAN2 lead]</a:t>
            </a:r>
          </a:p>
          <a:p>
            <a:pPr lvl="2"/>
            <a:r>
              <a:rPr lang="en-US" sz="1400" dirty="0"/>
              <a:t>Enable CE mode operation (i.e., narrowband) for power saving purposes.</a:t>
            </a:r>
          </a:p>
        </p:txBody>
      </p:sp>
    </p:spTree>
    <p:extLst>
      <p:ext uri="{BB962C8B-B14F-4D97-AF65-F5344CB8AC3E}">
        <p14:creationId xmlns:p14="http://schemas.microsoft.com/office/powerpoint/2010/main" val="931601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Improved spectral efficiency</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In Rel-13 it is assumed that BL UEs have no need for CRS transmissions outside their allocated narrowband but there is nothing precluding that BL UEs monitor CRS outside their allocated narrowband. In order to facilitate flexible deployment of </a:t>
            </a:r>
            <a:r>
              <a:rPr lang="en-US" sz="1400" dirty="0" err="1"/>
              <a:t>eMTC</a:t>
            </a:r>
            <a:r>
              <a:rPr lang="en-US" sz="1400" dirty="0"/>
              <a:t> by improving the possibility for CRS muting (for reduced inter-cell interference), it is proposed to allow the UE to indicate that it does not rely on CRS outside a </a:t>
            </a:r>
            <a:r>
              <a:rPr lang="en-US" sz="1400"/>
              <a:t>certain bandwidth.</a:t>
            </a:r>
            <a:endParaRPr lang="en-US" sz="1400" dirty="0"/>
          </a:p>
          <a:p>
            <a:pPr lvl="1"/>
            <a:r>
              <a:rPr lang="en-US" sz="1400" dirty="0"/>
              <a:t>It is also worth considering whether the starting PRACH CE level selection procedure can be optimized.</a:t>
            </a:r>
          </a:p>
          <a:p>
            <a:pPr lvl="1"/>
            <a:r>
              <a:rPr lang="en-US" sz="1400" dirty="0"/>
              <a:t>Physical layer improvements for increased spectral efficiency especially in uplink may also be needed to cater for the envisioned increase in number of connected devices.</a:t>
            </a:r>
          </a:p>
          <a:p>
            <a:endParaRPr lang="en-GB" sz="1400" dirty="0">
              <a:solidFill>
                <a:srgbClr val="0070C0"/>
              </a:solidFill>
            </a:endParaRPr>
          </a:p>
          <a:p>
            <a:r>
              <a:rPr lang="en-GB" sz="1400" dirty="0">
                <a:solidFill>
                  <a:srgbClr val="0070C0"/>
                </a:solidFill>
              </a:rPr>
              <a:t>Objective</a:t>
            </a:r>
          </a:p>
          <a:p>
            <a:pPr lvl="1"/>
            <a:r>
              <a:rPr lang="en-US" sz="1400" dirty="0"/>
              <a:t>Specify support for CRS muting </a:t>
            </a:r>
            <a:r>
              <a:rPr lang="en-US" sz="1400" dirty="0">
                <a:solidFill>
                  <a:schemeClr val="bg1">
                    <a:lumMod val="50000"/>
                  </a:schemeClr>
                </a:solidFill>
              </a:rPr>
              <a:t>[RAN1 lead, RAN2]</a:t>
            </a:r>
          </a:p>
          <a:p>
            <a:pPr lvl="2"/>
            <a:r>
              <a:rPr lang="en-US" sz="1400" dirty="0"/>
              <a:t>Enable UE to indicate that it does not rely on CRS outside a certain bandwidth.</a:t>
            </a:r>
          </a:p>
          <a:p>
            <a:pPr lvl="1"/>
            <a:r>
              <a:rPr lang="en-US" sz="1400" dirty="0"/>
              <a:t>Improved CE level selection </a:t>
            </a:r>
            <a:r>
              <a:rPr lang="en-US" sz="1400" dirty="0">
                <a:solidFill>
                  <a:schemeClr val="bg1">
                    <a:lumMod val="50000"/>
                  </a:schemeClr>
                </a:solidFill>
              </a:rPr>
              <a:t>[RAN4 lead, RAN2]</a:t>
            </a:r>
          </a:p>
          <a:p>
            <a:pPr lvl="2"/>
            <a:r>
              <a:rPr lang="en-US" sz="1400" dirty="0"/>
              <a:t>E.g. changes to the starting PRACH CE level selection criteria</a:t>
            </a:r>
          </a:p>
          <a:p>
            <a:pPr lvl="1"/>
            <a:r>
              <a:rPr lang="en-US" sz="1400" dirty="0"/>
              <a:t>Increased PUSCH spectral efficiency </a:t>
            </a:r>
            <a:r>
              <a:rPr lang="en-US" sz="1400" dirty="0">
                <a:solidFill>
                  <a:schemeClr val="bg1">
                    <a:lumMod val="50000"/>
                  </a:schemeClr>
                </a:solidFill>
              </a:rPr>
              <a:t>[RAN1 lead, RAN2, RAN4]</a:t>
            </a:r>
          </a:p>
          <a:p>
            <a:pPr lvl="2"/>
            <a:r>
              <a:rPr lang="en-US" sz="1400" dirty="0"/>
              <a:t>E.g. sub-PRB resource allocation</a:t>
            </a:r>
          </a:p>
        </p:txBody>
      </p:sp>
    </p:spTree>
    <p:extLst>
      <p:ext uri="{BB962C8B-B14F-4D97-AF65-F5344CB8AC3E}">
        <p14:creationId xmlns:p14="http://schemas.microsoft.com/office/powerpoint/2010/main" val="212554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Improved load control</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As the number of devices that need to be managed efficiently increases, it is desired that the network has effective tools for access/load control of idle mode UEs.</a:t>
            </a:r>
          </a:p>
          <a:p>
            <a:endParaRPr lang="en-GB" sz="1400" dirty="0">
              <a:solidFill>
                <a:srgbClr val="0070C0"/>
              </a:solidFill>
            </a:endParaRPr>
          </a:p>
          <a:p>
            <a:r>
              <a:rPr lang="en-GB" sz="1400" dirty="0">
                <a:solidFill>
                  <a:srgbClr val="0070C0"/>
                </a:solidFill>
              </a:rPr>
              <a:t>Objective</a:t>
            </a:r>
          </a:p>
          <a:p>
            <a:pPr lvl="1"/>
            <a:r>
              <a:rPr lang="en-US" sz="1400" dirty="0"/>
              <a:t>Improved access/load control of idle mode UEs </a:t>
            </a:r>
            <a:r>
              <a:rPr lang="en-US" sz="1400" dirty="0">
                <a:solidFill>
                  <a:schemeClr val="bg1">
                    <a:lumMod val="50000"/>
                  </a:schemeClr>
                </a:solidFill>
              </a:rPr>
              <a:t>[RAN2 lead]</a:t>
            </a:r>
          </a:p>
          <a:p>
            <a:pPr lvl="2"/>
            <a:r>
              <a:rPr lang="en-US" sz="1400" dirty="0"/>
              <a:t>E.g. CE-level-based access class barring</a:t>
            </a:r>
          </a:p>
        </p:txBody>
      </p:sp>
    </p:spTree>
    <p:extLst>
      <p:ext uri="{BB962C8B-B14F-4D97-AF65-F5344CB8AC3E}">
        <p14:creationId xmlns:p14="http://schemas.microsoft.com/office/powerpoint/2010/main" val="23022507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1750</TotalTime>
  <Words>949</Words>
  <Application>Microsoft Office PowerPoint</Application>
  <PresentationFormat>On-screen Show (4:3)</PresentationFormat>
  <Paragraphs>67</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 Unicode MS</vt:lpstr>
      <vt:lpstr>Arial</vt:lpstr>
      <vt:lpstr>Calibri</vt:lpstr>
      <vt:lpstr>Office Theme</vt:lpstr>
      <vt:lpstr>Motivation for New WI on Even further enhanced MTC for LTE</vt:lpstr>
      <vt:lpstr>Requirements from new use cases</vt:lpstr>
      <vt:lpstr>Next generation requirements</vt:lpstr>
      <vt:lpstr>Improved latency</vt:lpstr>
      <vt:lpstr>Improved power consumption</vt:lpstr>
      <vt:lpstr>Improved spectral efficiency</vt:lpstr>
      <vt:lpstr>Improved load control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Even further enhanced MTC for LTE</dc:title>
  <dc:creator/>
  <cp:lastModifiedBy>Johan Bergman</cp:lastModifiedBy>
  <cp:revision>239</cp:revision>
  <dcterms:created xsi:type="dcterms:W3CDTF">2006-08-16T00:00:00Z</dcterms:created>
  <dcterms:modified xsi:type="dcterms:W3CDTF">2017-02-28T14:49:52Z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