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0480" autoAdjust="0"/>
    <p:restoredTop sz="94660"/>
  </p:normalViewPr>
  <p:slideViewPr>
    <p:cSldViewPr snapToGrid="0">
      <p:cViewPr varScale="1">
        <p:scale>
          <a:sx n="44" d="100"/>
          <a:sy n="44" d="100"/>
        </p:scale>
        <p:origin x="43" y="4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1340120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396643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2985509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377564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3620504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90982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2062074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389115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884159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2220253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3B92F0-6256-4592-8700-71B8D3E0075A}" type="datetimeFigureOut">
              <a:rPr lang="zh-CN" altLang="en-US" smtClean="0"/>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919234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3B92F0-6256-4592-8700-71B8D3E0075A}" type="datetimeFigureOut">
              <a:rPr lang="zh-CN" altLang="en-US" smtClean="0"/>
              <a:t>2017/2/28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6D5CA-B125-4765-A7D0-CFBCC51EED80}" type="slidenum">
              <a:rPr lang="zh-CN" altLang="en-US" smtClean="0"/>
              <a:t>‹#›</a:t>
            </a:fld>
            <a:endParaRPr lang="zh-CN" altLang="en-US"/>
          </a:p>
        </p:txBody>
      </p:sp>
    </p:spTree>
    <p:extLst>
      <p:ext uri="{BB962C8B-B14F-4D97-AF65-F5344CB8AC3E}">
        <p14:creationId xmlns:p14="http://schemas.microsoft.com/office/powerpoint/2010/main" val="3182156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809683" y="2109212"/>
            <a:ext cx="10424160" cy="1956022"/>
          </a:xfrm>
        </p:spPr>
        <p:txBody>
          <a:bodyPr>
            <a:noAutofit/>
          </a:bodyPr>
          <a:lstStyle/>
          <a:p>
            <a:r>
              <a:rPr lang="en-US" altLang="zh-CN" sz="2800" b="1" dirty="0" smtClean="0"/>
              <a:t>Motivation for WI on </a:t>
            </a:r>
            <a:r>
              <a:rPr lang="en-US" altLang="zh-CN" sz="2800" b="1" dirty="0"/>
              <a:t>Architecture Evolution for E-UTRAN</a:t>
            </a:r>
            <a:endParaRPr lang="zh-CN" altLang="en-US" sz="2800" b="1" dirty="0"/>
          </a:p>
        </p:txBody>
      </p:sp>
      <p:sp>
        <p:nvSpPr>
          <p:cNvPr id="5" name="副标题 2"/>
          <p:cNvSpPr>
            <a:spLocks noGrp="1"/>
          </p:cNvSpPr>
          <p:nvPr>
            <p:ph type="subTitle" idx="1"/>
          </p:nvPr>
        </p:nvSpPr>
        <p:spPr>
          <a:xfrm>
            <a:off x="1524000" y="5287616"/>
            <a:ext cx="9144000" cy="1089329"/>
          </a:xfrm>
        </p:spPr>
        <p:txBody>
          <a:bodyPr>
            <a:normAutofit/>
          </a:bodyPr>
          <a:lstStyle/>
          <a:p>
            <a:r>
              <a:rPr lang="en-US" altLang="zh-CN" sz="2200" dirty="0" smtClean="0"/>
              <a:t>China </a:t>
            </a:r>
            <a:r>
              <a:rPr lang="en-US" altLang="zh-CN" sz="2200" dirty="0" err="1" smtClean="0"/>
              <a:t>Unciom</a:t>
            </a:r>
            <a:r>
              <a:rPr lang="en-US" altLang="zh-CN" sz="2200" dirty="0" smtClean="0"/>
              <a:t>, Orange, China Telecom, Huawei, </a:t>
            </a:r>
            <a:r>
              <a:rPr lang="en-US" altLang="zh-CN" sz="2200" dirty="0" err="1" smtClean="0"/>
              <a:t>HiSilicon</a:t>
            </a:r>
            <a:endParaRPr lang="zh-CN" altLang="en-US" sz="2200" dirty="0"/>
          </a:p>
        </p:txBody>
      </p:sp>
      <p:sp>
        <p:nvSpPr>
          <p:cNvPr id="6" name="文本框 5"/>
          <p:cNvSpPr txBox="1"/>
          <p:nvPr/>
        </p:nvSpPr>
        <p:spPr>
          <a:xfrm>
            <a:off x="377371" y="333829"/>
            <a:ext cx="6096000" cy="1785104"/>
          </a:xfrm>
          <a:prstGeom prst="rect">
            <a:avLst/>
          </a:prstGeom>
          <a:noFill/>
        </p:spPr>
        <p:txBody>
          <a:bodyPr wrap="square" rtlCol="0">
            <a:spAutoFit/>
          </a:bodyPr>
          <a:lstStyle/>
          <a:p>
            <a:r>
              <a:rPr lang="en-US" altLang="zh-CN" sz="2200" dirty="0" smtClean="0"/>
              <a:t>3GPP TSG RAN Meeting #75</a:t>
            </a:r>
          </a:p>
          <a:p>
            <a:r>
              <a:rPr lang="en-US" altLang="zh-CN" sz="2200" dirty="0" smtClean="0"/>
              <a:t>Dubrovnik, Croatia, Mar 6 – 9, 2017</a:t>
            </a:r>
          </a:p>
          <a:p>
            <a:endParaRPr lang="en-US" altLang="zh-CN" sz="2200" dirty="0"/>
          </a:p>
          <a:p>
            <a:r>
              <a:rPr lang="en-US" altLang="zh-CN" sz="2200" dirty="0" smtClean="0"/>
              <a:t>Document for: Discussion</a:t>
            </a:r>
          </a:p>
          <a:p>
            <a:r>
              <a:rPr lang="en-US" altLang="zh-CN" sz="2200" dirty="0" smtClean="0"/>
              <a:t>Agenda Item: 10.1.3</a:t>
            </a:r>
            <a:endParaRPr lang="zh-CN" altLang="en-US" sz="2200" dirty="0"/>
          </a:p>
        </p:txBody>
      </p:sp>
      <p:sp>
        <p:nvSpPr>
          <p:cNvPr id="7" name="文本框 6"/>
          <p:cNvSpPr txBox="1"/>
          <p:nvPr/>
        </p:nvSpPr>
        <p:spPr>
          <a:xfrm>
            <a:off x="5435723" y="335153"/>
            <a:ext cx="6096000" cy="492443"/>
          </a:xfrm>
          <a:prstGeom prst="rect">
            <a:avLst/>
          </a:prstGeom>
          <a:noFill/>
        </p:spPr>
        <p:txBody>
          <a:bodyPr wrap="square" rtlCol="0">
            <a:spAutoFit/>
          </a:bodyPr>
          <a:lstStyle/>
          <a:p>
            <a:pPr algn="r"/>
            <a:r>
              <a:rPr lang="en-US" altLang="zh-CN" sz="2600" b="1" dirty="0" smtClean="0"/>
              <a:t>RP-170265</a:t>
            </a:r>
            <a:endParaRPr lang="zh-CN" altLang="en-US" sz="2600" b="1" dirty="0"/>
          </a:p>
        </p:txBody>
      </p:sp>
    </p:spTree>
    <p:extLst>
      <p:ext uri="{BB962C8B-B14F-4D97-AF65-F5344CB8AC3E}">
        <p14:creationId xmlns:p14="http://schemas.microsoft.com/office/powerpoint/2010/main" val="3379848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t>Motivation of higher layer split for LTE CU/DU</a:t>
            </a:r>
            <a:endParaRPr lang="zh-CN" altLang="en-US" sz="3200" dirty="0"/>
          </a:p>
        </p:txBody>
      </p:sp>
      <p:sp>
        <p:nvSpPr>
          <p:cNvPr id="3" name="内容占位符 2"/>
          <p:cNvSpPr>
            <a:spLocks noGrp="1"/>
          </p:cNvSpPr>
          <p:nvPr>
            <p:ph idx="1"/>
          </p:nvPr>
        </p:nvSpPr>
        <p:spPr>
          <a:xfrm>
            <a:off x="838200" y="1825625"/>
            <a:ext cx="6825916" cy="4351338"/>
          </a:xfrm>
        </p:spPr>
        <p:txBody>
          <a:bodyPr>
            <a:noAutofit/>
          </a:bodyPr>
          <a:lstStyle/>
          <a:p>
            <a:pPr hangingPunct="0"/>
            <a:r>
              <a:rPr lang="en-GB" altLang="zh-CN" sz="2000" dirty="0"/>
              <a:t>There would be only one high layer option for NR CU and DU function split, which should be standardized in stage 2 and stage 3 in normative phase.</a:t>
            </a:r>
          </a:p>
          <a:p>
            <a:pPr hangingPunct="0"/>
            <a:r>
              <a:rPr lang="en-GB" altLang="zh-CN" sz="2000" dirty="0"/>
              <a:t>To support tight interworking of LTE and NR, the higher layer functional split between LTE CU/DU is one of the most feasible solution. </a:t>
            </a:r>
          </a:p>
          <a:p>
            <a:pPr marL="685800" lvl="2" hangingPunct="0">
              <a:spcBef>
                <a:spcPts val="1000"/>
              </a:spcBef>
            </a:pPr>
            <a:r>
              <a:rPr lang="en-US" altLang="zh-CN" dirty="0"/>
              <a:t>The higher layer split of LTE CU/DU could well support for </a:t>
            </a:r>
            <a:r>
              <a:rPr lang="en-GB" altLang="zh-CN" dirty="0"/>
              <a:t>tight interworking between LTE and NR.</a:t>
            </a:r>
          </a:p>
          <a:p>
            <a:pPr marL="685800" lvl="2" hangingPunct="0">
              <a:spcBef>
                <a:spcPts val="1000"/>
              </a:spcBef>
            </a:pPr>
            <a:r>
              <a:rPr lang="en-GB" altLang="zh-CN" dirty="0"/>
              <a:t>This architecture will utilize the transport network in an efficient way and minimize the impacts on legacy LTE transport network. </a:t>
            </a:r>
          </a:p>
          <a:p>
            <a:pPr marL="685800" lvl="2" hangingPunct="0">
              <a:spcBef>
                <a:spcPts val="1000"/>
              </a:spcBef>
            </a:pPr>
            <a:r>
              <a:rPr lang="en-GB" altLang="zh-CN" dirty="0"/>
              <a:t>It is easier for further network upgrading when LTE CU/DU deploy in operator’s network.</a:t>
            </a:r>
            <a:endParaRPr lang="zh-CN" altLang="zh-CN" dirty="0"/>
          </a:p>
        </p:txBody>
      </p:sp>
      <p:grpSp>
        <p:nvGrpSpPr>
          <p:cNvPr id="4" name="组合 3"/>
          <p:cNvGrpSpPr/>
          <p:nvPr/>
        </p:nvGrpSpPr>
        <p:grpSpPr>
          <a:xfrm>
            <a:off x="7908757" y="2547688"/>
            <a:ext cx="3685992" cy="2409395"/>
            <a:chOff x="5364088" y="3683901"/>
            <a:chExt cx="3685992" cy="2409395"/>
          </a:xfrm>
        </p:grpSpPr>
        <p:sp>
          <p:nvSpPr>
            <p:cNvPr id="5" name="矩形 4"/>
            <p:cNvSpPr/>
            <p:nvPr/>
          </p:nvSpPr>
          <p:spPr bwMode="auto">
            <a:xfrm>
              <a:off x="5364088" y="3683901"/>
              <a:ext cx="3685992" cy="2409395"/>
            </a:xfrm>
            <a:prstGeom prst="rect">
              <a:avLst/>
            </a:prstGeom>
            <a:ln>
              <a:solidFill>
                <a:srgbClr val="00B0F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266700" marR="0" indent="-266700" algn="ctr" defTabSz="914400" rtl="0" eaLnBrk="0" fontAlgn="base" latinLnBrk="0" hangingPunct="0">
                <a:lnSpc>
                  <a:spcPct val="100000"/>
                </a:lnSpc>
                <a:spcBef>
                  <a:spcPct val="50000"/>
                </a:spcBef>
                <a:spcAft>
                  <a:spcPct val="0"/>
                </a:spcAft>
                <a:buClr>
                  <a:srgbClr val="CC00FF"/>
                </a:buClr>
                <a:buSzTx/>
                <a:tabLst/>
              </a:pPr>
              <a:endParaRPr kumimoji="0" lang="zh-CN" altLang="en-US" sz="1800" b="0" i="0" u="none" strike="noStrike" cap="none" normalizeH="0" baseline="0" dirty="0" smtClean="0">
                <a:ln>
                  <a:noFill/>
                </a:ln>
                <a:solidFill>
                  <a:schemeClr val="tx2"/>
                </a:solidFill>
                <a:effectLst/>
                <a:latin typeface="华文中宋" pitchFamily="2" charset="-122"/>
                <a:ea typeface="华文中宋" pitchFamily="2" charset="-122"/>
              </a:endParaRPr>
            </a:p>
          </p:txBody>
        </p:sp>
        <p:pic>
          <p:nvPicPr>
            <p:cNvPr id="6" name="图片 5"/>
            <p:cNvPicPr>
              <a:picLocks noChangeAspect="1"/>
            </p:cNvPicPr>
            <p:nvPr/>
          </p:nvPicPr>
          <p:blipFill>
            <a:blip r:embed="rId2"/>
            <a:stretch>
              <a:fillRect/>
            </a:stretch>
          </p:blipFill>
          <p:spPr>
            <a:xfrm>
              <a:off x="5672480" y="3832258"/>
              <a:ext cx="3123806" cy="2112679"/>
            </a:xfrm>
            <a:prstGeom prst="rect">
              <a:avLst/>
            </a:prstGeom>
          </p:spPr>
        </p:pic>
      </p:grpSp>
      <p:sp>
        <p:nvSpPr>
          <p:cNvPr id="7" name="文本框 6"/>
          <p:cNvSpPr txBox="1"/>
          <p:nvPr/>
        </p:nvSpPr>
        <p:spPr>
          <a:xfrm>
            <a:off x="7728282" y="5305926"/>
            <a:ext cx="4280403" cy="338554"/>
          </a:xfrm>
          <a:prstGeom prst="rect">
            <a:avLst/>
          </a:prstGeom>
          <a:noFill/>
        </p:spPr>
        <p:txBody>
          <a:bodyPr wrap="none" rtlCol="0">
            <a:spAutoFit/>
          </a:bodyPr>
          <a:lstStyle/>
          <a:p>
            <a:r>
              <a:rPr lang="en-US" altLang="zh-CN" sz="1600" dirty="0" smtClean="0"/>
              <a:t>Fig.1 A simplified architecture for LTE CU/DU split</a:t>
            </a:r>
            <a:endParaRPr lang="zh-CN" altLang="en-US" sz="1600" dirty="0"/>
          </a:p>
        </p:txBody>
      </p:sp>
    </p:spTree>
    <p:extLst>
      <p:ext uri="{BB962C8B-B14F-4D97-AF65-F5344CB8AC3E}">
        <p14:creationId xmlns:p14="http://schemas.microsoft.com/office/powerpoint/2010/main" val="3427652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Scope of new WI</a:t>
            </a:r>
            <a:endParaRPr lang="zh-CN" altLang="en-US" sz="3200" dirty="0"/>
          </a:p>
        </p:txBody>
      </p:sp>
      <p:sp>
        <p:nvSpPr>
          <p:cNvPr id="3" name="内容占位符 2"/>
          <p:cNvSpPr>
            <a:spLocks noGrp="1"/>
          </p:cNvSpPr>
          <p:nvPr>
            <p:ph idx="1"/>
          </p:nvPr>
        </p:nvSpPr>
        <p:spPr>
          <a:xfrm>
            <a:off x="410308" y="1825625"/>
            <a:ext cx="11488924" cy="4351338"/>
          </a:xfrm>
        </p:spPr>
        <p:txBody>
          <a:bodyPr>
            <a:normAutofit fontScale="47500" lnSpcReduction="20000"/>
          </a:bodyPr>
          <a:lstStyle/>
          <a:p>
            <a:pPr hangingPunct="0">
              <a:lnSpc>
                <a:spcPct val="100000"/>
              </a:lnSpc>
            </a:pPr>
            <a:r>
              <a:rPr lang="en-GB" altLang="zh-CN" sz="3400" dirty="0"/>
              <a:t>To make the progress of standardization, a short-term study phase is started first and the detailed objectives of the study item are:</a:t>
            </a:r>
            <a:endParaRPr lang="zh-CN" altLang="zh-CN" sz="3400" dirty="0"/>
          </a:p>
          <a:p>
            <a:pPr lvl="1" hangingPunct="0">
              <a:lnSpc>
                <a:spcPct val="100000"/>
              </a:lnSpc>
            </a:pPr>
            <a:r>
              <a:rPr lang="en-US" altLang="zh-CN" sz="4000" dirty="0"/>
              <a:t>Study and identify the potential scenarios and requirements of LTE CU/DU functional split</a:t>
            </a:r>
            <a:r>
              <a:rPr lang="en-US" altLang="zh-CN" sz="4000" dirty="0" smtClean="0"/>
              <a:t>;</a:t>
            </a:r>
            <a:endParaRPr lang="en-GB" altLang="zh-CN" sz="4000" dirty="0"/>
          </a:p>
          <a:p>
            <a:pPr lvl="1" hangingPunct="0">
              <a:lnSpc>
                <a:spcPct val="100000"/>
              </a:lnSpc>
            </a:pPr>
            <a:r>
              <a:rPr lang="en-GB" altLang="zh-CN" sz="4000" dirty="0"/>
              <a:t>Study </a:t>
            </a:r>
            <a:r>
              <a:rPr lang="en-US" altLang="zh-CN" sz="4000" dirty="0"/>
              <a:t>the architecture, </a:t>
            </a:r>
            <a:r>
              <a:rPr lang="en-GB" altLang="zh-CN" sz="4000" dirty="0"/>
              <a:t>and </a:t>
            </a:r>
            <a:r>
              <a:rPr lang="en-US" altLang="zh-CN" sz="4000" dirty="0"/>
              <a:t>select one function split option of LTE central unit (CU) and distributed unit (DU) aligned with the option finally selected for NR considering option 2 i.e. PDCP/RLC split as the baseline</a:t>
            </a:r>
            <a:r>
              <a:rPr lang="en-US" altLang="zh-CN" sz="4000" dirty="0" smtClean="0"/>
              <a:t>;</a:t>
            </a:r>
            <a:endParaRPr lang="en-US" altLang="zh-CN" sz="4000" dirty="0"/>
          </a:p>
          <a:p>
            <a:pPr lvl="1" hangingPunct="0">
              <a:lnSpc>
                <a:spcPct val="100000"/>
              </a:lnSpc>
            </a:pPr>
            <a:r>
              <a:rPr lang="en-US" altLang="zh-CN" sz="4000" dirty="0"/>
              <a:t>Study and evaluate the possible impacts on the existing features, including  the functions and procedure required in the interface to support the higher layer functional split, i.e. the interface between LTE CU and DU  </a:t>
            </a:r>
            <a:r>
              <a:rPr lang="en-US" altLang="zh-CN" sz="4000" dirty="0" smtClean="0"/>
              <a:t>;</a:t>
            </a:r>
            <a:endParaRPr lang="zh-CN" altLang="zh-CN" sz="4000" dirty="0"/>
          </a:p>
          <a:p>
            <a:pPr lvl="1" hangingPunct="0">
              <a:lnSpc>
                <a:spcPct val="100000"/>
              </a:lnSpc>
            </a:pPr>
            <a:r>
              <a:rPr lang="en-US" altLang="zh-CN" sz="4000" dirty="0"/>
              <a:t>Study the potential enhancements on the coordination between LTE-CU and NR-CU, if needed</a:t>
            </a:r>
            <a:r>
              <a:rPr lang="en-US" altLang="zh-CN" sz="4000" dirty="0" smtClean="0"/>
              <a:t>;</a:t>
            </a:r>
            <a:endParaRPr lang="zh-CN" altLang="zh-CN" sz="4000" dirty="0"/>
          </a:p>
          <a:p>
            <a:pPr lvl="1" hangingPunct="0">
              <a:lnSpc>
                <a:spcPct val="100000"/>
              </a:lnSpc>
            </a:pPr>
            <a:r>
              <a:rPr lang="en-US" altLang="zh-CN" sz="4000" dirty="0"/>
              <a:t>Further investigate possible function improvements with the centralized architecture, including but not limited to</a:t>
            </a:r>
            <a:endParaRPr lang="zh-CN" altLang="zh-CN" sz="4000" dirty="0"/>
          </a:p>
          <a:p>
            <a:pPr lvl="2" hangingPunct="0">
              <a:lnSpc>
                <a:spcPct val="100000"/>
              </a:lnSpc>
            </a:pPr>
            <a:r>
              <a:rPr lang="en-US" altLang="zh-CN" sz="3800" dirty="0"/>
              <a:t>Intra-system and inter-system mobility handling</a:t>
            </a:r>
            <a:endParaRPr lang="zh-CN" altLang="zh-CN" sz="3800" dirty="0"/>
          </a:p>
          <a:p>
            <a:pPr lvl="2" hangingPunct="0">
              <a:lnSpc>
                <a:spcPct val="100000"/>
              </a:lnSpc>
            </a:pPr>
            <a:r>
              <a:rPr lang="en-US" altLang="zh-CN" sz="3800" dirty="0"/>
              <a:t>Positioning…</a:t>
            </a:r>
            <a:endParaRPr lang="zh-CN" altLang="zh-CN" sz="3800" dirty="0"/>
          </a:p>
          <a:p>
            <a:pPr lvl="2" hangingPunct="0">
              <a:lnSpc>
                <a:spcPct val="100000"/>
              </a:lnSpc>
            </a:pPr>
            <a:r>
              <a:rPr lang="en-US" altLang="zh-CN" sz="3800" dirty="0"/>
              <a:t>……</a:t>
            </a:r>
            <a:endParaRPr lang="zh-CN" altLang="zh-CN" sz="3800" dirty="0"/>
          </a:p>
          <a:p>
            <a:pPr marL="457200" lvl="1" indent="0" hangingPunct="0">
              <a:buNone/>
            </a:pPr>
            <a:endParaRPr lang="zh-CN" altLang="zh-CN" dirty="0"/>
          </a:p>
          <a:p>
            <a:endParaRPr lang="zh-CN" altLang="en-US" dirty="0"/>
          </a:p>
        </p:txBody>
      </p:sp>
    </p:spTree>
    <p:extLst>
      <p:ext uri="{BB962C8B-B14F-4D97-AF65-F5344CB8AC3E}">
        <p14:creationId xmlns:p14="http://schemas.microsoft.com/office/powerpoint/2010/main" val="1662323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Scope of new WI</a:t>
            </a:r>
            <a:endParaRPr lang="zh-CN" altLang="en-US" sz="3200" dirty="0"/>
          </a:p>
        </p:txBody>
      </p:sp>
      <p:sp>
        <p:nvSpPr>
          <p:cNvPr id="3" name="内容占位符 2"/>
          <p:cNvSpPr>
            <a:spLocks noGrp="1"/>
          </p:cNvSpPr>
          <p:nvPr>
            <p:ph idx="1"/>
          </p:nvPr>
        </p:nvSpPr>
        <p:spPr>
          <a:xfrm>
            <a:off x="234462" y="1825625"/>
            <a:ext cx="11828584" cy="4351338"/>
          </a:xfrm>
        </p:spPr>
        <p:txBody>
          <a:bodyPr>
            <a:normAutofit fontScale="92500" lnSpcReduction="10000"/>
          </a:bodyPr>
          <a:lstStyle/>
          <a:p>
            <a:pPr hangingPunct="0"/>
            <a:r>
              <a:rPr lang="en-US" altLang="zh-CN" sz="2600" dirty="0"/>
              <a:t>After the short-term study item, the work item phase should work on specifications and detailed objectives of the work item are:</a:t>
            </a:r>
            <a:endParaRPr lang="zh-CN" altLang="zh-CN" sz="2600" dirty="0"/>
          </a:p>
          <a:p>
            <a:pPr lvl="1" hangingPunct="0"/>
            <a:r>
              <a:rPr lang="en-US" altLang="zh-CN" dirty="0"/>
              <a:t>Specify the higher layer function split architecture, functionalities, interface for LTE-CU and DU</a:t>
            </a:r>
            <a:endParaRPr lang="zh-CN" altLang="zh-CN" dirty="0"/>
          </a:p>
          <a:p>
            <a:pPr lvl="2" hangingPunct="0"/>
            <a:r>
              <a:rPr lang="en-US" altLang="zh-CN" dirty="0"/>
              <a:t>Specify the higher layer functions split for LTE CU and DU;</a:t>
            </a:r>
            <a:endParaRPr lang="zh-CN" altLang="zh-CN" dirty="0"/>
          </a:p>
          <a:p>
            <a:pPr lvl="2" hangingPunct="0"/>
            <a:r>
              <a:rPr lang="en-US" altLang="zh-CN" dirty="0"/>
              <a:t>Specify the interface and relative functionalities to support CP and UP between LTE CU and DU</a:t>
            </a:r>
            <a:r>
              <a:rPr lang="en-US" altLang="zh-CN" dirty="0" smtClean="0"/>
              <a:t>;</a:t>
            </a:r>
            <a:endParaRPr lang="zh-CN" altLang="zh-CN" dirty="0"/>
          </a:p>
          <a:p>
            <a:pPr lvl="1" hangingPunct="0"/>
            <a:r>
              <a:rPr lang="en-US" altLang="zh-CN" dirty="0"/>
              <a:t>To align with the NR CU/DU higher layer split progress, specify the enhancements on the coordination between LTE-CU and NR-CU</a:t>
            </a:r>
            <a:endParaRPr lang="zh-CN" altLang="zh-CN" dirty="0"/>
          </a:p>
          <a:p>
            <a:pPr lvl="2" hangingPunct="0"/>
            <a:r>
              <a:rPr lang="en-US" altLang="zh-CN" dirty="0"/>
              <a:t>Specify the interface and relative functionalities both CP and UP between LTE CU and NR-CU</a:t>
            </a:r>
            <a:r>
              <a:rPr lang="en-US" altLang="zh-CN" dirty="0" smtClean="0"/>
              <a:t>;</a:t>
            </a:r>
            <a:r>
              <a:rPr lang="en-US" altLang="zh-CN" dirty="0"/>
              <a:t> </a:t>
            </a:r>
            <a:endParaRPr lang="zh-CN" altLang="zh-CN" dirty="0"/>
          </a:p>
          <a:p>
            <a:pPr lvl="1" hangingPunct="0"/>
            <a:r>
              <a:rPr lang="en-US" altLang="zh-CN" dirty="0"/>
              <a:t>Specify the possible function improvements according to the SI phase conclusion, including but not limited to</a:t>
            </a:r>
            <a:endParaRPr lang="zh-CN" altLang="zh-CN" dirty="0"/>
          </a:p>
          <a:p>
            <a:pPr lvl="2" hangingPunct="0"/>
            <a:r>
              <a:rPr lang="en-US" altLang="zh-CN" dirty="0"/>
              <a:t>Intra-system and inter-system mobility handling</a:t>
            </a:r>
            <a:endParaRPr lang="zh-CN" altLang="zh-CN" dirty="0"/>
          </a:p>
          <a:p>
            <a:pPr lvl="2" hangingPunct="0"/>
            <a:r>
              <a:rPr lang="en-US" altLang="zh-CN" dirty="0"/>
              <a:t>Positioning</a:t>
            </a:r>
            <a:endParaRPr lang="zh-CN" altLang="zh-CN" dirty="0"/>
          </a:p>
          <a:p>
            <a:pPr lvl="2" hangingPunct="0"/>
            <a:r>
              <a:rPr lang="en-US" altLang="zh-CN" dirty="0"/>
              <a:t>…</a:t>
            </a:r>
            <a:endParaRPr lang="zh-CN" altLang="zh-CN" dirty="0"/>
          </a:p>
          <a:p>
            <a:pPr marL="457200" lvl="1" indent="0" hangingPunct="0">
              <a:buNone/>
            </a:pPr>
            <a:endParaRPr lang="zh-CN" altLang="zh-CN" dirty="0"/>
          </a:p>
          <a:p>
            <a:endParaRPr lang="zh-CN" altLang="en-US" dirty="0"/>
          </a:p>
        </p:txBody>
      </p:sp>
    </p:spTree>
    <p:extLst>
      <p:ext uri="{BB962C8B-B14F-4D97-AF65-F5344CB8AC3E}">
        <p14:creationId xmlns:p14="http://schemas.microsoft.com/office/powerpoint/2010/main" val="3762681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WI time budget</a:t>
            </a:r>
            <a:endParaRPr lang="zh-CN" altLang="en-US" sz="3200" dirty="0"/>
          </a:p>
        </p:txBody>
      </p:sp>
      <p:graphicFrame>
        <p:nvGraphicFramePr>
          <p:cNvPr id="9" name="表格 8"/>
          <p:cNvGraphicFramePr>
            <a:graphicFrameLocks noGrp="1"/>
          </p:cNvGraphicFramePr>
          <p:nvPr>
            <p:extLst>
              <p:ext uri="{D42A27DB-BD31-4B8C-83A1-F6EECF244321}">
                <p14:modId xmlns:p14="http://schemas.microsoft.com/office/powerpoint/2010/main" val="6650139"/>
              </p:ext>
            </p:extLst>
          </p:nvPr>
        </p:nvGraphicFramePr>
        <p:xfrm>
          <a:off x="635005" y="1532060"/>
          <a:ext cx="10815314" cy="1236541"/>
        </p:xfrm>
        <a:graphic>
          <a:graphicData uri="http://schemas.openxmlformats.org/drawingml/2006/table">
            <a:tbl>
              <a:tblPr/>
              <a:tblGrid>
                <a:gridCol w="279660"/>
                <a:gridCol w="290416"/>
                <a:gridCol w="844360"/>
                <a:gridCol w="328063"/>
                <a:gridCol w="354955"/>
                <a:gridCol w="290416"/>
                <a:gridCol w="290416"/>
                <a:gridCol w="225879"/>
                <a:gridCol w="129074"/>
                <a:gridCol w="134453"/>
                <a:gridCol w="150586"/>
                <a:gridCol w="155964"/>
                <a:gridCol w="166720"/>
                <a:gridCol w="123696"/>
                <a:gridCol w="290416"/>
                <a:gridCol w="166720"/>
                <a:gridCol w="177476"/>
                <a:gridCol w="166720"/>
                <a:gridCol w="155964"/>
                <a:gridCol w="166720"/>
                <a:gridCol w="112940"/>
                <a:gridCol w="129074"/>
                <a:gridCol w="118318"/>
                <a:gridCol w="166720"/>
                <a:gridCol w="166720"/>
                <a:gridCol w="129074"/>
                <a:gridCol w="209746"/>
                <a:gridCol w="123696"/>
                <a:gridCol w="129074"/>
                <a:gridCol w="129074"/>
                <a:gridCol w="155964"/>
                <a:gridCol w="166720"/>
                <a:gridCol w="129074"/>
                <a:gridCol w="231258"/>
                <a:gridCol w="166720"/>
                <a:gridCol w="166720"/>
                <a:gridCol w="166720"/>
                <a:gridCol w="166720"/>
                <a:gridCol w="166720"/>
                <a:gridCol w="129074"/>
                <a:gridCol w="129074"/>
                <a:gridCol w="123696"/>
                <a:gridCol w="166720"/>
                <a:gridCol w="166720"/>
                <a:gridCol w="129074"/>
                <a:gridCol w="225879"/>
                <a:gridCol w="129074"/>
                <a:gridCol w="129074"/>
                <a:gridCol w="123696"/>
                <a:gridCol w="166720"/>
                <a:gridCol w="166720"/>
                <a:gridCol w="123696"/>
                <a:gridCol w="236636"/>
                <a:gridCol w="166720"/>
                <a:gridCol w="188232"/>
                <a:gridCol w="155964"/>
                <a:gridCol w="166720"/>
                <a:gridCol w="172099"/>
              </a:tblGrid>
              <a:tr h="798853">
                <a:tc>
                  <a:txBody>
                    <a:bodyPr/>
                    <a:lstStyle/>
                    <a:p>
                      <a:pPr algn="l" fontAlgn="t"/>
                      <a:r>
                        <a:rPr lang="en-US" sz="600" b="1" i="0" u="none" strike="noStrike" dirty="0">
                          <a:solidFill>
                            <a:srgbClr val="000000"/>
                          </a:solidFill>
                          <a:effectLst/>
                          <a:latin typeface="Arial" panose="020B0604020202020204" pitchFamily="34" charset="0"/>
                          <a:ea typeface="맑은 고딕" panose="020B0503020000020004" pitchFamily="34" charset="-127"/>
                        </a:rPr>
                        <a:t>leading WG</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dirty="0">
                          <a:solidFill>
                            <a:srgbClr val="000000"/>
                          </a:solidFill>
                          <a:effectLst/>
                          <a:latin typeface="Arial" panose="020B0604020202020204" pitchFamily="34" charset="0"/>
                          <a:ea typeface="맑은 고딕" panose="020B0503020000020004" pitchFamily="34" charset="-127"/>
                        </a:rPr>
                        <a:t>WI or SI</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dirty="0">
                          <a:solidFill>
                            <a:srgbClr val="000000"/>
                          </a:solidFill>
                          <a:effectLst/>
                          <a:latin typeface="Arial" panose="020B0604020202020204" pitchFamily="34" charset="0"/>
                          <a:ea typeface="맑은 고딕" panose="020B0503020000020004" pitchFamily="34" charset="-127"/>
                        </a:rPr>
                        <a:t>Title</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a:solidFill>
                            <a:srgbClr val="000000"/>
                          </a:solidFill>
                          <a:effectLst/>
                          <a:latin typeface="Arial" panose="020B0604020202020204" pitchFamily="34" charset="0"/>
                          <a:ea typeface="맑은 고딕" panose="020B0503020000020004" pitchFamily="34" charset="-127"/>
                        </a:rPr>
                        <a:t>latest WID/SID</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a:solidFill>
                            <a:srgbClr val="000000"/>
                          </a:solidFill>
                          <a:effectLst/>
                          <a:latin typeface="Arial" panose="020B0604020202020204" pitchFamily="34" charset="0"/>
                          <a:ea typeface="맑은 고딕" panose="020B0503020000020004" pitchFamily="34" charset="-127"/>
                        </a:rPr>
                        <a:t>rapporteur</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a:solidFill>
                            <a:srgbClr val="000000"/>
                          </a:solidFill>
                          <a:effectLst/>
                          <a:latin typeface="Arial" panose="020B0604020202020204" pitchFamily="34" charset="0"/>
                          <a:ea typeface="맑은 고딕" panose="020B0503020000020004" pitchFamily="34" charset="-127"/>
                        </a:rPr>
                        <a:t>REL</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1" i="0" u="none" strike="noStrike">
                          <a:solidFill>
                            <a:srgbClr val="000000"/>
                          </a:solidFill>
                          <a:effectLst/>
                          <a:latin typeface="Arial" panose="020B0604020202020204" pitchFamily="34" charset="0"/>
                          <a:ea typeface="맑은 고딕" panose="020B0503020000020004" pitchFamily="34" charset="-127"/>
                        </a:rPr>
                        <a:t>target</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dirty="0">
                          <a:solidFill>
                            <a:srgbClr val="000000"/>
                          </a:solidFill>
                          <a:effectLst/>
                          <a:latin typeface="Arial" panose="020B0604020202020204" pitchFamily="34" charset="0"/>
                          <a:ea typeface="맑은 고딕" panose="020B0503020000020004" pitchFamily="34" charset="-127"/>
                        </a:rPr>
                        <a:t>75 March17</a:t>
                      </a:r>
                      <a:r>
                        <a:rPr lang="en-US" sz="600" b="1" i="0" u="none" strike="noStrike" dirty="0">
                          <a:solidFill>
                            <a:srgbClr val="000000"/>
                          </a:solidFill>
                          <a:effectLst/>
                          <a:latin typeface="Arial" panose="020B0604020202020204" pitchFamily="34" charset="0"/>
                          <a:ea typeface="맑은 고딕" panose="020B0503020000020004" pitchFamily="34" charset="-127"/>
                        </a:rPr>
                        <a:t> REL-14 freeze</a:t>
                      </a:r>
                      <a:endParaRPr lang="en-US" sz="600" b="0" i="0" u="none" strike="noStrike" dirty="0">
                        <a:solidFill>
                          <a:srgbClr val="000000"/>
                        </a:solidFill>
                        <a:effectLst/>
                        <a:latin typeface="Arial" panose="020B0604020202020204" pitchFamily="34" charset="0"/>
                        <a:ea typeface="맑은 고딕" panose="020B0503020000020004" pitchFamily="34" charset="-127"/>
                      </a:endParaRP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88bis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97bis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95bis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82bis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82bis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89</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98</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96</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83</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83</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4</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76 June17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90</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99</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84</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84</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77 Sep.17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90bis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99bis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97bis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84bis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84bis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100</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98</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6</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78 Dec.17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92</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101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99</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86</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86</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79 March18</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92bis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101bis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99bis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86bis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86bis</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93</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102</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100</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8</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600" b="0" i="0" u="none" strike="noStrike" dirty="0">
                          <a:solidFill>
                            <a:srgbClr val="000000"/>
                          </a:solidFill>
                          <a:effectLst/>
                          <a:latin typeface="Arial" panose="020B0604020202020204" pitchFamily="34" charset="0"/>
                          <a:ea typeface="맑은 고딕" panose="020B0503020000020004" pitchFamily="34" charset="-127"/>
                        </a:rPr>
                        <a:t>80 June18 </a:t>
                      </a:r>
                      <a:r>
                        <a:rPr lang="en-US" sz="600" b="1" i="0" u="none" strike="noStrike" dirty="0">
                          <a:solidFill>
                            <a:srgbClr val="000000"/>
                          </a:solidFill>
                          <a:effectLst/>
                          <a:latin typeface="Arial" panose="020B0604020202020204" pitchFamily="34" charset="0"/>
                          <a:ea typeface="맑은 고딕" panose="020B0503020000020004" pitchFamily="34" charset="-127"/>
                        </a:rPr>
                        <a:t>REL-15 freeze</a:t>
                      </a:r>
                      <a:endParaRPr lang="en-US" sz="600" b="0" i="0" u="none" strike="noStrike" dirty="0">
                        <a:solidFill>
                          <a:srgbClr val="000000"/>
                        </a:solidFill>
                        <a:effectLst/>
                        <a:latin typeface="Arial" panose="020B0604020202020204" pitchFamily="34" charset="0"/>
                        <a:ea typeface="맑은 고딕" panose="020B0503020000020004" pitchFamily="34" charset="-127"/>
                      </a:endParaRP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218844">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RAN3</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SI</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Architecture Evolution for E-UTRAN</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China Unicom</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R15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Sep. 17</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218844">
                <a:tc>
                  <a:txBody>
                    <a:bodyPr/>
                    <a:lstStyle/>
                    <a:p>
                      <a:pPr algn="l" fontAlgn="t"/>
                      <a:r>
                        <a:rPr lang="en-US" sz="600" b="0" i="0" u="none" strike="noStrike" dirty="0">
                          <a:solidFill>
                            <a:srgbClr val="000000"/>
                          </a:solidFill>
                          <a:effectLst/>
                          <a:latin typeface="Arial" panose="020B0604020202020204" pitchFamily="34" charset="0"/>
                          <a:ea typeface="맑은 고딕" panose="020B0503020000020004" pitchFamily="34" charset="-127"/>
                        </a:rPr>
                        <a:t>RAN3</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WI</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Architecture Evolution for E-UTRAN</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China Unicom</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R15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600" b="0" i="0" u="none" strike="noStrike">
                          <a:solidFill>
                            <a:srgbClr val="000000"/>
                          </a:solidFill>
                          <a:effectLst/>
                          <a:latin typeface="Arial" panose="020B0604020202020204" pitchFamily="34" charset="0"/>
                          <a:ea typeface="맑은 고딕" panose="020B0503020000020004" pitchFamily="34" charset="-127"/>
                        </a:rPr>
                        <a:t>Jun. 18</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600" b="0" i="0" u="none" strike="noStrike">
                          <a:solidFill>
                            <a:srgbClr val="000000"/>
                          </a:solidFill>
                          <a:effectLst/>
                          <a:latin typeface="Arial" panose="020B0604020202020204" pitchFamily="34" charset="0"/>
                          <a:ea typeface="맑은 고딕" panose="020B0503020000020004" pitchFamily="34" charset="-127"/>
                        </a:rPr>
                        <a:t>1.5</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600" b="0" i="0" u="none" strike="noStrike">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600" b="0" i="0" u="none" strike="noStrike" dirty="0">
                          <a:solidFill>
                            <a:srgbClr val="000000"/>
                          </a:solidFill>
                          <a:effectLst/>
                          <a:latin typeface="Arial" panose="020B0604020202020204" pitchFamily="34" charset="0"/>
                          <a:ea typeface="맑은 고딕" panose="020B0503020000020004" pitchFamily="34" charset="-127"/>
                        </a:rPr>
                        <a:t>　</a:t>
                      </a:r>
                    </a:p>
                  </a:txBody>
                  <a:tcPr marL="2817" marR="2817" marT="28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bl>
          </a:graphicData>
        </a:graphic>
      </p:graphicFrame>
    </p:spTree>
    <p:extLst>
      <p:ext uri="{BB962C8B-B14F-4D97-AF65-F5344CB8AC3E}">
        <p14:creationId xmlns:p14="http://schemas.microsoft.com/office/powerpoint/2010/main" val="26650504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511</Words>
  <Application>Microsoft Office PowerPoint</Application>
  <PresentationFormat>宽屏</PresentationFormat>
  <Paragraphs>211</Paragraphs>
  <Slides>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맑은 고딕</vt:lpstr>
      <vt:lpstr>华文中宋</vt:lpstr>
      <vt:lpstr>宋体</vt:lpstr>
      <vt:lpstr>Arial</vt:lpstr>
      <vt:lpstr>Calibri</vt:lpstr>
      <vt:lpstr>Calibri Light</vt:lpstr>
      <vt:lpstr>Office 主题</vt:lpstr>
      <vt:lpstr>Motivation for WI on Architecture Evolution for E-UTRAN</vt:lpstr>
      <vt:lpstr>Motivation of higher layer split for LTE CU/DU</vt:lpstr>
      <vt:lpstr>Scope of new WI</vt:lpstr>
      <vt:lpstr>Scope of new WI</vt:lpstr>
      <vt:lpstr>WI time budget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WI on Higher Layer Functional Split for LTE CU and DU</dc:title>
  <dc:creator>China Unicom</dc:creator>
  <cp:lastModifiedBy>Users_1</cp:lastModifiedBy>
  <cp:revision>37</cp:revision>
  <dcterms:created xsi:type="dcterms:W3CDTF">2017-02-21T04:03:30Z</dcterms:created>
  <dcterms:modified xsi:type="dcterms:W3CDTF">2017-02-28T14:09:59Z</dcterms:modified>
</cp:coreProperties>
</file>