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9"/>
  </p:notesMasterIdLst>
  <p:sldIdLst>
    <p:sldId id="404" r:id="rId2"/>
    <p:sldId id="497" r:id="rId3"/>
    <p:sldId id="502" r:id="rId4"/>
    <p:sldId id="503" r:id="rId5"/>
    <p:sldId id="504" r:id="rId6"/>
    <p:sldId id="501" r:id="rId7"/>
    <p:sldId id="490" r:id="rId8"/>
  </p:sldIdLst>
  <p:sldSz cx="9906000" cy="6858000" type="A4"/>
  <p:notesSz cx="6807200" cy="9939338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1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0066"/>
    <a:srgbClr val="CC0066"/>
    <a:srgbClr val="CC0000"/>
    <a:srgbClr val="FFCCFF"/>
    <a:srgbClr val="FFFF00"/>
    <a:srgbClr val="7F7F7F"/>
    <a:srgbClr val="00B050"/>
    <a:srgbClr val="00B0F0"/>
    <a:srgbClr val="F34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36" autoAdjust="0"/>
    <p:restoredTop sz="94157" autoAdjust="0"/>
  </p:normalViewPr>
  <p:slideViewPr>
    <p:cSldViewPr>
      <p:cViewPr varScale="1">
        <p:scale>
          <a:sx n="110" d="100"/>
          <a:sy n="110" d="100"/>
        </p:scale>
        <p:origin x="-1554" y="-96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16" y="-90"/>
      </p:cViewPr>
      <p:guideLst>
        <p:guide orient="horz" pos="3131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1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9" y="4721226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508736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2131199" y="1699755"/>
            <a:ext cx="5643602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3200" b="1" baseline="0"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15" name="내용 개체 틀 5"/>
          <p:cNvSpPr>
            <a:spLocks noGrp="1"/>
          </p:cNvSpPr>
          <p:nvPr>
            <p:ph sz="quarter" idx="12" hasCustomPrompt="1"/>
          </p:nvPr>
        </p:nvSpPr>
        <p:spPr>
          <a:xfrm>
            <a:off x="3702835" y="5929330"/>
            <a:ext cx="2500330" cy="357190"/>
          </a:xfrm>
          <a:prstGeom prst="rect">
            <a:avLst/>
          </a:prstGeom>
        </p:spPr>
        <p:txBody>
          <a:bodyPr anchor="ctr"/>
          <a:lstStyle>
            <a:lvl1pPr marL="268288" indent="-268288">
              <a:buFont typeface="+mj-lt"/>
              <a:buNone/>
              <a:defRPr sz="1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pPr lvl="0"/>
            <a:r>
              <a:rPr lang="ko-KR" altLang="en-US" dirty="0" smtClean="0"/>
              <a:t>발표자</a:t>
            </a:r>
            <a:r>
              <a:rPr lang="en-US" altLang="ko-KR" dirty="0" smtClean="0"/>
              <a:t>:</a:t>
            </a:r>
            <a:endParaRPr lang="ko-KR" altLang="en-US" dirty="0" smtClean="0"/>
          </a:p>
        </p:txBody>
      </p:sp>
      <p:sp>
        <p:nvSpPr>
          <p:cNvPr id="16" name="내용 개체 틀 5"/>
          <p:cNvSpPr>
            <a:spLocks noGrp="1"/>
          </p:cNvSpPr>
          <p:nvPr>
            <p:ph sz="quarter" idx="13" hasCustomPrompt="1"/>
          </p:nvPr>
        </p:nvSpPr>
        <p:spPr>
          <a:xfrm>
            <a:off x="3585000" y="3284169"/>
            <a:ext cx="2736000" cy="1224951"/>
          </a:xfrm>
          <a:prstGeom prst="rect">
            <a:avLst/>
          </a:prstGeom>
          <a:ln>
            <a:noFill/>
          </a:ln>
        </p:spPr>
        <p:txBody>
          <a:bodyPr anchor="t">
            <a:spAutoFit/>
          </a:bodyPr>
          <a:lstStyle>
            <a:lvl1pPr marL="342900" indent="-342900">
              <a:buFont typeface="+mj-lt"/>
              <a:buAutoNum type="arabicPeriod"/>
              <a:defRPr sz="1600" b="1" baseline="0">
                <a:latin typeface="Calibri" pitchFamily="34" charset="0"/>
                <a:ea typeface="돋움" pitchFamily="50" charset="-127"/>
              </a:defRPr>
            </a:lvl1pPr>
          </a:lstStyle>
          <a:p>
            <a:pPr lvl="0"/>
            <a:r>
              <a:rPr lang="en-US" altLang="ko-KR" dirty="0" smtClean="0"/>
              <a:t>A</a:t>
            </a:r>
          </a:p>
          <a:p>
            <a:pPr lvl="0"/>
            <a:r>
              <a:rPr lang="en-US" altLang="ko-KR" dirty="0" smtClean="0"/>
              <a:t>B</a:t>
            </a:r>
          </a:p>
          <a:p>
            <a:pPr lvl="0"/>
            <a:r>
              <a:rPr lang="en-US" altLang="ko-KR" dirty="0" smtClean="0"/>
              <a:t>C</a:t>
            </a:r>
          </a:p>
          <a:p>
            <a:pPr lvl="0"/>
            <a:endParaRPr lang="ko-KR" altLang="en-US" dirty="0" smtClean="0"/>
          </a:p>
        </p:txBody>
      </p:sp>
      <p:sp>
        <p:nvSpPr>
          <p:cNvPr id="7" name="직사각형 6"/>
          <p:cNvSpPr/>
          <p:nvPr userDrawn="1"/>
        </p:nvSpPr>
        <p:spPr>
          <a:xfrm>
            <a:off x="-121332" y="6525344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40" y="5661248"/>
            <a:ext cx="3024336" cy="665352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8750752" y="6197998"/>
            <a:ext cx="1080121" cy="57606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11799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632520" y="942063"/>
            <a:ext cx="8640960" cy="5439265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782120" y="6367318"/>
            <a:ext cx="341760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dirty="0" smtClean="0">
              <a:solidFill>
                <a:schemeClr val="tx1"/>
              </a:solidFill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42000" y="83671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-63877" y="6513512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8985447" y="6381328"/>
            <a:ext cx="920553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9"/>
          <p:cNvSpPr>
            <a:spLocks noGrp="1"/>
          </p:cNvSpPr>
          <p:nvPr>
            <p:ph sz="quarter" idx="16" hasCustomPrompt="1"/>
          </p:nvPr>
        </p:nvSpPr>
        <p:spPr>
          <a:xfrm>
            <a:off x="501204" y="1052736"/>
            <a:ext cx="4477943" cy="666934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2400" b="1" u="sng" baseline="0">
                <a:latin typeface="Times New Roman" pitchFamily="18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 smtClean="0"/>
              <a:t>xx</a:t>
            </a:r>
            <a:endParaRPr lang="ko-KR" altLang="en-US" dirty="0" smtClean="0"/>
          </a:p>
        </p:txBody>
      </p:sp>
      <p:sp>
        <p:nvSpPr>
          <p:cNvPr id="15" name="내용 개체 틀 9"/>
          <p:cNvSpPr>
            <a:spLocks noGrp="1"/>
          </p:cNvSpPr>
          <p:nvPr>
            <p:ph sz="quarter" idx="17" hasCustomPrompt="1"/>
          </p:nvPr>
        </p:nvSpPr>
        <p:spPr>
          <a:xfrm>
            <a:off x="5010733" y="1052701"/>
            <a:ext cx="4394063" cy="666934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2400" b="1" u="sng" baseline="0">
                <a:latin typeface="Times New Roman" pitchFamily="18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 smtClean="0"/>
              <a:t>xx</a:t>
            </a:r>
            <a:endParaRPr lang="ko-KR" altLang="en-US" dirty="0" smtClean="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4782120" y="6703476"/>
            <a:ext cx="341760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dirty="0" smtClean="0">
              <a:solidFill>
                <a:schemeClr val="tx1"/>
              </a:solidFill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9" name="내용 개체 틀 10"/>
          <p:cNvSpPr>
            <a:spLocks noGrp="1"/>
          </p:cNvSpPr>
          <p:nvPr>
            <p:ph sz="quarter" idx="18"/>
          </p:nvPr>
        </p:nvSpPr>
        <p:spPr>
          <a:xfrm>
            <a:off x="513157" y="1001152"/>
            <a:ext cx="4477943" cy="5547038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30" name="내용 개체 틀 10"/>
          <p:cNvSpPr>
            <a:spLocks noGrp="1"/>
          </p:cNvSpPr>
          <p:nvPr>
            <p:ph sz="quarter" idx="19"/>
          </p:nvPr>
        </p:nvSpPr>
        <p:spPr>
          <a:xfrm>
            <a:off x="5003331" y="996306"/>
            <a:ext cx="4392989" cy="5552121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3" name="Line 14"/>
          <p:cNvSpPr>
            <a:spLocks noChangeShapeType="1"/>
          </p:cNvSpPr>
          <p:nvPr userDrawn="1"/>
        </p:nvSpPr>
        <p:spPr bwMode="auto">
          <a:xfrm>
            <a:off x="0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61640" y="10400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  <p:sp>
        <p:nvSpPr>
          <p:cNvPr id="18" name="직사각형 17"/>
          <p:cNvSpPr/>
          <p:nvPr userDrawn="1"/>
        </p:nvSpPr>
        <p:spPr>
          <a:xfrm>
            <a:off x="-87560" y="6609642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985447" y="6381328"/>
            <a:ext cx="892521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4" name="Line 14"/>
          <p:cNvSpPr>
            <a:spLocks noChangeShapeType="1"/>
          </p:cNvSpPr>
          <p:nvPr userDrawn="1"/>
        </p:nvSpPr>
        <p:spPr bwMode="auto">
          <a:xfrm>
            <a:off x="19452" y="6548427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54873" y="116632"/>
            <a:ext cx="892800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헤딩</a:t>
            </a:r>
            <a:r>
              <a:rPr lang="en-US" altLang="ko-KR" dirty="0" smtClean="0"/>
              <a:t>Heading </a:t>
            </a:r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980794"/>
            <a:ext cx="4464496" cy="5395722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2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9" name="내용 개체 틀 10"/>
          <p:cNvSpPr>
            <a:spLocks noGrp="1"/>
          </p:cNvSpPr>
          <p:nvPr>
            <p:ph sz="quarter" idx="19"/>
          </p:nvPr>
        </p:nvSpPr>
        <p:spPr>
          <a:xfrm>
            <a:off x="4965838" y="980793"/>
            <a:ext cx="4451657" cy="5400535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2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4777311" y="6536377"/>
            <a:ext cx="351378" cy="2616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fld id="{20D81975-5F40-40F7-A5DB-5814000A945F}" type="slidenum">
              <a:rPr lang="ko-KR" altLang="en-US" sz="1050" b="0" smtClean="0">
                <a:latin typeface="Calibri" pitchFamily="34" charset="0"/>
                <a:ea typeface="맑은 고딕" pitchFamily="50" charset="-127"/>
                <a:cs typeface="Arial" pitchFamily="34" charset="0"/>
              </a:rPr>
              <a:pPr/>
              <a:t>‹#›</a:t>
            </a:fld>
            <a:endParaRPr lang="ko-KR" altLang="en-US" sz="1050" b="0" dirty="0" smtClean="0"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48086" y="83671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-6997" y="6536377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9017259" y="6356067"/>
            <a:ext cx="894827" cy="39575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 userDrawn="1"/>
        </p:nvSpPr>
        <p:spPr>
          <a:xfrm>
            <a:off x="4777311" y="6453336"/>
            <a:ext cx="351378" cy="2616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fld id="{20D81975-5F40-40F7-A5DB-5814000A945F}" type="slidenum">
              <a:rPr lang="ko-KR" altLang="en-US" sz="1050" b="0" smtClean="0">
                <a:latin typeface="Calibri" pitchFamily="34" charset="0"/>
                <a:ea typeface="맑은 고딕" pitchFamily="50" charset="-127"/>
                <a:cs typeface="Arial" pitchFamily="34" charset="0"/>
              </a:rPr>
              <a:pPr/>
              <a:t>‹#›</a:t>
            </a:fld>
            <a:endParaRPr lang="ko-KR" altLang="en-US" sz="1050" b="0" dirty="0" smtClean="0"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바닥글 개체 틀 4"/>
          <p:cNvSpPr txBox="1">
            <a:spLocks/>
          </p:cNvSpPr>
          <p:nvPr userDrawn="1"/>
        </p:nvSpPr>
        <p:spPr>
          <a:xfrm>
            <a:off x="3799669" y="11241"/>
            <a:ext cx="1705332" cy="2333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ct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</a:t>
            </a:r>
            <a:r>
              <a:rPr lang="en-US" altLang="ko-KR" baseline="0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Use Only</a:t>
            </a:r>
            <a:endParaRPr lang="ko-KR" altLang="en-US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-29838" y="6535662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985447" y="6381328"/>
            <a:ext cx="920553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11799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464" y="6390381"/>
            <a:ext cx="698902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28" r:id="rId3"/>
    <p:sldLayoutId id="2147486331" r:id="rId4"/>
    <p:sldLayoutId id="2147486333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7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8.png"/><Relationship Id="rId9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9.jpeg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8.bin"/><Relationship Id="rId5" Type="http://schemas.openxmlformats.org/officeDocument/2006/relationships/image" Target="../media/image8.png"/><Relationship Id="rId10" Type="http://schemas.openxmlformats.org/officeDocument/2006/relationships/oleObject" Target="../embeddings/oleObject7.bin"/><Relationship Id="rId4" Type="http://schemas.openxmlformats.org/officeDocument/2006/relationships/image" Target="../media/image7.png"/><Relationship Id="rId9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4"/>
          <p:cNvSpPr txBox="1">
            <a:spLocks/>
          </p:cNvSpPr>
          <p:nvPr/>
        </p:nvSpPr>
        <p:spPr>
          <a:xfrm>
            <a:off x="408462" y="1916832"/>
            <a:ext cx="9089077" cy="1299636"/>
          </a:xfrm>
          <a:prstGeom prst="rect">
            <a:avLst/>
          </a:prstGeom>
          <a:noFill/>
        </p:spPr>
        <p:txBody>
          <a:bodyPr anchor="ctr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3200" b="1" baseline="0">
                <a:solidFill>
                  <a:schemeClr val="tx2"/>
                </a:solidFill>
                <a:latin typeface="Arial" pitchFamily="34" charset="0"/>
                <a:ea typeface="맑은 고딕" pitchFamily="50" charset="-127"/>
                <a:cs typeface="+mj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145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290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433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578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endParaRPr lang="ko-KR" altLang="en-US" sz="28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89269" y="1699755"/>
            <a:ext cx="9751521" cy="1299636"/>
          </a:xfrm>
        </p:spPr>
        <p:txBody>
          <a:bodyPr/>
          <a:lstStyle/>
          <a:p>
            <a:r>
              <a:rPr lang="en-US" altLang="ko-KR" dirty="0"/>
              <a:t>Motivation </a:t>
            </a:r>
            <a:r>
              <a:rPr lang="en-US" altLang="ko-KR" dirty="0" smtClean="0"/>
              <a:t>Paper: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/>
              <a:t>S</a:t>
            </a:r>
            <a:r>
              <a:rPr lang="en-US" altLang="ko-KR" dirty="0" smtClean="0"/>
              <a:t>tudy </a:t>
            </a:r>
            <a:r>
              <a:rPr lang="en-US" altLang="ko-KR" dirty="0"/>
              <a:t>on Flexible and Full </a:t>
            </a:r>
            <a:r>
              <a:rPr lang="en-US" altLang="ko-KR" dirty="0" smtClean="0"/>
              <a:t>Duplex for </a:t>
            </a:r>
            <a:r>
              <a:rPr lang="en-US" altLang="ko-KR" dirty="0"/>
              <a:t>NR</a:t>
            </a:r>
            <a:endParaRPr lang="ko-KR" altLang="en-US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612801" y="4473999"/>
            <a:ext cx="6652567" cy="46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2400" dirty="0" smtClean="0">
                <a:solidFill>
                  <a:srgbClr val="00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LG Electronics</a:t>
            </a:r>
            <a:endParaRPr lang="ko-KR" altLang="en-US" sz="2400" baseline="0" dirty="0">
              <a:solidFill>
                <a:srgbClr val="00000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88640"/>
            <a:ext cx="5181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US" altLang="ko-KR" sz="1800" dirty="0">
                <a:cs typeface="Times New Roman" pitchFamily="18" charset="0"/>
              </a:rPr>
              <a:t>3GPP TSG RAN Meeting #75	</a:t>
            </a:r>
            <a:endParaRPr lang="en-US" altLang="ko-KR" sz="1800" dirty="0" smtClean="0">
              <a:cs typeface="Times New Roman" pitchFamily="18" charset="0"/>
            </a:endParaRPr>
          </a:p>
          <a:p>
            <a:pPr algn="l">
              <a:spcBef>
                <a:spcPct val="0"/>
              </a:spcBef>
              <a:buFontTx/>
              <a:buNone/>
            </a:pPr>
            <a:r>
              <a:rPr lang="en-US" altLang="ko-KR" sz="1800" dirty="0" smtClean="0">
                <a:cs typeface="Times New Roman" pitchFamily="18" charset="0"/>
              </a:rPr>
              <a:t>Dubrovnik</a:t>
            </a:r>
            <a:r>
              <a:rPr lang="en-US" altLang="ko-KR" sz="1800" dirty="0">
                <a:cs typeface="Times New Roman" pitchFamily="18" charset="0"/>
              </a:rPr>
              <a:t>, Croatia, March 6 - 9, 2017</a:t>
            </a:r>
          </a:p>
          <a:p>
            <a:pPr algn="l">
              <a:spcBef>
                <a:spcPct val="0"/>
              </a:spcBef>
              <a:buFontTx/>
              <a:buNone/>
            </a:pPr>
            <a:endParaRPr lang="tr-TR" altLang="ko-KR" sz="1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1" name="직사각형 5"/>
          <p:cNvSpPr>
            <a:spLocks noChangeArrowheads="1"/>
          </p:cNvSpPr>
          <p:nvPr/>
        </p:nvSpPr>
        <p:spPr bwMode="auto">
          <a:xfrm>
            <a:off x="8472766" y="152400"/>
            <a:ext cx="1263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itchFamily="18" charset="0"/>
              </a:rPr>
              <a:t> </a:t>
            </a:r>
            <a:r>
              <a:rPr lang="en-GB" altLang="ko-KR" sz="1800" dirty="0" smtClean="0">
                <a:cs typeface="Times New Roman" pitchFamily="18" charset="0"/>
              </a:rPr>
              <a:t>RP-170241</a:t>
            </a:r>
            <a:endParaRPr lang="en-GB" altLang="ko-KR" sz="1800" dirty="0">
              <a:cs typeface="Times New Roman" pitchFamily="18" charset="0"/>
            </a:endParaRPr>
          </a:p>
        </p:txBody>
      </p:sp>
      <p:sp>
        <p:nvSpPr>
          <p:cNvPr id="7" name="직사각형 6"/>
          <p:cNvSpPr>
            <a:spLocks noChangeArrowheads="1"/>
          </p:cNvSpPr>
          <p:nvPr/>
        </p:nvSpPr>
        <p:spPr bwMode="auto">
          <a:xfrm>
            <a:off x="408462" y="980728"/>
            <a:ext cx="21077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ko-KR"/>
            </a:defPPr>
            <a:lvl1pPr algn="ctr" rtl="0" fontAlgn="base" latinLnBrk="1">
              <a:spcBef>
                <a:spcPct val="0"/>
              </a:spcBef>
              <a:spcAft>
                <a:spcPct val="0"/>
              </a:spcAft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1pPr>
            <a:lvl2pPr marL="455613" indent="1588" algn="ctr" rtl="0" fontAlgn="base" latinLnBrk="1">
              <a:spcBef>
                <a:spcPct val="0"/>
              </a:spcBef>
              <a:spcAft>
                <a:spcPct val="0"/>
              </a:spcAft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2pPr>
            <a:lvl3pPr marL="912813" indent="1588" algn="ctr" rtl="0" fontAlgn="base" latinLnBrk="1">
              <a:spcBef>
                <a:spcPct val="0"/>
              </a:spcBef>
              <a:spcAft>
                <a:spcPct val="0"/>
              </a:spcAft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3pPr>
            <a:lvl4pPr marL="1370013" indent="1588" algn="ctr" rtl="0" fontAlgn="base" latinLnBrk="1">
              <a:spcBef>
                <a:spcPct val="0"/>
              </a:spcBef>
              <a:spcAft>
                <a:spcPct val="0"/>
              </a:spcAft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4pPr>
            <a:lvl5pPr marL="1827213" indent="1588" algn="ctr" rtl="0" fontAlgn="base" latinLnBrk="1">
              <a:spcBef>
                <a:spcPct val="0"/>
              </a:spcBef>
              <a:spcAft>
                <a:spcPct val="0"/>
              </a:spcAft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GB" altLang="ko-KR" sz="1800" b="1" dirty="0" smtClean="0">
                <a:cs typeface="Times New Roman" pitchFamily="18" charset="0"/>
              </a:rPr>
              <a:t>Agenda Item: </a:t>
            </a:r>
            <a:r>
              <a:rPr lang="en-GB" altLang="ko-KR" sz="1800" b="1" dirty="0" smtClean="0">
                <a:cs typeface="Times New Roman" pitchFamily="18" charset="0"/>
              </a:rPr>
              <a:t>9.1</a:t>
            </a:r>
            <a:endParaRPr lang="en-GB" altLang="ko-KR" sz="18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sz="2000" dirty="0"/>
              <a:t>Trends in NR</a:t>
            </a:r>
          </a:p>
          <a:p>
            <a:pPr lvl="1"/>
            <a:r>
              <a:rPr lang="en-US" altLang="ko-KR" sz="1600" dirty="0" smtClean="0"/>
              <a:t>Explosive </a:t>
            </a:r>
            <a:r>
              <a:rPr lang="en-US" altLang="ko-KR" sz="1600" dirty="0"/>
              <a:t>Increase in Demand for Data Traffic</a:t>
            </a:r>
          </a:p>
          <a:p>
            <a:pPr lvl="2"/>
            <a:r>
              <a:rPr lang="en-US" altLang="ko-KR" sz="1300" dirty="0" smtClean="0"/>
              <a:t>Traffic </a:t>
            </a:r>
            <a:r>
              <a:rPr lang="en-US" altLang="ko-KR" sz="1300" dirty="0"/>
              <a:t>volume/burst and DL/UL traffic asymmetry</a:t>
            </a:r>
          </a:p>
          <a:p>
            <a:pPr lvl="1"/>
            <a:r>
              <a:rPr lang="en-US" altLang="ko-KR" sz="1600" dirty="0" smtClean="0"/>
              <a:t>Ultra </a:t>
            </a:r>
            <a:r>
              <a:rPr lang="en-US" altLang="ko-KR" sz="1600" dirty="0"/>
              <a:t>Low Latency required</a:t>
            </a:r>
          </a:p>
          <a:p>
            <a:pPr lvl="1"/>
            <a:r>
              <a:rPr lang="en-US" altLang="ko-KR" sz="1600" dirty="0" smtClean="0"/>
              <a:t>Support Various </a:t>
            </a:r>
            <a:r>
              <a:rPr lang="en-US" altLang="ko-KR" sz="1600" dirty="0"/>
              <a:t>Usage </a:t>
            </a:r>
            <a:r>
              <a:rPr lang="en-US" altLang="ko-KR" sz="1600" dirty="0" smtClean="0"/>
              <a:t>Scenarios by a single cell: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, URLLC, </a:t>
            </a:r>
            <a:r>
              <a:rPr lang="en-US" altLang="ko-KR" sz="1600" dirty="0" err="1" smtClean="0"/>
              <a:t>mMTC</a:t>
            </a:r>
            <a:endParaRPr lang="en-US" altLang="ko-KR" sz="1600" dirty="0"/>
          </a:p>
          <a:p>
            <a:r>
              <a:rPr lang="en-US" altLang="ko-KR" sz="2000" dirty="0" smtClean="0"/>
              <a:t>Enabling Technologies</a:t>
            </a:r>
            <a:endParaRPr lang="en-US" altLang="ko-KR" sz="2000" dirty="0"/>
          </a:p>
          <a:p>
            <a:pPr lvl="1"/>
            <a:r>
              <a:rPr lang="en-US" altLang="ko-KR" sz="1600" dirty="0" smtClean="0"/>
              <a:t>Dynamic and flexibility </a:t>
            </a:r>
            <a:r>
              <a:rPr lang="en-US" altLang="ko-KR" sz="1600" dirty="0"/>
              <a:t>of frequency resource </a:t>
            </a:r>
            <a:r>
              <a:rPr lang="en-US" altLang="ko-KR" sz="1600" dirty="0" smtClean="0"/>
              <a:t>utilization</a:t>
            </a:r>
            <a:endParaRPr lang="en-US" altLang="ko-KR" sz="1600" dirty="0"/>
          </a:p>
          <a:p>
            <a:pPr lvl="2"/>
            <a:r>
              <a:rPr lang="en-US" altLang="ko-KR" sz="1300" dirty="0" smtClean="0"/>
              <a:t>Support flexible </a:t>
            </a:r>
            <a:r>
              <a:rPr lang="en-US" altLang="ko-KR" sz="1300" dirty="0"/>
              <a:t>DL/UL resource </a:t>
            </a:r>
            <a:r>
              <a:rPr lang="en-US" altLang="ko-KR" sz="1300" dirty="0" smtClean="0"/>
              <a:t>allocation with FDM manner </a:t>
            </a:r>
            <a:endParaRPr lang="en-US" altLang="ko-KR" sz="1300" dirty="0"/>
          </a:p>
          <a:p>
            <a:pPr marL="261938" lvl="2" indent="0">
              <a:buNone/>
            </a:pPr>
            <a:r>
              <a:rPr lang="en-US" altLang="ko-KR" sz="1300" dirty="0" smtClean="0"/>
              <a:t>      - </a:t>
            </a:r>
            <a:r>
              <a:rPr lang="en-US" altLang="ko-KR" sz="1300" dirty="0"/>
              <a:t>e.g</a:t>
            </a:r>
            <a:r>
              <a:rPr lang="en-US" altLang="ko-KR" sz="1300" dirty="0" smtClean="0"/>
              <a:t>., multiplexing </a:t>
            </a:r>
            <a:r>
              <a:rPr lang="en-US" altLang="ko-KR" sz="1300" dirty="0"/>
              <a:t>between </a:t>
            </a:r>
            <a:r>
              <a:rPr lang="en-US" altLang="ko-KR" sz="1300" dirty="0" err="1"/>
              <a:t>eMBB</a:t>
            </a:r>
            <a:r>
              <a:rPr lang="en-US" altLang="ko-KR" sz="1300" dirty="0"/>
              <a:t> DL and URLLC </a:t>
            </a:r>
            <a:r>
              <a:rPr lang="en-US" altLang="ko-KR" sz="1300" dirty="0" smtClean="0"/>
              <a:t>UL with FDM manner</a:t>
            </a:r>
          </a:p>
          <a:p>
            <a:pPr marL="261938" lvl="2" indent="0">
              <a:buNone/>
            </a:pPr>
            <a:r>
              <a:rPr lang="en-US" altLang="ko-KR" sz="1300" dirty="0"/>
              <a:t> </a:t>
            </a:r>
            <a:r>
              <a:rPr lang="en-US" altLang="ko-KR" sz="1300" dirty="0" smtClean="0"/>
              <a:t>     - e.g., multiplexing between </a:t>
            </a:r>
            <a:r>
              <a:rPr lang="en-US" altLang="ko-KR" sz="1300" dirty="0" err="1" smtClean="0"/>
              <a:t>mMTC</a:t>
            </a:r>
            <a:r>
              <a:rPr lang="en-US" altLang="ko-KR" sz="1300" dirty="0" smtClean="0"/>
              <a:t> UL and </a:t>
            </a:r>
            <a:r>
              <a:rPr lang="en-US" altLang="ko-KR" sz="1300" dirty="0" err="1" smtClean="0"/>
              <a:t>eMBB</a:t>
            </a:r>
            <a:r>
              <a:rPr lang="en-US" altLang="ko-KR" sz="1300" dirty="0" smtClean="0"/>
              <a:t>/URLLC DL with FDM manner</a:t>
            </a:r>
            <a:endParaRPr lang="en-US" altLang="ko-KR" sz="1300" dirty="0"/>
          </a:p>
          <a:p>
            <a:pPr lvl="1"/>
            <a:r>
              <a:rPr lang="en-US" altLang="ko-KR" sz="1600" dirty="0" smtClean="0"/>
              <a:t>Full </a:t>
            </a:r>
            <a:r>
              <a:rPr lang="en-US" altLang="ko-KR" sz="1600" dirty="0"/>
              <a:t>duplex </a:t>
            </a:r>
            <a:r>
              <a:rPr lang="en-US" altLang="ko-KR" sz="1600" dirty="0" smtClean="0"/>
              <a:t>functionality </a:t>
            </a:r>
          </a:p>
          <a:p>
            <a:pPr lvl="2"/>
            <a:r>
              <a:rPr lang="en-US" altLang="ko-KR" sz="1300" dirty="0" smtClean="0"/>
              <a:t>Support simultaneous DL/UL resource allocation for spectral efficiency enhancement </a:t>
            </a:r>
            <a:r>
              <a:rPr lang="en-US" altLang="ko-KR" sz="1300" dirty="0"/>
              <a:t>and </a:t>
            </a:r>
            <a:r>
              <a:rPr lang="en-US" altLang="ko-KR" sz="1300" dirty="0" smtClean="0"/>
              <a:t>latency reduction</a:t>
            </a:r>
          </a:p>
          <a:p>
            <a:pPr lvl="2"/>
            <a:endParaRPr lang="en-US" altLang="ko-KR" sz="13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</p:txBody>
      </p:sp>
      <p:sp>
        <p:nvSpPr>
          <p:cNvPr id="6" name="오른쪽 화살표 5"/>
          <p:cNvSpPr/>
          <p:nvPr/>
        </p:nvSpPr>
        <p:spPr>
          <a:xfrm>
            <a:off x="632520" y="5255147"/>
            <a:ext cx="216024" cy="43204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2520" y="5348641"/>
            <a:ext cx="8784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NR requires further enhanced solution with high </a:t>
            </a:r>
            <a:r>
              <a:rPr lang="en-US" b="1" dirty="0">
                <a:solidFill>
                  <a:srgbClr val="FF0000"/>
                </a:solidFill>
              </a:rPr>
              <a:t>s</a:t>
            </a:r>
            <a:r>
              <a:rPr lang="en-US" b="1" dirty="0" smtClean="0">
                <a:solidFill>
                  <a:srgbClr val="FF0000"/>
                </a:solidFill>
              </a:rPr>
              <a:t>pectral efficiency and low latency 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10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/>
              <a:t>Limitation in TDM between DL/UL </a:t>
            </a:r>
          </a:p>
          <a:p>
            <a:pPr lvl="1"/>
            <a:r>
              <a:rPr lang="en-US" altLang="ko-KR" dirty="0" smtClean="0"/>
              <a:t>TDM between DL and UL leads higher latency in both DL and UL due to time partitioning between DL and UL</a:t>
            </a:r>
          </a:p>
          <a:p>
            <a:pPr lvl="1"/>
            <a:r>
              <a:rPr lang="en-US" altLang="ko-KR" dirty="0" smtClean="0"/>
              <a:t>Symmetric DL/UL partitioning to address URLLC may not be effective from spectral efficiency perspective particularly when traffic patterns are either DL heavy or UL heavy</a:t>
            </a:r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Further enhancements in spectral efficiency</a:t>
            </a:r>
            <a:endParaRPr lang="en-US" altLang="ko-KR" dirty="0"/>
          </a:p>
          <a:p>
            <a:pPr lvl="1"/>
            <a:r>
              <a:rPr lang="en-US" altLang="ko-KR" dirty="0" smtClean="0"/>
              <a:t>By allowing full duplex at one spectrum, enhanced spectral efficiency can be achieved</a:t>
            </a:r>
            <a:r>
              <a:rPr lang="en-US" altLang="ko-KR" dirty="0"/>
              <a:t> </a:t>
            </a:r>
            <a:r>
              <a:rPr lang="en-US" altLang="ko-KR" dirty="0" smtClean="0"/>
              <a:t>(ideally by 2x)</a:t>
            </a:r>
            <a:endParaRPr lang="en-US" altLang="ko-KR" dirty="0"/>
          </a:p>
          <a:p>
            <a:endParaRPr lang="en-US" altLang="ko-KR" dirty="0"/>
          </a:p>
          <a:p>
            <a:pPr lvl="1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 bwMode="auto">
          <a:xfrm>
            <a:off x="1136576" y="2420888"/>
            <a:ext cx="7848872" cy="266429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277" y="2465632"/>
            <a:ext cx="7329139" cy="256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749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Flexible Duplex for NR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942063"/>
            <a:ext cx="5331339" cy="5439265"/>
          </a:xfrm>
        </p:spPr>
        <p:txBody>
          <a:bodyPr/>
          <a:lstStyle/>
          <a:p>
            <a:r>
              <a:rPr lang="en-US" altLang="ko-KR" dirty="0"/>
              <a:t>Flexible Duplex </a:t>
            </a:r>
            <a:r>
              <a:rPr lang="en-US" altLang="ko-KR" dirty="0" smtClean="0"/>
              <a:t>with FDM manner</a:t>
            </a:r>
            <a:endParaRPr lang="en-US" altLang="ko-KR" dirty="0"/>
          </a:p>
          <a:p>
            <a:pPr lvl="1"/>
            <a:r>
              <a:rPr lang="en-US" altLang="ko-KR" dirty="0" smtClean="0"/>
              <a:t>Handling </a:t>
            </a:r>
            <a:r>
              <a:rPr lang="en-US" altLang="ko-KR" dirty="0"/>
              <a:t>Mixed Usage Scenarios</a:t>
            </a:r>
          </a:p>
          <a:p>
            <a:pPr lvl="2"/>
            <a:r>
              <a:rPr lang="en-US" altLang="ko-KR" dirty="0"/>
              <a:t>- e.g</a:t>
            </a:r>
            <a:r>
              <a:rPr lang="en-US" altLang="ko-KR" dirty="0" smtClean="0"/>
              <a:t>., multiplexing </a:t>
            </a:r>
            <a:r>
              <a:rPr lang="en-US" altLang="ko-KR" dirty="0"/>
              <a:t>between </a:t>
            </a:r>
            <a:r>
              <a:rPr lang="en-US" altLang="ko-KR" dirty="0" err="1"/>
              <a:t>eMBB</a:t>
            </a:r>
            <a:r>
              <a:rPr lang="en-US" altLang="ko-KR" dirty="0"/>
              <a:t> DL and URLLC </a:t>
            </a:r>
            <a:r>
              <a:rPr lang="en-US" altLang="ko-KR" dirty="0" smtClean="0"/>
              <a:t>UL with FDM manner</a:t>
            </a:r>
          </a:p>
          <a:p>
            <a:pPr lvl="2"/>
            <a:r>
              <a:rPr lang="en-US" altLang="ko-KR" dirty="0" smtClean="0"/>
              <a:t>- </a:t>
            </a:r>
            <a:r>
              <a:rPr lang="en-US" altLang="ko-KR" dirty="0"/>
              <a:t>e.g., multiplexing between </a:t>
            </a:r>
            <a:r>
              <a:rPr lang="en-US" altLang="ko-KR" dirty="0" err="1"/>
              <a:t>mMTC</a:t>
            </a:r>
            <a:r>
              <a:rPr lang="en-US" altLang="ko-KR" dirty="0"/>
              <a:t> UL and </a:t>
            </a:r>
            <a:r>
              <a:rPr lang="en-US" altLang="ko-KR" dirty="0" err="1"/>
              <a:t>eMBB</a:t>
            </a:r>
            <a:r>
              <a:rPr lang="en-US" altLang="ko-KR" dirty="0"/>
              <a:t>/URLLC DL with FDM manner</a:t>
            </a:r>
          </a:p>
          <a:p>
            <a:pPr lvl="1"/>
            <a:r>
              <a:rPr lang="en-US" altLang="ko-KR" dirty="0"/>
              <a:t>Sub-band wise DL/UL adaptation required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Occurrence of DL’s OOB power in UL reception at </a:t>
            </a:r>
            <a:r>
              <a:rPr lang="en-US" altLang="ko-KR" dirty="0" err="1" smtClean="0"/>
              <a:t>gNB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Occurrence </a:t>
            </a:r>
            <a:r>
              <a:rPr lang="en-US" altLang="ko-KR" dirty="0"/>
              <a:t>of </a:t>
            </a:r>
            <a:r>
              <a:rPr lang="en-US" altLang="ko-KR" dirty="0" smtClean="0"/>
              <a:t>inter-cell cross-link Interference between </a:t>
            </a:r>
            <a:r>
              <a:rPr lang="en-US" altLang="ko-KR" dirty="0" err="1" smtClean="0"/>
              <a:t>gNBs</a:t>
            </a:r>
            <a:r>
              <a:rPr lang="en-US" altLang="ko-KR" dirty="0" smtClean="0"/>
              <a:t> and UEs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Potential gains from flexible duplex with FDM manner</a:t>
            </a:r>
          </a:p>
          <a:p>
            <a:pPr lvl="1"/>
            <a:r>
              <a:rPr lang="en-US" altLang="ko-KR" dirty="0" smtClean="0"/>
              <a:t>DL or UL resource availability at any time </a:t>
            </a:r>
            <a:r>
              <a:rPr lang="en-US" altLang="ko-KR" dirty="0" smtClean="0">
                <a:sym typeface="Wingdings" panose="05000000000000000000" pitchFamily="2" charset="2"/>
              </a:rPr>
              <a:t> possibly reduce latency for URLLC applications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Multiplexing becomes easy for different usage scenarios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en-US" altLang="ko-KR" dirty="0"/>
          </a:p>
          <a:p>
            <a:pPr lvl="1"/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70237" y="4849415"/>
            <a:ext cx="36352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0" dirty="0" smtClean="0">
                <a:latin typeface="Calibri" panose="020F0502020204030204" pitchFamily="34" charset="0"/>
              </a:rPr>
              <a:t>&lt;Example of flexible duplex with FDM manner&gt;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2456" y="1589160"/>
            <a:ext cx="445431" cy="71448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269676" y="1383359"/>
            <a:ext cx="7627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err="1" smtClean="0">
                <a:latin typeface="Calibri" panose="020F0502020204030204" pitchFamily="34" charset="0"/>
              </a:rPr>
              <a:t>gNB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cxnSp>
        <p:nvCxnSpPr>
          <p:cNvPr id="8" name="직선 화살표 연결선 7"/>
          <p:cNvCxnSpPr/>
          <p:nvPr/>
        </p:nvCxnSpPr>
        <p:spPr>
          <a:xfrm flipH="1">
            <a:off x="7114228" y="1713117"/>
            <a:ext cx="504174" cy="970552"/>
          </a:xfrm>
          <a:prstGeom prst="straightConnector1">
            <a:avLst/>
          </a:prstGeom>
          <a:ln w="15875">
            <a:solidFill>
              <a:srgbClr val="2D2DFF"/>
            </a:solidFill>
            <a:tailEnd type="stealth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화살표 연결선 8"/>
          <p:cNvCxnSpPr/>
          <p:nvPr/>
        </p:nvCxnSpPr>
        <p:spPr>
          <a:xfrm flipH="1" flipV="1">
            <a:off x="7737924" y="1713117"/>
            <a:ext cx="699008" cy="1256954"/>
          </a:xfrm>
          <a:prstGeom prst="straightConnector1">
            <a:avLst/>
          </a:prstGeom>
          <a:ln w="15875">
            <a:solidFill>
              <a:srgbClr val="FF0000"/>
            </a:solidFill>
            <a:headEnd w="lg" len="med"/>
            <a:tailEnd type="stealth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466467" y="4297973"/>
            <a:ext cx="1184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err="1" smtClean="0">
                <a:latin typeface="Calibri" panose="020F0502020204030204" pitchFamily="34" charset="0"/>
              </a:rPr>
              <a:t>eMBB</a:t>
            </a:r>
            <a:r>
              <a:rPr lang="en-US" sz="1400" b="0" dirty="0" smtClean="0">
                <a:latin typeface="Calibri" panose="020F0502020204030204" pitchFamily="34" charset="0"/>
              </a:rPr>
              <a:t> UE #1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949" y="2773561"/>
            <a:ext cx="242558" cy="422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6932" y="3031693"/>
            <a:ext cx="242558" cy="422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자유형 43"/>
          <p:cNvSpPr/>
          <p:nvPr/>
        </p:nvSpPr>
        <p:spPr>
          <a:xfrm>
            <a:off x="8196297" y="3486034"/>
            <a:ext cx="841814" cy="1013471"/>
          </a:xfrm>
          <a:custGeom>
            <a:avLst/>
            <a:gdLst>
              <a:gd name="connsiteX0" fmla="*/ 1227438 w 1227438"/>
              <a:gd name="connsiteY0" fmla="*/ 1507524 h 1507524"/>
              <a:gd name="connsiteX1" fmla="*/ 0 w 1227438"/>
              <a:gd name="connsiteY1" fmla="*/ 1507524 h 1507524"/>
              <a:gd name="connsiteX2" fmla="*/ 0 w 1227438"/>
              <a:gd name="connsiteY2" fmla="*/ 0 h 1507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7438" h="1507524">
                <a:moveTo>
                  <a:pt x="1227438" y="1507524"/>
                </a:moveTo>
                <a:lnTo>
                  <a:pt x="0" y="1507524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/>
            </a:solidFill>
            <a:prstDash val="sysDot"/>
            <a:headEnd type="arrow" w="sm" len="sm"/>
            <a:tailEnd type="arrow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0">
              <a:latin typeface="Calibri" panose="020F0502020204030204" pitchFamily="34" charset="0"/>
            </a:endParaRPr>
          </a:p>
        </p:txBody>
      </p:sp>
      <p:graphicFrame>
        <p:nvGraphicFramePr>
          <p:cNvPr id="45" name="개체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0603997"/>
              </p:ext>
            </p:extLst>
          </p:nvPr>
        </p:nvGraphicFramePr>
        <p:xfrm>
          <a:off x="8020334" y="3412919"/>
          <a:ext cx="1759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0" name="Equation" r:id="rId5" imgW="152280" imgH="203040" progId="Equation.DSMT4">
                  <p:embed/>
                </p:oleObj>
              </mc:Choice>
              <mc:Fallback>
                <p:oleObj name="Equation" r:id="rId5" imgW="1522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20334" y="3412919"/>
                        <a:ext cx="175963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개체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356437"/>
              </p:ext>
            </p:extLst>
          </p:nvPr>
        </p:nvGraphicFramePr>
        <p:xfrm>
          <a:off x="9050145" y="4436940"/>
          <a:ext cx="102645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1" name="Equation" r:id="rId7" imgW="88560" imgH="152280" progId="Equation.DSMT4">
                  <p:embed/>
                </p:oleObj>
              </mc:Choice>
              <mc:Fallback>
                <p:oleObj name="Equation" r:id="rId7" imgW="88560" imgH="152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0145" y="4436940"/>
                        <a:ext cx="102645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9" name="그룹 78"/>
          <p:cNvGrpSpPr/>
          <p:nvPr/>
        </p:nvGrpSpPr>
        <p:grpSpPr>
          <a:xfrm>
            <a:off x="8248575" y="3581924"/>
            <a:ext cx="674666" cy="851549"/>
            <a:chOff x="8018918" y="3437908"/>
            <a:chExt cx="674666" cy="851549"/>
          </a:xfrm>
        </p:grpSpPr>
        <p:sp>
          <p:nvSpPr>
            <p:cNvPr id="47" name="직사각형 46"/>
            <p:cNvSpPr/>
            <p:nvPr/>
          </p:nvSpPr>
          <p:spPr>
            <a:xfrm>
              <a:off x="8018918" y="3720284"/>
              <a:ext cx="168666" cy="1417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8187584" y="3720284"/>
              <a:ext cx="168667" cy="1417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8356251" y="3720284"/>
              <a:ext cx="168666" cy="1417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8524917" y="3720284"/>
              <a:ext cx="168667" cy="1417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8018918" y="3862037"/>
              <a:ext cx="168666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8187584" y="3862037"/>
              <a:ext cx="168667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3" name="직사각형 52"/>
            <p:cNvSpPr/>
            <p:nvPr/>
          </p:nvSpPr>
          <p:spPr>
            <a:xfrm>
              <a:off x="8356251" y="3862037"/>
              <a:ext cx="168666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8524917" y="3862037"/>
              <a:ext cx="168667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8018918" y="4004871"/>
              <a:ext cx="168666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8187584" y="4004871"/>
              <a:ext cx="168667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8356251" y="4004871"/>
              <a:ext cx="168666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8524917" y="4004871"/>
              <a:ext cx="168667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8018918" y="4146623"/>
              <a:ext cx="168666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8187584" y="4146623"/>
              <a:ext cx="168667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8356251" y="4146623"/>
              <a:ext cx="168666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8524917" y="4146623"/>
              <a:ext cx="168667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8018918" y="3437908"/>
              <a:ext cx="168666" cy="1417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8187584" y="3437908"/>
              <a:ext cx="168667" cy="1417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5" name="직사각형 64"/>
            <p:cNvSpPr/>
            <p:nvPr/>
          </p:nvSpPr>
          <p:spPr>
            <a:xfrm>
              <a:off x="8356251" y="3437908"/>
              <a:ext cx="168666" cy="1417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8524917" y="3437908"/>
              <a:ext cx="168667" cy="1417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8018918" y="3579661"/>
              <a:ext cx="168666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8187584" y="3579661"/>
              <a:ext cx="168667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8356251" y="3579661"/>
              <a:ext cx="168666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8524917" y="3579661"/>
              <a:ext cx="168667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</p:grpSp>
      <p:sp>
        <p:nvSpPr>
          <p:cNvPr id="16" name="자유형 15"/>
          <p:cNvSpPr/>
          <p:nvPr/>
        </p:nvSpPr>
        <p:spPr>
          <a:xfrm>
            <a:off x="6724617" y="3219866"/>
            <a:ext cx="841813" cy="1013471"/>
          </a:xfrm>
          <a:custGeom>
            <a:avLst/>
            <a:gdLst>
              <a:gd name="connsiteX0" fmla="*/ 1227438 w 1227438"/>
              <a:gd name="connsiteY0" fmla="*/ 1507524 h 1507524"/>
              <a:gd name="connsiteX1" fmla="*/ 0 w 1227438"/>
              <a:gd name="connsiteY1" fmla="*/ 1507524 h 1507524"/>
              <a:gd name="connsiteX2" fmla="*/ 0 w 1227438"/>
              <a:gd name="connsiteY2" fmla="*/ 0 h 1507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7438" h="1507524">
                <a:moveTo>
                  <a:pt x="1227438" y="1507524"/>
                </a:moveTo>
                <a:lnTo>
                  <a:pt x="0" y="1507524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/>
            </a:solidFill>
            <a:prstDash val="sysDot"/>
            <a:headEnd type="arrow" w="sm" len="sm"/>
            <a:tailEnd type="arrow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0">
              <a:latin typeface="Calibri" panose="020F0502020204030204" pitchFamily="34" charset="0"/>
            </a:endParaRPr>
          </a:p>
        </p:txBody>
      </p:sp>
      <p:graphicFrame>
        <p:nvGraphicFramePr>
          <p:cNvPr id="17" name="개체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96865"/>
              </p:ext>
            </p:extLst>
          </p:nvPr>
        </p:nvGraphicFramePr>
        <p:xfrm>
          <a:off x="6548655" y="3146751"/>
          <a:ext cx="1759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2" name="Equation" r:id="rId9" imgW="152280" imgH="203040" progId="Equation.DSMT4">
                  <p:embed/>
                </p:oleObj>
              </mc:Choice>
              <mc:Fallback>
                <p:oleObj name="Equation" r:id="rId9" imgW="1522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48655" y="3146751"/>
                        <a:ext cx="175963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개체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0884931"/>
              </p:ext>
            </p:extLst>
          </p:nvPr>
        </p:nvGraphicFramePr>
        <p:xfrm>
          <a:off x="7578465" y="4170772"/>
          <a:ext cx="102645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3" name="Equation" r:id="rId10" imgW="88560" imgH="152280" progId="Equation.DSMT4">
                  <p:embed/>
                </p:oleObj>
              </mc:Choice>
              <mc:Fallback>
                <p:oleObj name="Equation" r:id="rId10" imgW="88560" imgH="152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8465" y="4170772"/>
                        <a:ext cx="102645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8" name="그룹 77"/>
          <p:cNvGrpSpPr/>
          <p:nvPr/>
        </p:nvGrpSpPr>
        <p:grpSpPr>
          <a:xfrm>
            <a:off x="6776896" y="3315756"/>
            <a:ext cx="674665" cy="851549"/>
            <a:chOff x="6547239" y="3171740"/>
            <a:chExt cx="674665" cy="851549"/>
          </a:xfrm>
        </p:grpSpPr>
        <p:sp>
          <p:nvSpPr>
            <p:cNvPr id="19" name="직사각형 18"/>
            <p:cNvSpPr/>
            <p:nvPr/>
          </p:nvSpPr>
          <p:spPr>
            <a:xfrm>
              <a:off x="6547239" y="3454116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6715905" y="3454116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6884571" y="3454116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7053237" y="3454116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6547239" y="3595869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6715905" y="3595869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6884571" y="3595869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7053237" y="3595869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6547239" y="3738703"/>
              <a:ext cx="168666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6715905" y="3738703"/>
              <a:ext cx="168667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6884571" y="3738703"/>
              <a:ext cx="168666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7053237" y="3738703"/>
              <a:ext cx="168667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6547239" y="3880455"/>
              <a:ext cx="168666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6715905" y="3880455"/>
              <a:ext cx="168667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6884571" y="3880455"/>
              <a:ext cx="168666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7053237" y="3880455"/>
              <a:ext cx="168667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6547239" y="3171740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6715905" y="3171740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6884571" y="3171740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7053237" y="3171740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547239" y="3313493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6715905" y="3313493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6884571" y="3313493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7053237" y="3313493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7993620" y="4494303"/>
            <a:ext cx="1184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Calibri" panose="020F0502020204030204" pitchFamily="34" charset="0"/>
              </a:rPr>
              <a:t>URLLC UE #2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grpSp>
        <p:nvGrpSpPr>
          <p:cNvPr id="155" name="그룹 154"/>
          <p:cNvGrpSpPr/>
          <p:nvPr/>
        </p:nvGrpSpPr>
        <p:grpSpPr>
          <a:xfrm>
            <a:off x="8617204" y="1111472"/>
            <a:ext cx="674665" cy="851549"/>
            <a:chOff x="6547239" y="3171740"/>
            <a:chExt cx="674665" cy="851549"/>
          </a:xfrm>
        </p:grpSpPr>
        <p:sp>
          <p:nvSpPr>
            <p:cNvPr id="156" name="직사각형 155"/>
            <p:cNvSpPr/>
            <p:nvPr/>
          </p:nvSpPr>
          <p:spPr>
            <a:xfrm>
              <a:off x="6547239" y="3454116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57" name="직사각형 156"/>
            <p:cNvSpPr/>
            <p:nvPr/>
          </p:nvSpPr>
          <p:spPr>
            <a:xfrm>
              <a:off x="6715905" y="3454116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58" name="직사각형 157"/>
            <p:cNvSpPr/>
            <p:nvPr/>
          </p:nvSpPr>
          <p:spPr>
            <a:xfrm>
              <a:off x="6884571" y="3454116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59" name="직사각형 158"/>
            <p:cNvSpPr/>
            <p:nvPr/>
          </p:nvSpPr>
          <p:spPr>
            <a:xfrm>
              <a:off x="7053237" y="3454116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0" name="직사각형 159"/>
            <p:cNvSpPr/>
            <p:nvPr/>
          </p:nvSpPr>
          <p:spPr>
            <a:xfrm>
              <a:off x="6547239" y="3595869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1" name="직사각형 160"/>
            <p:cNvSpPr/>
            <p:nvPr/>
          </p:nvSpPr>
          <p:spPr>
            <a:xfrm>
              <a:off x="6715905" y="3595869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2" name="직사각형 161"/>
            <p:cNvSpPr/>
            <p:nvPr/>
          </p:nvSpPr>
          <p:spPr>
            <a:xfrm>
              <a:off x="6884571" y="3595869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3" name="직사각형 162"/>
            <p:cNvSpPr/>
            <p:nvPr/>
          </p:nvSpPr>
          <p:spPr>
            <a:xfrm>
              <a:off x="7053237" y="3595869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4" name="직사각형 163"/>
            <p:cNvSpPr/>
            <p:nvPr/>
          </p:nvSpPr>
          <p:spPr>
            <a:xfrm>
              <a:off x="6547239" y="3738703"/>
              <a:ext cx="168666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5" name="직사각형 164"/>
            <p:cNvSpPr/>
            <p:nvPr/>
          </p:nvSpPr>
          <p:spPr>
            <a:xfrm>
              <a:off x="6715905" y="3738703"/>
              <a:ext cx="168667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6" name="직사각형 165"/>
            <p:cNvSpPr/>
            <p:nvPr/>
          </p:nvSpPr>
          <p:spPr>
            <a:xfrm>
              <a:off x="6884571" y="3738703"/>
              <a:ext cx="168666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7" name="직사각형 166"/>
            <p:cNvSpPr/>
            <p:nvPr/>
          </p:nvSpPr>
          <p:spPr>
            <a:xfrm>
              <a:off x="7053237" y="3738703"/>
              <a:ext cx="168667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8" name="직사각형 167"/>
            <p:cNvSpPr/>
            <p:nvPr/>
          </p:nvSpPr>
          <p:spPr>
            <a:xfrm>
              <a:off x="6547239" y="3880455"/>
              <a:ext cx="168666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9" name="직사각형 168"/>
            <p:cNvSpPr/>
            <p:nvPr/>
          </p:nvSpPr>
          <p:spPr>
            <a:xfrm>
              <a:off x="6715905" y="3880455"/>
              <a:ext cx="168667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0" name="직사각형 169"/>
            <p:cNvSpPr/>
            <p:nvPr/>
          </p:nvSpPr>
          <p:spPr>
            <a:xfrm>
              <a:off x="6884571" y="3880455"/>
              <a:ext cx="168666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1" name="직사각형 170"/>
            <p:cNvSpPr/>
            <p:nvPr/>
          </p:nvSpPr>
          <p:spPr>
            <a:xfrm>
              <a:off x="7053237" y="3880455"/>
              <a:ext cx="168667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2" name="직사각형 171"/>
            <p:cNvSpPr/>
            <p:nvPr/>
          </p:nvSpPr>
          <p:spPr>
            <a:xfrm>
              <a:off x="6547239" y="3171740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3" name="직사각형 172"/>
            <p:cNvSpPr/>
            <p:nvPr/>
          </p:nvSpPr>
          <p:spPr>
            <a:xfrm>
              <a:off x="6715905" y="3171740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4" name="직사각형 173"/>
            <p:cNvSpPr/>
            <p:nvPr/>
          </p:nvSpPr>
          <p:spPr>
            <a:xfrm>
              <a:off x="6884571" y="3171740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5" name="직사각형 174"/>
            <p:cNvSpPr/>
            <p:nvPr/>
          </p:nvSpPr>
          <p:spPr>
            <a:xfrm>
              <a:off x="7053237" y="3171740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6" name="직사각형 175"/>
            <p:cNvSpPr/>
            <p:nvPr/>
          </p:nvSpPr>
          <p:spPr>
            <a:xfrm>
              <a:off x="6547239" y="3313493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7" name="직사각형 176"/>
            <p:cNvSpPr/>
            <p:nvPr/>
          </p:nvSpPr>
          <p:spPr>
            <a:xfrm>
              <a:off x="6715905" y="3313493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8" name="직사각형 177"/>
            <p:cNvSpPr/>
            <p:nvPr/>
          </p:nvSpPr>
          <p:spPr>
            <a:xfrm>
              <a:off x="6884571" y="3313493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9" name="직사각형 178"/>
            <p:cNvSpPr/>
            <p:nvPr/>
          </p:nvSpPr>
          <p:spPr>
            <a:xfrm>
              <a:off x="7053237" y="3313493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</p:grpSp>
      <p:grpSp>
        <p:nvGrpSpPr>
          <p:cNvPr id="181" name="그룹 180"/>
          <p:cNvGrpSpPr/>
          <p:nvPr/>
        </p:nvGrpSpPr>
        <p:grpSpPr>
          <a:xfrm>
            <a:off x="8540898" y="2089459"/>
            <a:ext cx="907029" cy="628367"/>
            <a:chOff x="7171099" y="1158670"/>
            <a:chExt cx="907029" cy="628367"/>
          </a:xfrm>
        </p:grpSpPr>
        <p:sp>
          <p:nvSpPr>
            <p:cNvPr id="183" name="직사각형 182"/>
            <p:cNvSpPr/>
            <p:nvPr/>
          </p:nvSpPr>
          <p:spPr>
            <a:xfrm>
              <a:off x="7171099" y="1226500"/>
              <a:ext cx="101116" cy="72008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84" name="직사각형 183"/>
            <p:cNvSpPr/>
            <p:nvPr/>
          </p:nvSpPr>
          <p:spPr>
            <a:xfrm>
              <a:off x="7171099" y="1409554"/>
              <a:ext cx="101116" cy="72008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85" name="직사각형 184"/>
            <p:cNvSpPr/>
            <p:nvPr/>
          </p:nvSpPr>
          <p:spPr>
            <a:xfrm>
              <a:off x="7171099" y="1603830"/>
              <a:ext cx="101116" cy="72008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7257046" y="1158670"/>
              <a:ext cx="324128" cy="253916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1050" b="0" dirty="0">
                  <a:latin typeface="Calibri" panose="020F0502020204030204" pitchFamily="34" charset="0"/>
                </a:rPr>
                <a:t>DL</a:t>
              </a: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7247451" y="1336108"/>
              <a:ext cx="830677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0" dirty="0">
                  <a:latin typeface="Calibri" panose="020F0502020204030204" pitchFamily="34" charset="0"/>
                </a:rPr>
                <a:t>Guard Band</a:t>
              </a: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7255443" y="1533121"/>
              <a:ext cx="327334" cy="253916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1050" b="0" dirty="0">
                  <a:latin typeface="Calibri" panose="020F0502020204030204" pitchFamily="34" charset="0"/>
                </a:rPr>
                <a:t>UL</a:t>
              </a:r>
            </a:p>
          </p:txBody>
        </p:sp>
      </p:grpSp>
      <p:sp>
        <p:nvSpPr>
          <p:cNvPr id="182" name="모서리가 둥근 직사각형 181"/>
          <p:cNvSpPr/>
          <p:nvPr/>
        </p:nvSpPr>
        <p:spPr>
          <a:xfrm>
            <a:off x="8478951" y="2089459"/>
            <a:ext cx="947369" cy="584711"/>
          </a:xfrm>
          <a:prstGeom prst="roundRect">
            <a:avLst/>
          </a:prstGeom>
          <a:noFill/>
          <a:ln w="31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</p:spTree>
    <p:extLst>
      <p:ext uri="{BB962C8B-B14F-4D97-AF65-F5344CB8AC3E}">
        <p14:creationId xmlns:p14="http://schemas.microsoft.com/office/powerpoint/2010/main" val="1572169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3" name="그룹 1042"/>
          <p:cNvGrpSpPr/>
          <p:nvPr/>
        </p:nvGrpSpPr>
        <p:grpSpPr>
          <a:xfrm>
            <a:off x="1283644" y="4166332"/>
            <a:ext cx="3165300" cy="2112096"/>
            <a:chOff x="1111131" y="4077072"/>
            <a:chExt cx="3481829" cy="2323306"/>
          </a:xfrm>
        </p:grpSpPr>
        <p:pic>
          <p:nvPicPr>
            <p:cNvPr id="305" name="내용 개체 틀 3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131" y="4077072"/>
              <a:ext cx="3481829" cy="2323306"/>
            </a:xfrm>
            <a:prstGeom prst="rect">
              <a:avLst/>
            </a:prstGeom>
          </p:spPr>
        </p:pic>
        <p:cxnSp>
          <p:nvCxnSpPr>
            <p:cNvPr id="1041" name="직선 화살표 연결선 1040"/>
            <p:cNvCxnSpPr/>
            <p:nvPr/>
          </p:nvCxnSpPr>
          <p:spPr bwMode="auto">
            <a:xfrm flipV="1">
              <a:off x="3919010" y="5709036"/>
              <a:ext cx="0" cy="21602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316" name="직선 화살표 연결선 315"/>
            <p:cNvCxnSpPr/>
            <p:nvPr/>
          </p:nvCxnSpPr>
          <p:spPr bwMode="auto">
            <a:xfrm flipV="1">
              <a:off x="3979392" y="5302866"/>
              <a:ext cx="0" cy="38891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318" name="직선 화살표 연결선 317"/>
            <p:cNvCxnSpPr/>
            <p:nvPr/>
          </p:nvCxnSpPr>
          <p:spPr bwMode="auto">
            <a:xfrm flipV="1">
              <a:off x="4045774" y="4856969"/>
              <a:ext cx="0" cy="62635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319" name="직선 화살표 연결선 318"/>
            <p:cNvCxnSpPr/>
            <p:nvPr/>
          </p:nvCxnSpPr>
          <p:spPr bwMode="auto">
            <a:xfrm flipV="1">
              <a:off x="4123408" y="4359150"/>
              <a:ext cx="0" cy="87620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</p:grpSp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Full Duplex for NR</a:t>
            </a:r>
            <a:endParaRPr lang="ko-KR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205991" y="4653606"/>
            <a:ext cx="32542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0" dirty="0" smtClean="0">
                <a:latin typeface="Calibri" panose="020F0502020204030204" pitchFamily="34" charset="0"/>
              </a:rPr>
              <a:t>&lt;Example of full duplex operation at </a:t>
            </a:r>
            <a:r>
              <a:rPr lang="en-US" sz="1400" b="0" dirty="0" err="1" smtClean="0">
                <a:latin typeface="Calibri" panose="020F0502020204030204" pitchFamily="34" charset="0"/>
              </a:rPr>
              <a:t>gNB</a:t>
            </a:r>
            <a:r>
              <a:rPr lang="en-US" sz="1400" b="0" dirty="0" smtClean="0">
                <a:latin typeface="Calibri" panose="020F0502020204030204" pitchFamily="34" charset="0"/>
              </a:rPr>
              <a:t>&gt;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grpSp>
        <p:nvGrpSpPr>
          <p:cNvPr id="1038" name="그룹 1037"/>
          <p:cNvGrpSpPr/>
          <p:nvPr/>
        </p:nvGrpSpPr>
        <p:grpSpPr>
          <a:xfrm>
            <a:off x="6369339" y="1040611"/>
            <a:ext cx="2663541" cy="3627469"/>
            <a:chOff x="5099795" y="1160898"/>
            <a:chExt cx="2306872" cy="3627469"/>
          </a:xfrm>
        </p:grpSpPr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20679" y="1575447"/>
              <a:ext cx="385784" cy="714489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5524220" y="1160898"/>
              <a:ext cx="1170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Calibri" panose="020F0502020204030204" pitchFamily="34" charset="0"/>
                </a:rPr>
                <a:t>Full Duplex </a:t>
              </a:r>
              <a:r>
                <a:rPr lang="en-US" sz="1400" b="0" dirty="0" err="1" smtClean="0">
                  <a:latin typeface="Calibri" panose="020F0502020204030204" pitchFamily="34" charset="0"/>
                </a:rPr>
                <a:t>gNB</a:t>
              </a:r>
              <a:endParaRPr lang="en-US" sz="1400" b="0" dirty="0">
                <a:latin typeface="Calibri" panose="020F0502020204030204" pitchFamily="34" charset="0"/>
              </a:endParaRPr>
            </a:p>
          </p:txBody>
        </p:sp>
        <p:cxnSp>
          <p:nvCxnSpPr>
            <p:cNvPr id="24" name="직선 화살표 연결선 23"/>
            <p:cNvCxnSpPr/>
            <p:nvPr/>
          </p:nvCxnSpPr>
          <p:spPr>
            <a:xfrm flipH="1">
              <a:off x="5619082" y="1699404"/>
              <a:ext cx="436661" cy="970552"/>
            </a:xfrm>
            <a:prstGeom prst="straightConnector1">
              <a:avLst/>
            </a:prstGeom>
            <a:ln w="15875">
              <a:solidFill>
                <a:srgbClr val="2D2DFF"/>
              </a:solidFill>
              <a:tailEnd type="stealth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화살표 연결선 24"/>
            <p:cNvCxnSpPr/>
            <p:nvPr/>
          </p:nvCxnSpPr>
          <p:spPr>
            <a:xfrm flipH="1" flipV="1">
              <a:off x="6159260" y="1699404"/>
              <a:ext cx="605405" cy="1256954"/>
            </a:xfrm>
            <a:prstGeom prst="straightConnector1">
              <a:avLst/>
            </a:prstGeom>
            <a:ln w="15875">
              <a:solidFill>
                <a:srgbClr val="FF0000"/>
              </a:solidFill>
              <a:headEnd w="lg" len="med"/>
              <a:tailEnd type="stealth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5099795" y="4284260"/>
              <a:ext cx="10259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Calibri" panose="020F0502020204030204" pitchFamily="34" charset="0"/>
                </a:rPr>
                <a:t>UE #1</a:t>
              </a:r>
              <a:endParaRPr lang="en-US" sz="1400" b="0" dirty="0">
                <a:latin typeface="Calibri" panose="020F0502020204030204" pitchFamily="34" charset="0"/>
              </a:endParaRPr>
            </a:p>
          </p:txBody>
        </p:sp>
        <p:pic>
          <p:nvPicPr>
            <p:cNvPr id="69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4043" y="2759848"/>
              <a:ext cx="210078" cy="422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4665" y="3017980"/>
              <a:ext cx="210078" cy="422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32" name="그룹 1031"/>
            <p:cNvGrpSpPr/>
            <p:nvPr/>
          </p:nvGrpSpPr>
          <p:grpSpPr>
            <a:xfrm>
              <a:off x="6403853" y="3399206"/>
              <a:ext cx="980811" cy="1176421"/>
              <a:chOff x="6702143" y="3555073"/>
              <a:chExt cx="980811" cy="1176421"/>
            </a:xfrm>
          </p:grpSpPr>
          <p:sp>
            <p:nvSpPr>
              <p:cNvPr id="33" name="자유형 32"/>
              <p:cNvSpPr/>
              <p:nvPr/>
            </p:nvSpPr>
            <p:spPr>
              <a:xfrm>
                <a:off x="6854543" y="3628188"/>
                <a:ext cx="729088" cy="1013471"/>
              </a:xfrm>
              <a:custGeom>
                <a:avLst/>
                <a:gdLst>
                  <a:gd name="connsiteX0" fmla="*/ 1227438 w 1227438"/>
                  <a:gd name="connsiteY0" fmla="*/ 1507524 h 1507524"/>
                  <a:gd name="connsiteX1" fmla="*/ 0 w 1227438"/>
                  <a:gd name="connsiteY1" fmla="*/ 1507524 h 1507524"/>
                  <a:gd name="connsiteX2" fmla="*/ 0 w 1227438"/>
                  <a:gd name="connsiteY2" fmla="*/ 0 h 1507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27438" h="1507524">
                    <a:moveTo>
                      <a:pt x="1227438" y="1507524"/>
                    </a:moveTo>
                    <a:lnTo>
                      <a:pt x="0" y="1507524"/>
                    </a:ln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chemeClr val="tx1"/>
                </a:solidFill>
                <a:prstDash val="sysDot"/>
                <a:headEnd type="arrow" w="sm" len="sm"/>
                <a:tailEnd type="arrow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b="0">
                  <a:latin typeface="Calibri" panose="020F0502020204030204" pitchFamily="34" charset="0"/>
                </a:endParaRPr>
              </a:p>
            </p:txBody>
          </p:sp>
          <p:graphicFrame>
            <p:nvGraphicFramePr>
              <p:cNvPr id="67" name="개체 6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49318175"/>
                  </p:ext>
                </p:extLst>
              </p:nvPr>
            </p:nvGraphicFramePr>
            <p:xfrm>
              <a:off x="6702143" y="3555073"/>
              <a:ext cx="152400" cy="203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70" name="Equation" r:id="rId6" imgW="152280" imgH="203040" progId="Equation.DSMT4">
                      <p:embed/>
                    </p:oleObj>
                  </mc:Choice>
                  <mc:Fallback>
                    <p:oleObj name="Equation" r:id="rId6" imgW="152280" imgH="20304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6702143" y="3555073"/>
                            <a:ext cx="152400" cy="2032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1" name="개체 7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26298446"/>
                  </p:ext>
                </p:extLst>
              </p:nvPr>
            </p:nvGraphicFramePr>
            <p:xfrm>
              <a:off x="7594054" y="4579094"/>
              <a:ext cx="88900" cy="152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71" name="Equation" r:id="rId8" imgW="88560" imgH="152280" progId="Equation.DSMT4">
                      <p:embed/>
                    </p:oleObj>
                  </mc:Choice>
                  <mc:Fallback>
                    <p:oleObj name="Equation" r:id="rId8" imgW="88560" imgH="152280" progId="Equation.DSMT4">
                      <p:embed/>
                      <p:pic>
                        <p:nvPicPr>
                          <p:cNvPr id="0" name="개체 6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594054" y="4579094"/>
                            <a:ext cx="88900" cy="1524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03" name="직사각형 102"/>
              <p:cNvSpPr/>
              <p:nvPr/>
            </p:nvSpPr>
            <p:spPr>
              <a:xfrm>
                <a:off x="6899821" y="4006454"/>
                <a:ext cx="146080" cy="141753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04" name="직사각형 103"/>
              <p:cNvSpPr/>
              <p:nvPr/>
            </p:nvSpPr>
            <p:spPr>
              <a:xfrm>
                <a:off x="7045901" y="4006454"/>
                <a:ext cx="146081" cy="141753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05" name="직사각형 104"/>
              <p:cNvSpPr/>
              <p:nvPr/>
            </p:nvSpPr>
            <p:spPr>
              <a:xfrm>
                <a:off x="7191982" y="4006454"/>
                <a:ext cx="146080" cy="141753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06" name="직사각형 105"/>
              <p:cNvSpPr/>
              <p:nvPr/>
            </p:nvSpPr>
            <p:spPr>
              <a:xfrm>
                <a:off x="7338062" y="4006454"/>
                <a:ext cx="146081" cy="141753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07" name="직사각형 106"/>
              <p:cNvSpPr/>
              <p:nvPr/>
            </p:nvSpPr>
            <p:spPr>
              <a:xfrm>
                <a:off x="6899821" y="4148207"/>
                <a:ext cx="146080" cy="142834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08" name="직사각형 107"/>
              <p:cNvSpPr/>
              <p:nvPr/>
            </p:nvSpPr>
            <p:spPr>
              <a:xfrm>
                <a:off x="7045901" y="4148207"/>
                <a:ext cx="146081" cy="142834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09" name="직사각형 108"/>
              <p:cNvSpPr/>
              <p:nvPr/>
            </p:nvSpPr>
            <p:spPr>
              <a:xfrm>
                <a:off x="7191982" y="4148207"/>
                <a:ext cx="146080" cy="142834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0" name="직사각형 109"/>
              <p:cNvSpPr/>
              <p:nvPr/>
            </p:nvSpPr>
            <p:spPr>
              <a:xfrm>
                <a:off x="7338062" y="4148207"/>
                <a:ext cx="146081" cy="142834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1" name="직사각형 110"/>
              <p:cNvSpPr/>
              <p:nvPr/>
            </p:nvSpPr>
            <p:spPr>
              <a:xfrm>
                <a:off x="6899821" y="4291041"/>
                <a:ext cx="146080" cy="141752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2" name="직사각형 111"/>
              <p:cNvSpPr/>
              <p:nvPr/>
            </p:nvSpPr>
            <p:spPr>
              <a:xfrm>
                <a:off x="7045901" y="4291041"/>
                <a:ext cx="146081" cy="141752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3" name="직사각형 112"/>
              <p:cNvSpPr/>
              <p:nvPr/>
            </p:nvSpPr>
            <p:spPr>
              <a:xfrm>
                <a:off x="7191982" y="4291041"/>
                <a:ext cx="146080" cy="141752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4" name="직사각형 113"/>
              <p:cNvSpPr/>
              <p:nvPr/>
            </p:nvSpPr>
            <p:spPr>
              <a:xfrm>
                <a:off x="7338062" y="4291041"/>
                <a:ext cx="146081" cy="141752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5" name="직사각형 114"/>
              <p:cNvSpPr/>
              <p:nvPr/>
            </p:nvSpPr>
            <p:spPr>
              <a:xfrm>
                <a:off x="6899821" y="4432793"/>
                <a:ext cx="146080" cy="142834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6" name="직사각형 115"/>
              <p:cNvSpPr/>
              <p:nvPr/>
            </p:nvSpPr>
            <p:spPr>
              <a:xfrm>
                <a:off x="7045901" y="4432793"/>
                <a:ext cx="146081" cy="142834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7" name="직사각형 116"/>
              <p:cNvSpPr/>
              <p:nvPr/>
            </p:nvSpPr>
            <p:spPr>
              <a:xfrm>
                <a:off x="7191982" y="4432793"/>
                <a:ext cx="146080" cy="142834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8" name="직사각형 117"/>
              <p:cNvSpPr/>
              <p:nvPr/>
            </p:nvSpPr>
            <p:spPr>
              <a:xfrm>
                <a:off x="7338062" y="4432793"/>
                <a:ext cx="146081" cy="142834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46" name="직사각형 145"/>
              <p:cNvSpPr/>
              <p:nvPr/>
            </p:nvSpPr>
            <p:spPr>
              <a:xfrm>
                <a:off x="6899821" y="3724078"/>
                <a:ext cx="146080" cy="14175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47" name="직사각형 146"/>
              <p:cNvSpPr/>
              <p:nvPr/>
            </p:nvSpPr>
            <p:spPr>
              <a:xfrm>
                <a:off x="7045901" y="3724078"/>
                <a:ext cx="146081" cy="14175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48" name="직사각형 147"/>
              <p:cNvSpPr/>
              <p:nvPr/>
            </p:nvSpPr>
            <p:spPr>
              <a:xfrm>
                <a:off x="7191982" y="3724078"/>
                <a:ext cx="146080" cy="14175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49" name="직사각형 148"/>
              <p:cNvSpPr/>
              <p:nvPr/>
            </p:nvSpPr>
            <p:spPr>
              <a:xfrm>
                <a:off x="7338062" y="3724078"/>
                <a:ext cx="146081" cy="14175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50" name="직사각형 149"/>
              <p:cNvSpPr/>
              <p:nvPr/>
            </p:nvSpPr>
            <p:spPr>
              <a:xfrm>
                <a:off x="6899821" y="3865831"/>
                <a:ext cx="146080" cy="14283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51" name="직사각형 150"/>
              <p:cNvSpPr/>
              <p:nvPr/>
            </p:nvSpPr>
            <p:spPr>
              <a:xfrm>
                <a:off x="7045901" y="3865831"/>
                <a:ext cx="146081" cy="14283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52" name="직사각형 151"/>
              <p:cNvSpPr/>
              <p:nvPr/>
            </p:nvSpPr>
            <p:spPr>
              <a:xfrm>
                <a:off x="7191982" y="3865831"/>
                <a:ext cx="146080" cy="14283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53" name="직사각형 152"/>
              <p:cNvSpPr/>
              <p:nvPr/>
            </p:nvSpPr>
            <p:spPr>
              <a:xfrm>
                <a:off x="7338062" y="3865831"/>
                <a:ext cx="146081" cy="14283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56" name="자유형 155"/>
            <p:cNvSpPr/>
            <p:nvPr/>
          </p:nvSpPr>
          <p:spPr>
            <a:xfrm>
              <a:off x="5281643" y="3206153"/>
              <a:ext cx="729088" cy="1013471"/>
            </a:xfrm>
            <a:custGeom>
              <a:avLst/>
              <a:gdLst>
                <a:gd name="connsiteX0" fmla="*/ 1227438 w 1227438"/>
                <a:gd name="connsiteY0" fmla="*/ 1507524 h 1507524"/>
                <a:gd name="connsiteX1" fmla="*/ 0 w 1227438"/>
                <a:gd name="connsiteY1" fmla="*/ 1507524 h 1507524"/>
                <a:gd name="connsiteX2" fmla="*/ 0 w 1227438"/>
                <a:gd name="connsiteY2" fmla="*/ 0 h 150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7438" h="1507524">
                  <a:moveTo>
                    <a:pt x="1227438" y="1507524"/>
                  </a:moveTo>
                  <a:lnTo>
                    <a:pt x="0" y="1507524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/>
              </a:solidFill>
              <a:prstDash val="sysDot"/>
              <a:headEnd type="arrow" w="sm" len="sm"/>
              <a:tailEnd type="arrow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>
                <a:latin typeface="Calibri" panose="020F0502020204030204" pitchFamily="34" charset="0"/>
              </a:endParaRPr>
            </a:p>
          </p:txBody>
        </p:sp>
        <p:graphicFrame>
          <p:nvGraphicFramePr>
            <p:cNvPr id="157" name="개체 15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89438712"/>
                </p:ext>
              </p:extLst>
            </p:nvPr>
          </p:nvGraphicFramePr>
          <p:xfrm>
            <a:off x="5129243" y="3133038"/>
            <a:ext cx="152400" cy="203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2" name="Equation" r:id="rId10" imgW="152280" imgH="203040" progId="Equation.DSMT4">
                    <p:embed/>
                  </p:oleObj>
                </mc:Choice>
                <mc:Fallback>
                  <p:oleObj name="Equation" r:id="rId10" imgW="152280" imgH="2030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5129243" y="3133038"/>
                          <a:ext cx="152400" cy="203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8" name="개체 15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4217849"/>
                </p:ext>
              </p:extLst>
            </p:nvPr>
          </p:nvGraphicFramePr>
          <p:xfrm>
            <a:off x="6021154" y="4157059"/>
            <a:ext cx="88900" cy="152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3" name="Equation" r:id="rId11" imgW="88560" imgH="152280" progId="Equation.DSMT4">
                    <p:embed/>
                  </p:oleObj>
                </mc:Choice>
                <mc:Fallback>
                  <p:oleObj name="Equation" r:id="rId11" imgW="88560" imgH="1522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21154" y="4157059"/>
                          <a:ext cx="88900" cy="152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9" name="직사각형 158"/>
            <p:cNvSpPr/>
            <p:nvPr/>
          </p:nvSpPr>
          <p:spPr>
            <a:xfrm>
              <a:off x="5326921" y="3584419"/>
              <a:ext cx="146080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0" name="직사각형 159"/>
            <p:cNvSpPr/>
            <p:nvPr/>
          </p:nvSpPr>
          <p:spPr>
            <a:xfrm>
              <a:off x="5473001" y="3584419"/>
              <a:ext cx="146081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1" name="직사각형 160"/>
            <p:cNvSpPr/>
            <p:nvPr/>
          </p:nvSpPr>
          <p:spPr>
            <a:xfrm>
              <a:off x="5619082" y="3584419"/>
              <a:ext cx="146080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2" name="직사각형 161"/>
            <p:cNvSpPr/>
            <p:nvPr/>
          </p:nvSpPr>
          <p:spPr>
            <a:xfrm>
              <a:off x="5765162" y="3584419"/>
              <a:ext cx="146081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3" name="직사각형 162"/>
            <p:cNvSpPr/>
            <p:nvPr/>
          </p:nvSpPr>
          <p:spPr>
            <a:xfrm>
              <a:off x="5326921" y="3726172"/>
              <a:ext cx="146080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4" name="직사각형 163"/>
            <p:cNvSpPr/>
            <p:nvPr/>
          </p:nvSpPr>
          <p:spPr>
            <a:xfrm>
              <a:off x="5473001" y="3726172"/>
              <a:ext cx="146081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5" name="직사각형 164"/>
            <p:cNvSpPr/>
            <p:nvPr/>
          </p:nvSpPr>
          <p:spPr>
            <a:xfrm>
              <a:off x="5619082" y="3726172"/>
              <a:ext cx="146080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6" name="직사각형 165"/>
            <p:cNvSpPr/>
            <p:nvPr/>
          </p:nvSpPr>
          <p:spPr>
            <a:xfrm>
              <a:off x="5765162" y="3726172"/>
              <a:ext cx="146081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7" name="직사각형 166"/>
            <p:cNvSpPr/>
            <p:nvPr/>
          </p:nvSpPr>
          <p:spPr>
            <a:xfrm>
              <a:off x="5326921" y="3869006"/>
              <a:ext cx="146080" cy="141752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8" name="직사각형 167"/>
            <p:cNvSpPr/>
            <p:nvPr/>
          </p:nvSpPr>
          <p:spPr>
            <a:xfrm>
              <a:off x="5473001" y="3869006"/>
              <a:ext cx="146081" cy="141752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9" name="직사각형 168"/>
            <p:cNvSpPr/>
            <p:nvPr/>
          </p:nvSpPr>
          <p:spPr>
            <a:xfrm>
              <a:off x="5619082" y="3869006"/>
              <a:ext cx="146080" cy="141752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0" name="직사각형 169"/>
            <p:cNvSpPr/>
            <p:nvPr/>
          </p:nvSpPr>
          <p:spPr>
            <a:xfrm>
              <a:off x="5765162" y="3869006"/>
              <a:ext cx="146081" cy="141752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1" name="직사각형 170"/>
            <p:cNvSpPr/>
            <p:nvPr/>
          </p:nvSpPr>
          <p:spPr>
            <a:xfrm>
              <a:off x="5326921" y="4010758"/>
              <a:ext cx="146080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2" name="직사각형 171"/>
            <p:cNvSpPr/>
            <p:nvPr/>
          </p:nvSpPr>
          <p:spPr>
            <a:xfrm>
              <a:off x="5473001" y="4010758"/>
              <a:ext cx="146081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3" name="직사각형 172"/>
            <p:cNvSpPr/>
            <p:nvPr/>
          </p:nvSpPr>
          <p:spPr>
            <a:xfrm>
              <a:off x="5619082" y="4010758"/>
              <a:ext cx="146080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4" name="직사각형 173"/>
            <p:cNvSpPr/>
            <p:nvPr/>
          </p:nvSpPr>
          <p:spPr>
            <a:xfrm>
              <a:off x="5765162" y="4010758"/>
              <a:ext cx="146081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5" name="직사각형 174"/>
            <p:cNvSpPr/>
            <p:nvPr/>
          </p:nvSpPr>
          <p:spPr>
            <a:xfrm>
              <a:off x="5326921" y="3302043"/>
              <a:ext cx="146080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6" name="직사각형 175"/>
            <p:cNvSpPr/>
            <p:nvPr/>
          </p:nvSpPr>
          <p:spPr>
            <a:xfrm>
              <a:off x="5473001" y="3302043"/>
              <a:ext cx="146081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7" name="직사각형 176"/>
            <p:cNvSpPr/>
            <p:nvPr/>
          </p:nvSpPr>
          <p:spPr>
            <a:xfrm>
              <a:off x="5619082" y="3302043"/>
              <a:ext cx="146080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8" name="직사각형 177"/>
            <p:cNvSpPr/>
            <p:nvPr/>
          </p:nvSpPr>
          <p:spPr>
            <a:xfrm>
              <a:off x="5765162" y="3302043"/>
              <a:ext cx="146081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9" name="직사각형 178"/>
            <p:cNvSpPr/>
            <p:nvPr/>
          </p:nvSpPr>
          <p:spPr>
            <a:xfrm>
              <a:off x="5326921" y="3443796"/>
              <a:ext cx="146080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80" name="직사각형 179"/>
            <p:cNvSpPr/>
            <p:nvPr/>
          </p:nvSpPr>
          <p:spPr>
            <a:xfrm>
              <a:off x="5473001" y="3443796"/>
              <a:ext cx="146081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81" name="직사각형 180"/>
            <p:cNvSpPr/>
            <p:nvPr/>
          </p:nvSpPr>
          <p:spPr>
            <a:xfrm>
              <a:off x="5619082" y="3443796"/>
              <a:ext cx="146080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82" name="직사각형 181"/>
            <p:cNvSpPr/>
            <p:nvPr/>
          </p:nvSpPr>
          <p:spPr>
            <a:xfrm>
              <a:off x="5765162" y="3443796"/>
              <a:ext cx="146081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6380716" y="4480590"/>
              <a:ext cx="10259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Calibri" panose="020F0502020204030204" pitchFamily="34" charset="0"/>
                </a:rPr>
                <a:t>UE #2</a:t>
              </a:r>
              <a:endParaRPr lang="en-US" sz="1400" b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192" name="내용 개체 틀 2"/>
          <p:cNvSpPr txBox="1">
            <a:spLocks/>
          </p:cNvSpPr>
          <p:nvPr/>
        </p:nvSpPr>
        <p:spPr>
          <a:xfrm>
            <a:off x="632520" y="942063"/>
            <a:ext cx="5408710" cy="5439265"/>
          </a:xfrm>
          <a:prstGeom prst="rect">
            <a:avLst/>
          </a:prstGeom>
        </p:spPr>
        <p:txBody>
          <a:bodyPr/>
          <a:lstStyle>
            <a:lvl1pPr marL="268288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kumimoji="1" sz="1800" b="1" u="none" baseline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 marL="15986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–"/>
              <a:defRPr kumimoji="1" sz="1400" baseline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58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 baseline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294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439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8584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5727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ko-KR" kern="0" dirty="0"/>
              <a:t>Full Duplex </a:t>
            </a:r>
            <a:r>
              <a:rPr lang="en-US" altLang="ko-KR" kern="0" dirty="0" smtClean="0"/>
              <a:t>at </a:t>
            </a:r>
            <a:r>
              <a:rPr lang="en-US" altLang="ko-KR" kern="0" dirty="0" err="1" smtClean="0"/>
              <a:t>gNB</a:t>
            </a:r>
            <a:endParaRPr lang="en-US" altLang="ko-KR" kern="0" dirty="0" smtClean="0"/>
          </a:p>
          <a:p>
            <a:pPr lvl="1"/>
            <a:r>
              <a:rPr lang="en-US" altLang="ko-KR" sz="1200" b="0" kern="0" dirty="0" smtClean="0"/>
              <a:t>Efficient </a:t>
            </a:r>
            <a:r>
              <a:rPr lang="en-US" altLang="ko-KR" sz="1200" b="0" kern="0" dirty="0"/>
              <a:t>adaptation for time variant DL/UL data </a:t>
            </a:r>
            <a:r>
              <a:rPr lang="en-US" altLang="ko-KR" sz="1200" b="0" kern="0" dirty="0" smtClean="0"/>
              <a:t>traffic</a:t>
            </a:r>
          </a:p>
          <a:p>
            <a:pPr lvl="2"/>
            <a:r>
              <a:rPr lang="en-US" altLang="ko-KR" sz="1050" b="0" kern="0" dirty="0" smtClean="0"/>
              <a:t>Spectral efficiency enhancement via fully utilized frequency resources</a:t>
            </a:r>
          </a:p>
          <a:p>
            <a:pPr lvl="2"/>
            <a:r>
              <a:rPr lang="en-US" altLang="ko-KR" sz="1050" b="0" kern="0" dirty="0" smtClean="0"/>
              <a:t>Overall latency reduction via always on UL transmission opportunity</a:t>
            </a:r>
          </a:p>
          <a:p>
            <a:pPr lvl="2"/>
            <a:r>
              <a:rPr lang="en-US" altLang="ko-KR" sz="1050" b="0" kern="0" dirty="0" smtClean="0"/>
              <a:t>Easier multiplexing among different usage scenarios with different DL/UL traffic patterns</a:t>
            </a:r>
            <a:endParaRPr lang="en-US" altLang="ko-KR" sz="1050" b="0" kern="0" dirty="0"/>
          </a:p>
          <a:p>
            <a:pPr lvl="1"/>
            <a:r>
              <a:rPr lang="en-US" altLang="ko-KR" sz="1200" kern="0" dirty="0" err="1" smtClean="0"/>
              <a:t>gNB</a:t>
            </a:r>
            <a:r>
              <a:rPr lang="en-US" altLang="ko-KR" sz="1200" kern="0" dirty="0" smtClean="0"/>
              <a:t> </a:t>
            </a:r>
            <a:r>
              <a:rPr lang="en-US" altLang="ko-KR" sz="1200" kern="0" dirty="0"/>
              <a:t>with Full Duplex capability required</a:t>
            </a:r>
          </a:p>
          <a:p>
            <a:pPr lvl="1"/>
            <a:r>
              <a:rPr lang="en-US" altLang="ko-KR" sz="1200" b="0" kern="0" dirty="0" smtClean="0"/>
              <a:t>Occurrence </a:t>
            </a:r>
            <a:r>
              <a:rPr lang="en-US" altLang="ko-KR" sz="1200" b="0" kern="0" dirty="0"/>
              <a:t>of self-Interference at </a:t>
            </a:r>
            <a:r>
              <a:rPr lang="en-US" altLang="ko-KR" sz="1200" b="0" kern="0" dirty="0" err="1" smtClean="0"/>
              <a:t>gNB</a:t>
            </a:r>
            <a:r>
              <a:rPr lang="en-US" altLang="ko-KR" sz="1200" b="0" kern="0" dirty="0" smtClean="0"/>
              <a:t> </a:t>
            </a:r>
            <a:endParaRPr lang="en-US" altLang="ko-KR" sz="1200" b="0" kern="0" dirty="0"/>
          </a:p>
          <a:p>
            <a:pPr lvl="1"/>
            <a:r>
              <a:rPr lang="en-US" altLang="ko-KR" sz="1200" b="0" kern="0" dirty="0" smtClean="0"/>
              <a:t>Occurrence </a:t>
            </a:r>
            <a:r>
              <a:rPr lang="en-US" altLang="ko-KR" sz="1200" b="0" kern="0" dirty="0"/>
              <a:t>of </a:t>
            </a:r>
            <a:r>
              <a:rPr lang="en-US" altLang="ko-KR" sz="1200" b="0" kern="0" dirty="0" smtClean="0"/>
              <a:t>inter-cell cross-link interference between </a:t>
            </a:r>
            <a:r>
              <a:rPr lang="en-US" altLang="ko-KR" sz="1200" b="0" kern="0" dirty="0" err="1" smtClean="0"/>
              <a:t>gNBs</a:t>
            </a:r>
            <a:r>
              <a:rPr lang="en-US" altLang="ko-KR" sz="1200" b="0" kern="0" dirty="0" smtClean="0"/>
              <a:t> </a:t>
            </a:r>
          </a:p>
          <a:p>
            <a:pPr lvl="1"/>
            <a:r>
              <a:rPr lang="en-US" altLang="ko-KR" sz="1200" b="0" kern="0" dirty="0" smtClean="0"/>
              <a:t>Occurrence inter/intra-cell cross-link </a:t>
            </a:r>
            <a:r>
              <a:rPr lang="en-US" altLang="ko-KR" sz="1200" b="0" kern="0" dirty="0"/>
              <a:t>interference </a:t>
            </a:r>
            <a:r>
              <a:rPr lang="en-US" altLang="ko-KR" sz="1200" b="0" kern="0" dirty="0" smtClean="0"/>
              <a:t>among UEs</a:t>
            </a:r>
          </a:p>
          <a:p>
            <a:r>
              <a:rPr lang="en-US" altLang="ko-KR" dirty="0" smtClean="0"/>
              <a:t>Potential gains </a:t>
            </a:r>
            <a:r>
              <a:rPr lang="en-US" altLang="ko-KR" dirty="0"/>
              <a:t>from </a:t>
            </a:r>
            <a:r>
              <a:rPr lang="en-US" altLang="ko-KR" dirty="0" smtClean="0"/>
              <a:t>full duplex</a:t>
            </a:r>
            <a:endParaRPr lang="ko-KR" altLang="en-US" dirty="0"/>
          </a:p>
          <a:p>
            <a:pPr lvl="1"/>
            <a:r>
              <a:rPr lang="en-US" altLang="ko-KR" b="0" kern="0" dirty="0" smtClean="0"/>
              <a:t>Expected spectral efficiency enhancement</a:t>
            </a:r>
            <a:endParaRPr lang="en-US" altLang="ko-KR" b="0" kern="0" dirty="0"/>
          </a:p>
        </p:txBody>
      </p:sp>
      <p:sp>
        <p:nvSpPr>
          <p:cNvPr id="193" name="위로 구부러진 화살표 192"/>
          <p:cNvSpPr/>
          <p:nvPr/>
        </p:nvSpPr>
        <p:spPr>
          <a:xfrm flipV="1">
            <a:off x="7363046" y="1334005"/>
            <a:ext cx="373436" cy="229872"/>
          </a:xfrm>
          <a:prstGeom prst="curvedUpArrow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6254882" y="1334510"/>
            <a:ext cx="10951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rgbClr val="FF0000"/>
                </a:solidFill>
              </a:rPr>
              <a:t>Self-interference</a:t>
            </a:r>
            <a:endParaRPr lang="en-US" sz="900" dirty="0">
              <a:solidFill>
                <a:srgbClr val="FF0000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7069057" y="2643787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i="1" dirty="0" smtClean="0">
                <a:solidFill>
                  <a:srgbClr val="FF0000"/>
                </a:solidFill>
              </a:rPr>
              <a:t>UE-to-UE cross-link </a:t>
            </a:r>
            <a:br>
              <a:rPr lang="en-US" sz="900" i="1" dirty="0" smtClean="0">
                <a:solidFill>
                  <a:srgbClr val="FF0000"/>
                </a:solidFill>
              </a:rPr>
            </a:br>
            <a:r>
              <a:rPr lang="en-US" sz="900" i="1" dirty="0" smtClean="0">
                <a:solidFill>
                  <a:srgbClr val="FF0000"/>
                </a:solidFill>
              </a:rPr>
              <a:t>Interference</a:t>
            </a:r>
            <a:endParaRPr lang="en-US" sz="900" i="1" dirty="0">
              <a:solidFill>
                <a:srgbClr val="FF0000"/>
              </a:solidFill>
            </a:endParaRPr>
          </a:p>
        </p:txBody>
      </p:sp>
      <p:sp>
        <p:nvSpPr>
          <p:cNvPr id="196" name="위로 구부러진 화살표 195"/>
          <p:cNvSpPr/>
          <p:nvPr/>
        </p:nvSpPr>
        <p:spPr>
          <a:xfrm rot="11324612" flipV="1">
            <a:off x="7202145" y="2933622"/>
            <a:ext cx="944905" cy="219957"/>
          </a:xfrm>
          <a:prstGeom prst="curvedUpArrow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72" name="그룹 271"/>
          <p:cNvGrpSpPr/>
          <p:nvPr/>
        </p:nvGrpSpPr>
        <p:grpSpPr>
          <a:xfrm>
            <a:off x="8311241" y="1945443"/>
            <a:ext cx="1331965" cy="611841"/>
            <a:chOff x="7171099" y="1158670"/>
            <a:chExt cx="1331965" cy="611841"/>
          </a:xfrm>
        </p:grpSpPr>
        <p:sp>
          <p:nvSpPr>
            <p:cNvPr id="273" name="직사각형 272"/>
            <p:cNvSpPr/>
            <p:nvPr/>
          </p:nvSpPr>
          <p:spPr>
            <a:xfrm>
              <a:off x="7171099" y="1226500"/>
              <a:ext cx="101116" cy="72008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274" name="직사각형 273"/>
            <p:cNvSpPr/>
            <p:nvPr/>
          </p:nvSpPr>
          <p:spPr>
            <a:xfrm>
              <a:off x="7171099" y="1409554"/>
              <a:ext cx="101116" cy="72008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75" name="직사각형 274"/>
            <p:cNvSpPr/>
            <p:nvPr/>
          </p:nvSpPr>
          <p:spPr>
            <a:xfrm>
              <a:off x="7171099" y="1603830"/>
              <a:ext cx="101116" cy="72008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76" name="TextBox 275"/>
            <p:cNvSpPr txBox="1"/>
            <p:nvPr/>
          </p:nvSpPr>
          <p:spPr>
            <a:xfrm>
              <a:off x="7257046" y="1158670"/>
              <a:ext cx="324128" cy="253916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1050" b="0" dirty="0">
                  <a:latin typeface="Calibri" panose="020F0502020204030204" pitchFamily="34" charset="0"/>
                </a:rPr>
                <a:t>DL</a:t>
              </a:r>
            </a:p>
          </p:txBody>
        </p:sp>
        <p:sp>
          <p:nvSpPr>
            <p:cNvPr id="277" name="TextBox 276"/>
            <p:cNvSpPr txBox="1"/>
            <p:nvPr/>
          </p:nvSpPr>
          <p:spPr>
            <a:xfrm>
              <a:off x="7254004" y="1516595"/>
              <a:ext cx="124906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0" dirty="0" smtClean="0">
                  <a:latin typeface="Calibri" panose="020F0502020204030204" pitchFamily="34" charset="0"/>
                </a:rPr>
                <a:t>Full Duplex (DL+UL)</a:t>
              </a:r>
              <a:endParaRPr lang="en-US" sz="1050" b="0" dirty="0">
                <a:latin typeface="Calibri" panose="020F0502020204030204" pitchFamily="34" charset="0"/>
              </a:endParaRPr>
            </a:p>
          </p:txBody>
        </p:sp>
        <p:sp>
          <p:nvSpPr>
            <p:cNvPr id="278" name="TextBox 277"/>
            <p:cNvSpPr txBox="1"/>
            <p:nvPr/>
          </p:nvSpPr>
          <p:spPr>
            <a:xfrm>
              <a:off x="7255443" y="1330843"/>
              <a:ext cx="327334" cy="253916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1050" b="0" dirty="0">
                  <a:latin typeface="Calibri" panose="020F0502020204030204" pitchFamily="34" charset="0"/>
                </a:rPr>
                <a:t>UL</a:t>
              </a:r>
            </a:p>
          </p:txBody>
        </p:sp>
      </p:grpSp>
      <p:sp>
        <p:nvSpPr>
          <p:cNvPr id="279" name="모서리가 둥근 직사각형 278"/>
          <p:cNvSpPr/>
          <p:nvPr/>
        </p:nvSpPr>
        <p:spPr>
          <a:xfrm>
            <a:off x="8249293" y="1945443"/>
            <a:ext cx="1393911" cy="584711"/>
          </a:xfrm>
          <a:prstGeom prst="roundRect">
            <a:avLst/>
          </a:prstGeom>
          <a:noFill/>
          <a:ln w="31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grpSp>
        <p:nvGrpSpPr>
          <p:cNvPr id="280" name="그룹 279"/>
          <p:cNvGrpSpPr/>
          <p:nvPr/>
        </p:nvGrpSpPr>
        <p:grpSpPr>
          <a:xfrm>
            <a:off x="8634034" y="967456"/>
            <a:ext cx="674665" cy="851549"/>
            <a:chOff x="6547239" y="3171740"/>
            <a:chExt cx="674665" cy="851549"/>
          </a:xfrm>
        </p:grpSpPr>
        <p:sp>
          <p:nvSpPr>
            <p:cNvPr id="281" name="직사각형 280"/>
            <p:cNvSpPr/>
            <p:nvPr/>
          </p:nvSpPr>
          <p:spPr>
            <a:xfrm>
              <a:off x="6547239" y="3454116"/>
              <a:ext cx="168666" cy="141753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2" name="직사각형 281"/>
            <p:cNvSpPr/>
            <p:nvPr/>
          </p:nvSpPr>
          <p:spPr>
            <a:xfrm>
              <a:off x="6715905" y="3454116"/>
              <a:ext cx="168667" cy="141753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3" name="직사각형 282"/>
            <p:cNvSpPr/>
            <p:nvPr/>
          </p:nvSpPr>
          <p:spPr>
            <a:xfrm>
              <a:off x="6884571" y="3454116"/>
              <a:ext cx="168666" cy="141753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4" name="직사각형 283"/>
            <p:cNvSpPr/>
            <p:nvPr/>
          </p:nvSpPr>
          <p:spPr>
            <a:xfrm>
              <a:off x="7053237" y="3454116"/>
              <a:ext cx="168667" cy="141753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5" name="직사각형 284"/>
            <p:cNvSpPr/>
            <p:nvPr/>
          </p:nvSpPr>
          <p:spPr>
            <a:xfrm>
              <a:off x="6547239" y="3595869"/>
              <a:ext cx="168666" cy="142834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6" name="직사각형 285"/>
            <p:cNvSpPr/>
            <p:nvPr/>
          </p:nvSpPr>
          <p:spPr>
            <a:xfrm>
              <a:off x="6715905" y="3595869"/>
              <a:ext cx="168667" cy="142834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7" name="직사각형 286"/>
            <p:cNvSpPr/>
            <p:nvPr/>
          </p:nvSpPr>
          <p:spPr>
            <a:xfrm>
              <a:off x="6884571" y="3595869"/>
              <a:ext cx="168666" cy="142834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8" name="직사각형 287"/>
            <p:cNvSpPr/>
            <p:nvPr/>
          </p:nvSpPr>
          <p:spPr>
            <a:xfrm>
              <a:off x="7053237" y="3595869"/>
              <a:ext cx="168667" cy="142834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9" name="직사각형 288"/>
            <p:cNvSpPr/>
            <p:nvPr/>
          </p:nvSpPr>
          <p:spPr>
            <a:xfrm>
              <a:off x="6547239" y="3738703"/>
              <a:ext cx="168666" cy="141752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0" name="직사각형 289"/>
            <p:cNvSpPr/>
            <p:nvPr/>
          </p:nvSpPr>
          <p:spPr>
            <a:xfrm>
              <a:off x="6715905" y="3738703"/>
              <a:ext cx="168667" cy="141752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1" name="직사각형 290"/>
            <p:cNvSpPr/>
            <p:nvPr/>
          </p:nvSpPr>
          <p:spPr>
            <a:xfrm>
              <a:off x="6884571" y="3738703"/>
              <a:ext cx="168666" cy="141752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2" name="직사각형 291"/>
            <p:cNvSpPr/>
            <p:nvPr/>
          </p:nvSpPr>
          <p:spPr>
            <a:xfrm>
              <a:off x="7053237" y="3738703"/>
              <a:ext cx="168667" cy="141752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3" name="직사각형 292"/>
            <p:cNvSpPr/>
            <p:nvPr/>
          </p:nvSpPr>
          <p:spPr>
            <a:xfrm>
              <a:off x="6547239" y="3880455"/>
              <a:ext cx="168666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4" name="직사각형 293"/>
            <p:cNvSpPr/>
            <p:nvPr/>
          </p:nvSpPr>
          <p:spPr>
            <a:xfrm>
              <a:off x="6715905" y="3880455"/>
              <a:ext cx="168667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5" name="직사각형 294"/>
            <p:cNvSpPr/>
            <p:nvPr/>
          </p:nvSpPr>
          <p:spPr>
            <a:xfrm>
              <a:off x="6884571" y="3880455"/>
              <a:ext cx="168666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6" name="직사각형 295"/>
            <p:cNvSpPr/>
            <p:nvPr/>
          </p:nvSpPr>
          <p:spPr>
            <a:xfrm>
              <a:off x="7053237" y="3880455"/>
              <a:ext cx="168667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7" name="직사각형 296"/>
            <p:cNvSpPr/>
            <p:nvPr/>
          </p:nvSpPr>
          <p:spPr>
            <a:xfrm>
              <a:off x="6547239" y="3171740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8" name="직사각형 297"/>
            <p:cNvSpPr/>
            <p:nvPr/>
          </p:nvSpPr>
          <p:spPr>
            <a:xfrm>
              <a:off x="6715905" y="3171740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9" name="직사각형 298"/>
            <p:cNvSpPr/>
            <p:nvPr/>
          </p:nvSpPr>
          <p:spPr>
            <a:xfrm>
              <a:off x="6884571" y="3171740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00" name="직사각형 299"/>
            <p:cNvSpPr/>
            <p:nvPr/>
          </p:nvSpPr>
          <p:spPr>
            <a:xfrm>
              <a:off x="7053237" y="3171740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01" name="직사각형 300"/>
            <p:cNvSpPr/>
            <p:nvPr/>
          </p:nvSpPr>
          <p:spPr>
            <a:xfrm>
              <a:off x="6547239" y="3313493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02" name="직사각형 301"/>
            <p:cNvSpPr/>
            <p:nvPr/>
          </p:nvSpPr>
          <p:spPr>
            <a:xfrm>
              <a:off x="6715905" y="3313493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03" name="직사각형 302"/>
            <p:cNvSpPr/>
            <p:nvPr/>
          </p:nvSpPr>
          <p:spPr>
            <a:xfrm>
              <a:off x="6884571" y="3313493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04" name="직사각형 303"/>
            <p:cNvSpPr/>
            <p:nvPr/>
          </p:nvSpPr>
          <p:spPr>
            <a:xfrm>
              <a:off x="7053237" y="3313493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943430" y="6195839"/>
            <a:ext cx="37000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0" dirty="0" smtClean="0">
                <a:latin typeface="Calibri" panose="020F0502020204030204" pitchFamily="34" charset="0"/>
              </a:rPr>
              <a:t>* N X M, where N, M are the number of transmit and receive antennas, respectively.</a:t>
            </a:r>
            <a:endParaRPr lang="en-US" sz="800" b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69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Objectives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sz="1600" b="0" dirty="0" smtClean="0"/>
              <a:t>Identify </a:t>
            </a:r>
            <a:r>
              <a:rPr lang="en-US" altLang="ko-KR" sz="1600" b="0" dirty="0"/>
              <a:t>deployment scenarios and use cases, and evaluate the benefits of various DL/UL resource adaptation operation (e.g., FDM between DL and UL, simultaneous DL and UL transmission) with or without interference mitigation/cancellation/coordination techniques in such scenarios [RAN1</a:t>
            </a:r>
            <a:r>
              <a:rPr lang="en-US" altLang="ko-KR" sz="1600" b="0" dirty="0" smtClean="0"/>
              <a:t>].</a:t>
            </a:r>
            <a:br>
              <a:rPr lang="en-US" altLang="ko-KR" sz="1600" b="0" dirty="0" smtClean="0"/>
            </a:br>
            <a:endParaRPr lang="en-US" altLang="ko-KR" sz="1600" b="0" dirty="0"/>
          </a:p>
          <a:p>
            <a:r>
              <a:rPr lang="en-US" altLang="ko-KR" sz="1600" b="0" dirty="0" smtClean="0"/>
              <a:t>Study </a:t>
            </a:r>
            <a:r>
              <a:rPr lang="en-US" altLang="ko-KR" sz="1600" b="0" dirty="0"/>
              <a:t>potential interference mitigation/cancelation/coordination techniques [RAN1]</a:t>
            </a:r>
          </a:p>
          <a:p>
            <a:pPr lvl="1"/>
            <a:r>
              <a:rPr lang="en-US" altLang="ko-KR" sz="1200" dirty="0" smtClean="0"/>
              <a:t>Interference </a:t>
            </a:r>
            <a:r>
              <a:rPr lang="en-US" altLang="ko-KR" sz="1200" dirty="0"/>
              <a:t>mitigation/cancellation/coordination techniques to allow downlink and uplink at a band in FDM manner includes e.g., guard band configuration [RAN1, RAN4]</a:t>
            </a:r>
          </a:p>
          <a:p>
            <a:pPr lvl="1"/>
            <a:r>
              <a:rPr lang="en-US" altLang="ko-KR" sz="1200" dirty="0" smtClean="0"/>
              <a:t>Interference </a:t>
            </a:r>
            <a:r>
              <a:rPr lang="en-US" altLang="ko-KR" sz="1200" dirty="0"/>
              <a:t>cancellation/mitigation techniques to allow full duplex capability at </a:t>
            </a:r>
            <a:r>
              <a:rPr lang="en-US" altLang="ko-KR" sz="1200" dirty="0" err="1"/>
              <a:t>gNB</a:t>
            </a:r>
            <a:r>
              <a:rPr lang="en-US" altLang="ko-KR" sz="1200" dirty="0"/>
              <a:t>, e.g., self interference cancellation, cross-link interference mitigation techniques among UEs in the same cell [RAN1, RAN4</a:t>
            </a:r>
            <a:r>
              <a:rPr lang="en-US" altLang="ko-KR" sz="1200" dirty="0" smtClean="0"/>
              <a:t>]</a:t>
            </a:r>
            <a:br>
              <a:rPr lang="en-US" altLang="ko-KR" sz="1200" dirty="0" smtClean="0"/>
            </a:br>
            <a:endParaRPr lang="en-US" altLang="ko-KR" sz="1200" dirty="0"/>
          </a:p>
          <a:p>
            <a:r>
              <a:rPr lang="en-US" altLang="ko-KR" sz="1600" b="0" dirty="0" smtClean="0"/>
              <a:t>Identify </a:t>
            </a:r>
            <a:r>
              <a:rPr lang="en-US" altLang="ko-KR" sz="1600" b="0" dirty="0"/>
              <a:t>the physical layer impacts (e.g., frame structure, HARQ procedure) to support various DL/UL resource adaptation operations [RAN1</a:t>
            </a:r>
            <a:r>
              <a:rPr lang="en-US" altLang="ko-KR" sz="1600" b="0" dirty="0" smtClean="0"/>
              <a:t>]</a:t>
            </a:r>
            <a:br>
              <a:rPr lang="en-US" altLang="ko-KR" sz="1600" b="0" dirty="0" smtClean="0"/>
            </a:br>
            <a:endParaRPr lang="en-US" altLang="ko-KR" sz="1600" b="0" dirty="0"/>
          </a:p>
          <a:p>
            <a:r>
              <a:rPr lang="en-US" altLang="ko-KR" sz="1600" b="0" dirty="0" smtClean="0"/>
              <a:t>Study </a:t>
            </a:r>
            <a:r>
              <a:rPr lang="en-US" altLang="ko-KR" sz="1600" b="0" dirty="0"/>
              <a:t>any necessary and relevant RF requirements to support various DL/UL resource adaptation operations [RAN4]</a:t>
            </a:r>
          </a:p>
          <a:p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84491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Thank You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609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59670</TotalTime>
  <Words>487</Words>
  <Application>Microsoft Office PowerPoint</Application>
  <PresentationFormat>A4 용지(210x297mm)</PresentationFormat>
  <Paragraphs>89</Paragraphs>
  <Slides>7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9" baseType="lpstr">
      <vt:lpstr>2014_WTS_PPT양식_Beta_r1</vt:lpstr>
      <vt:lpstr>Equation</vt:lpstr>
      <vt:lpstr>Motivation Paper: Study on Flexible and Full Duplex for NR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UHS part 상반기 성과 정리</dc:title>
  <dc:creator>user</dc:creator>
  <cp:lastModifiedBy>admin</cp:lastModifiedBy>
  <cp:revision>977</cp:revision>
  <cp:lastPrinted>2016-03-10T23:37:06Z</cp:lastPrinted>
  <dcterms:created xsi:type="dcterms:W3CDTF">2014-06-23T02:51:18Z</dcterms:created>
  <dcterms:modified xsi:type="dcterms:W3CDTF">2017-02-28T11:41:29Z</dcterms:modified>
</cp:coreProperties>
</file>