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4484" r:id="rId5"/>
  </p:sldMasterIdLst>
  <p:notesMasterIdLst>
    <p:notesMasterId r:id="rId16"/>
  </p:notesMasterIdLst>
  <p:handoutMasterIdLst>
    <p:handoutMasterId r:id="rId17"/>
  </p:handoutMasterIdLst>
  <p:sldIdLst>
    <p:sldId id="426" r:id="rId6"/>
    <p:sldId id="561" r:id="rId7"/>
    <p:sldId id="562" r:id="rId8"/>
    <p:sldId id="567" r:id="rId9"/>
    <p:sldId id="566" r:id="rId10"/>
    <p:sldId id="564" r:id="rId11"/>
    <p:sldId id="568" r:id="rId12"/>
    <p:sldId id="569" r:id="rId13"/>
    <p:sldId id="570" r:id="rId14"/>
    <p:sldId id="571" r:id="rId1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55" autoAdjust="0"/>
    <p:restoredTop sz="84114" autoAdjust="0"/>
  </p:normalViewPr>
  <p:slideViewPr>
    <p:cSldViewPr snapToGrid="0">
      <p:cViewPr varScale="1">
        <p:scale>
          <a:sx n="94" d="100"/>
          <a:sy n="94" d="100"/>
        </p:scale>
        <p:origin x="408" y="8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2/27/2017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2/27/2017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2346616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1639906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4</a:t>
            </a:fld>
            <a:endParaRPr lang="en-US" dirty="0"/>
          </a:p>
        </p:txBody>
      </p:sp>
    </p:spTree>
    <p:extLst>
      <p:ext uri="{BB962C8B-B14F-4D97-AF65-F5344CB8AC3E}">
        <p14:creationId xmlns:p14="http://schemas.microsoft.com/office/powerpoint/2010/main" val="2262001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solidFill>
                  <a:prstClr val="black"/>
                </a:solidFill>
              </a:rPr>
              <a:t>Qualcomm Technologies, Inc.</a:t>
            </a:r>
            <a:endParaRPr lang="en-US">
              <a:solidFill>
                <a:prstClr val="black"/>
              </a:solidFill>
            </a:endParaRPr>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3243054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555625"/>
            <a:ext cx="4497387" cy="2528888"/>
          </a:xfrm>
        </p:spPr>
      </p:sp>
      <p:sp>
        <p:nvSpPr>
          <p:cNvPr id="3" name="Notes Placeholder 2"/>
          <p:cNvSpPr>
            <a:spLocks noGrp="1"/>
          </p:cNvSpPr>
          <p:nvPr>
            <p:ph type="body" idx="1"/>
          </p:nvPr>
        </p:nvSpPr>
        <p:spPr/>
        <p:txBody>
          <a:bodyPr/>
          <a:lstStyle/>
          <a:p>
            <a:r>
              <a:rPr lang="en-US" dirty="0">
                <a:latin typeface="Qualcomm Office Regular" panose="020B0503030202060203" pitchFamily="34" charset="0"/>
              </a:rPr>
              <a:t>5G</a:t>
            </a:r>
            <a:r>
              <a:rPr lang="en-US" baseline="0" dirty="0">
                <a:latin typeface="Qualcomm Office Regular" panose="020B0503030202060203" pitchFamily="34" charset="0"/>
              </a:rPr>
              <a:t> will deliver a</a:t>
            </a:r>
            <a:r>
              <a:rPr lang="en-US" dirty="0">
                <a:latin typeface="Qualcomm Office Regular" panose="020B0503030202060203" pitchFamily="34" charset="0"/>
              </a:rPr>
              <a:t> flexible frame structure designed for efficient service/feature multiplexing on same frequency and is designed for forward compatibility for future 5G features/services; so 5G is not just being</a:t>
            </a:r>
            <a:r>
              <a:rPr lang="en-US" baseline="0" dirty="0">
                <a:latin typeface="Qualcomm Office Regular" panose="020B0503030202060203" pitchFamily="34" charset="0"/>
              </a:rPr>
              <a:t> designed for wider bandwidths to enhance mobile broadband, but being designed at the PHY/MAC layer to support and multiplex a richer and more varied set of services </a:t>
            </a:r>
            <a:r>
              <a:rPr lang="en-US" sz="1200" kern="1200" dirty="0">
                <a:solidFill>
                  <a:schemeClr val="bg1">
                    <a:lumMod val="50000"/>
                  </a:schemeClr>
                </a:solidFill>
                <a:effectLst/>
                <a:latin typeface="Qualcomm Office Regular" panose="020B0503030202060203" pitchFamily="34" charset="0"/>
                <a:ea typeface="+mn-ea"/>
                <a:cs typeface="Microsoft Sans Serif" panose="020B0604020202020204" pitchFamily="34" charset="0"/>
              </a:rPr>
              <a:t>with various levels of data rate, mobility, latency and reliability. </a:t>
            </a:r>
            <a:r>
              <a:rPr lang="en-US" baseline="0" dirty="0">
                <a:latin typeface="Qualcomm Office Regular" panose="020B0503030202060203" pitchFamily="34" charset="0"/>
              </a:rPr>
              <a:t>The features of this flexible frame structure include:</a:t>
            </a:r>
            <a:endParaRPr lang="en-US" dirty="0">
              <a:latin typeface="Qualcomm Office Regular" panose="020B0503030202060203" pitchFamily="34" charset="0"/>
            </a:endParaRPr>
          </a:p>
          <a:p>
            <a:pPr marL="342900" marR="0" lvl="2" indent="-114300" algn="l" defTabSz="914400" rtl="0" eaLnBrk="1" fontAlgn="auto" latinLnBrk="0" hangingPunct="1">
              <a:lnSpc>
                <a:spcPct val="85000"/>
              </a:lnSpc>
              <a:spcBef>
                <a:spcPts val="0"/>
              </a:spcBef>
              <a:spcAft>
                <a:spcPts val="200"/>
              </a:spcAft>
              <a:buClrTx/>
              <a:buSzTx/>
              <a:buFont typeface="Arial" pitchFamily="34" charset="0"/>
              <a:buChar char="•"/>
              <a:tabLst/>
              <a:defRPr/>
            </a:pPr>
            <a:r>
              <a:rPr lang="en-US" dirty="0">
                <a:latin typeface="Qualcomm Office Regular" panose="020B0503030202060203" pitchFamily="34" charset="0"/>
              </a:rPr>
              <a:t>Scalable Time Transmission Intervals (TTIs) that can support diverse</a:t>
            </a:r>
            <a:r>
              <a:rPr lang="en-US" baseline="0" dirty="0">
                <a:latin typeface="Qualcomm Office Regular" panose="020B0503030202060203" pitchFamily="34" charset="0"/>
              </a:rPr>
              <a:t> latency and </a:t>
            </a:r>
            <a:r>
              <a:rPr lang="en-US" baseline="0" dirty="0" err="1">
                <a:latin typeface="Qualcomm Office Regular" panose="020B0503030202060203" pitchFamily="34" charset="0"/>
              </a:rPr>
              <a:t>QoS</a:t>
            </a:r>
            <a:r>
              <a:rPr lang="en-US" baseline="0" dirty="0">
                <a:latin typeface="Qualcomm Office Regular" panose="020B0503030202060203" pitchFamily="34" charset="0"/>
              </a:rPr>
              <a:t> requirements all the way down </a:t>
            </a:r>
            <a:r>
              <a:rPr lang="en-US" dirty="0">
                <a:latin typeface="Qualcomm Office Regular" panose="020B0503030202060203" pitchFamily="34" charset="0"/>
              </a:rPr>
              <a:t>to 1ms end-to-end latency; today’s LTE supports 1</a:t>
            </a:r>
            <a:r>
              <a:rPr lang="en-US" baseline="0" dirty="0">
                <a:latin typeface="Qualcomm Office Regular" panose="020B0503030202060203" pitchFamily="34" charset="0"/>
              </a:rPr>
              <a:t> </a:t>
            </a:r>
            <a:r>
              <a:rPr lang="en-US" baseline="0" dirty="0" err="1">
                <a:latin typeface="Qualcomm Office Regular" panose="020B0503030202060203" pitchFamily="34" charset="0"/>
              </a:rPr>
              <a:t>ms</a:t>
            </a:r>
            <a:r>
              <a:rPr lang="en-US" baseline="0" dirty="0">
                <a:latin typeface="Qualcomm Office Regular" panose="020B0503030202060203" pitchFamily="34" charset="0"/>
              </a:rPr>
              <a:t> TTI; 5G supports shorter TTI traffic (100s of us) for low latency and high reliability and longer TTI for low latency and higher spectral efficiency; 5G also supports service aware TTI multiplexing on the same frequency</a:t>
            </a:r>
          </a:p>
          <a:p>
            <a:pPr lvl="2"/>
            <a:r>
              <a:rPr lang="en-US" dirty="0">
                <a:latin typeface="Qualcomm Office Regular" panose="020B0503030202060203" pitchFamily="34" charset="0"/>
              </a:rPr>
              <a:t>An integrated framework that can support diverse deployment scenarios and network topologies – such as supporting traditional macro WAN deployment/topology</a:t>
            </a:r>
            <a:r>
              <a:rPr lang="en-US" baseline="0" dirty="0">
                <a:latin typeface="Qualcomm Office Regular" panose="020B0503030202060203" pitchFamily="34" charset="0"/>
              </a:rPr>
              <a:t> integrated with device-to-device or multi-hop communications </a:t>
            </a:r>
          </a:p>
          <a:p>
            <a:pPr lvl="2"/>
            <a:r>
              <a:rPr lang="en-US" dirty="0">
                <a:latin typeface="Qualcomm Office Regular" panose="020B0503030202060203" pitchFamily="34" charset="0"/>
              </a:rPr>
              <a:t>Support blank sub-frames and blank frequency resources—designed for future features/services on same frequency; synchronous (time) or asynchronous (freq.)—Example; broadcast on frequency resources</a:t>
            </a:r>
          </a:p>
          <a:p>
            <a:pPr lvl="2"/>
            <a:r>
              <a:rPr lang="en-US" dirty="0">
                <a:latin typeface="Qualcomm Office Regular" panose="020B0503030202060203" pitchFamily="34" charset="0"/>
              </a:rPr>
              <a:t>Support multiplexing </a:t>
            </a:r>
            <a:r>
              <a:rPr lang="en-US" baseline="0" dirty="0">
                <a:latin typeface="Qualcomm Office Regular" panose="020B0503030202060203" pitchFamily="34" charset="0"/>
              </a:rPr>
              <a:t>ultra-reliable transmissions with nominal WAN traffic via puncturing that may occur at anytime; requires new PHY/MAC design for nominal traffic that can sustain this puncturing</a:t>
            </a:r>
            <a:endParaRPr lang="en-US" dirty="0">
              <a:latin typeface="Qualcomm Office Regular" panose="020B0503030202060203" pitchFamily="34" charset="0"/>
            </a:endParaRPr>
          </a:p>
        </p:txBody>
      </p:sp>
      <p:sp>
        <p:nvSpPr>
          <p:cNvPr id="4" name="Slide Number Placeholder 3"/>
          <p:cNvSpPr>
            <a:spLocks noGrp="1"/>
          </p:cNvSpPr>
          <p:nvPr>
            <p:ph type="sldNum" sz="quarter" idx="10"/>
          </p:nvPr>
        </p:nvSpPr>
        <p:spPr/>
        <p:txBody>
          <a:bodyPr/>
          <a:lstStyle/>
          <a:p>
            <a:fld id="{785BB0B3-964C-4CDE-9D3D-0BF955B8C425}" type="slidenum">
              <a:rPr>
                <a:solidFill>
                  <a:prstClr val="black">
                    <a:lumMod val="50000"/>
                    <a:lumOff val="50000"/>
                  </a:prstClr>
                </a:solidFill>
              </a:rPr>
              <a:pPr/>
              <a:t>6</a:t>
            </a:fld>
            <a:endParaRPr dirty="0">
              <a:solidFill>
                <a:prstClr val="black">
                  <a:lumMod val="50000"/>
                  <a:lumOff val="50000"/>
                </a:prstClr>
              </a:solidFill>
            </a:endParaRPr>
          </a:p>
        </p:txBody>
      </p:sp>
    </p:spTree>
    <p:extLst>
      <p:ext uri="{BB962C8B-B14F-4D97-AF65-F5344CB8AC3E}">
        <p14:creationId xmlns:p14="http://schemas.microsoft.com/office/powerpoint/2010/main" val="3850205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59A81-623E-4E98-8BEB-441AAA7116EB}" type="slidenum">
              <a:rPr lang="en-US" smtClean="0"/>
              <a:pPr/>
              <a:t>‹#›</a:t>
            </a:fld>
            <a:endParaRPr lang="en-US" dirty="0"/>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A665DD-9417-4EF9-A468-15B1C72A6DA0}" type="slidenum">
              <a:rPr lang="en-US" smtClean="0"/>
              <a:pPr/>
              <a:t>‹#›</a:t>
            </a:fld>
            <a:endParaRPr lang="en-US" dirty="0"/>
          </a:p>
        </p:txBody>
      </p:sp>
    </p:spTree>
    <p:extLst>
      <p:ext uri="{BB962C8B-B14F-4D97-AF65-F5344CB8AC3E}">
        <p14:creationId xmlns:p14="http://schemas.microsoft.com/office/powerpoint/2010/main" val="1000595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pPr eaLnBrk="1" fontAlgn="auto" hangingPunct="1">
              <a:spcBef>
                <a:spcPts val="0"/>
              </a:spcBef>
              <a:spcAft>
                <a:spcPts val="0"/>
              </a:spcAft>
            </a:pPr>
            <a:endParaRPr lang="en-US" dirty="0">
              <a:solidFill>
                <a:prstClr val="black">
                  <a:tint val="75000"/>
                </a:prstClr>
              </a:solidFill>
              <a:latin typeface="Microsoft Sans Serif"/>
            </a:endParaRPr>
          </a:p>
        </p:txBody>
      </p:sp>
    </p:spTree>
    <p:extLst>
      <p:ext uri="{BB962C8B-B14F-4D97-AF65-F5344CB8AC3E}">
        <p14:creationId xmlns:p14="http://schemas.microsoft.com/office/powerpoint/2010/main" val="94950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2"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2DB528-DE0C-48A7-BB4F-DC94F2E8D1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2" r:id="rId4"/>
    <p:sldLayoutId id="2147484478" r:id="rId5"/>
    <p:sldLayoutId id="2147484483" r:id="rId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p:nvSpPr>
        <p:spPr>
          <a:xfrm>
            <a:off x="10972800" y="6522512"/>
            <a:ext cx="713422" cy="153888"/>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algn="r" eaLnBrk="1" fontAlgn="auto" hangingPunct="1">
              <a:lnSpc>
                <a:spcPct val="125000"/>
              </a:lnSpc>
              <a:spcBef>
                <a:spcPts val="0"/>
              </a:spcBef>
              <a:spcAft>
                <a:spcPts val="0"/>
              </a:spcAft>
            </a:pPr>
            <a:fld id="{B01BFD70-D99E-427C-A01B-19B2BB56A3C8}" type="slidenum">
              <a:rPr lang="en-US" smtClean="0">
                <a:solidFill>
                  <a:prstClr val="black">
                    <a:tint val="75000"/>
                  </a:prstClr>
                </a:solidFill>
                <a:latin typeface="Microsoft Sans Serif"/>
              </a:rPr>
              <a:pPr algn="r" eaLnBrk="1" fontAlgn="auto" hangingPunct="1">
                <a:lnSpc>
                  <a:spcPct val="125000"/>
                </a:lnSpc>
                <a:spcBef>
                  <a:spcPts val="0"/>
                </a:spcBef>
                <a:spcAft>
                  <a:spcPts val="0"/>
                </a:spcAft>
              </a:pPr>
              <a:t>‹#›</a:t>
            </a:fld>
            <a:endParaRPr lang="en-US" dirty="0">
              <a:solidFill>
                <a:prstClr val="black">
                  <a:tint val="75000"/>
                </a:prstClr>
              </a:solidFill>
              <a:latin typeface="Microsoft Sans Serif"/>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Tree>
    <p:extLst>
      <p:ext uri="{BB962C8B-B14F-4D97-AF65-F5344CB8AC3E}">
        <p14:creationId xmlns:p14="http://schemas.microsoft.com/office/powerpoint/2010/main" val="3705382058"/>
      </p:ext>
    </p:extLst>
  </p:cSld>
  <p:clrMap bg1="lt1" tx1="dk1" bg2="lt2" tx2="dk2" accent1="accent1" accent2="accent2" accent3="accent3" accent4="accent4" accent5="accent5" accent6="accent6" hlink="hlink" folHlink="folHlink"/>
  <p:sldLayoutIdLst>
    <p:sldLayoutId id="214748448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82000"/>
        </a:lnSpc>
        <a:spcBef>
          <a:spcPct val="0"/>
        </a:spcBef>
        <a:buNone/>
        <a:defRPr sz="3400" kern="1200" baseline="0">
          <a:solidFill>
            <a:schemeClr val="tx1">
              <a:lumMod val="50000"/>
              <a:lumOff val="50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chemeClr val="accent4">
            <a:lumMod val="75000"/>
          </a:schemeClr>
        </a:buClr>
        <a:buFont typeface="Arial" panose="020B0604020202020204" pitchFamily="34" charset="0"/>
        <a:buChar char="•"/>
        <a:defRPr sz="2100" kern="1200" baseline="0">
          <a:solidFill>
            <a:schemeClr val="tx1">
              <a:lumMod val="50000"/>
              <a:lumOff val="50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lang="en-US" sz="1800" kern="1200" dirty="0" smtClean="0">
          <a:solidFill>
            <a:schemeClr val="tx1">
              <a:lumMod val="50000"/>
              <a:lumOff val="50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sz="1800" kern="1200">
          <a:solidFill>
            <a:schemeClr val="tx1">
              <a:lumMod val="50000"/>
              <a:lumOff val="50000"/>
            </a:schemeClr>
          </a:solidFill>
          <a:latin typeface="+mn-lt"/>
          <a:ea typeface="+mn-ea"/>
          <a:cs typeface="+mn-cs"/>
        </a:defRPr>
      </a:lvl4pPr>
      <a:lvl5pPr marL="0" indent="0" algn="l" defTabSz="914400" rtl="0" eaLnBrk="1" latinLnBrk="0" hangingPunct="1">
        <a:lnSpc>
          <a:spcPct val="98000"/>
        </a:lnSpc>
        <a:spcBef>
          <a:spcPts val="1800"/>
        </a:spcBef>
        <a:buFont typeface="Microsoft Sans Serif" panose="020B0604020202020204" pitchFamily="34" charset="0"/>
        <a:buChar char="​"/>
        <a:tabLst/>
        <a:defRPr sz="2800" kern="1200" baseline="0">
          <a:solidFill>
            <a:schemeClr val="tx1">
              <a:lumMod val="50000"/>
              <a:lumOff val="50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50000"/>
              <a:lumOff val="50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50000"/>
              <a:lumOff val="50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8900" kern="1200" baseline="0">
          <a:solidFill>
            <a:schemeClr val="tx1">
              <a:lumMod val="50000"/>
              <a:lumOff val="5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5" pos="7359">
          <p15:clr>
            <a:srgbClr val="F26B43"/>
          </p15:clr>
        </p15:guide>
        <p15:guide id="6" orient="horz" pos="4181">
          <p15:clr>
            <a:srgbClr val="F26B43"/>
          </p15:clr>
        </p15:guide>
        <p15:guide id="7" orient="horz" pos="57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11081280" cy="1638300"/>
          </a:xfrm>
        </p:spPr>
        <p:txBody>
          <a:bodyPr>
            <a:normAutofit/>
          </a:bodyPr>
          <a:lstStyle/>
          <a:p>
            <a:r>
              <a:rPr lang="en-US" sz="4000" dirty="0" smtClean="0">
                <a:latin typeface="Arial" charset="0"/>
                <a:ea typeface="Arial" charset="0"/>
                <a:cs typeface="Arial" charset="0"/>
              </a:rPr>
              <a:t>On NR Forward Compatibility</a:t>
            </a:r>
          </a:p>
        </p:txBody>
      </p:sp>
      <p:sp>
        <p:nvSpPr>
          <p:cNvPr id="4" name="Title 1"/>
          <p:cNvSpPr txBox="1">
            <a:spLocks/>
          </p:cNvSpPr>
          <p:nvPr/>
        </p:nvSpPr>
        <p:spPr bwMode="black">
          <a:xfrm>
            <a:off x="382588" y="549251"/>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RP-170208</a:t>
            </a:r>
            <a:endParaRPr lang="en-US" sz="2000" dirty="0">
              <a:latin typeface="Arial" charset="0"/>
              <a:ea typeface="Arial" charset="0"/>
              <a:cs typeface="Arial" charset="0"/>
            </a:endParaRPr>
          </a:p>
        </p:txBody>
      </p:sp>
      <p:sp>
        <p:nvSpPr>
          <p:cNvPr id="5" name="Title 1"/>
          <p:cNvSpPr txBox="1">
            <a:spLocks/>
          </p:cNvSpPr>
          <p:nvPr/>
        </p:nvSpPr>
        <p:spPr bwMode="black">
          <a:xfrm>
            <a:off x="5416952" y="704567"/>
            <a:ext cx="310201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
        <p:nvSpPr>
          <p:cNvPr id="6" name="Title 1"/>
          <p:cNvSpPr txBox="1">
            <a:spLocks/>
          </p:cNvSpPr>
          <p:nvPr/>
        </p:nvSpPr>
        <p:spPr bwMode="black">
          <a:xfrm>
            <a:off x="382585" y="5309045"/>
            <a:ext cx="11081281" cy="446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300" dirty="0" smtClean="0">
                <a:latin typeface="Arial" charset="0"/>
                <a:ea typeface="Arial" charset="0"/>
                <a:cs typeface="Arial" charset="0"/>
              </a:rPr>
              <a:t>Qualcomm</a:t>
            </a:r>
            <a:endParaRPr lang="en-US" sz="2300" dirty="0">
              <a:latin typeface="Arial" charset="0"/>
              <a:ea typeface="Arial" charset="0"/>
              <a:cs typeface="Arial" charset="0"/>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Forwar</a:t>
            </a:r>
            <a:r>
              <a:rPr lang="en-US" dirty="0" smtClean="0"/>
              <a:t>d Compatibility</a:t>
            </a:r>
            <a:endParaRPr lang="en-US" dirty="0"/>
          </a:p>
        </p:txBody>
      </p:sp>
      <p:sp>
        <p:nvSpPr>
          <p:cNvPr id="3" name="Content Placeholder 2"/>
          <p:cNvSpPr>
            <a:spLocks noGrp="1"/>
          </p:cNvSpPr>
          <p:nvPr>
            <p:ph idx="1"/>
          </p:nvPr>
        </p:nvSpPr>
        <p:spPr/>
        <p:txBody>
          <a:bodyPr/>
          <a:lstStyle/>
          <a:p>
            <a:r>
              <a:rPr lang="en-US" dirty="0"/>
              <a:t>When new waveforms are introduced, legacy devices should be able yield/multiplex time-frequency resources with the new waveform</a:t>
            </a:r>
          </a:p>
          <a:p>
            <a:endParaRPr lang="en-US" dirty="0"/>
          </a:p>
          <a:p>
            <a:r>
              <a:rPr lang="en-US" dirty="0" smtClean="0"/>
              <a:t>Following items have been discussed/identified in RAN1 w.r.</a:t>
            </a:r>
            <a:r>
              <a:rPr lang="en-US" dirty="0" smtClean="0"/>
              <a:t>t. forward compatibility</a:t>
            </a:r>
            <a:r>
              <a:rPr lang="en-US" dirty="0" smtClean="0"/>
              <a:t>: </a:t>
            </a:r>
            <a:endParaRPr lang="en-US" dirty="0"/>
          </a:p>
          <a:p>
            <a:pPr lvl="1"/>
            <a:r>
              <a:rPr lang="en-US" dirty="0"/>
              <a:t>Dynamic signaling for </a:t>
            </a:r>
            <a:r>
              <a:rPr lang="en-US" dirty="0" err="1"/>
              <a:t>eMBB</a:t>
            </a:r>
            <a:r>
              <a:rPr lang="en-US" dirty="0"/>
              <a:t> UEs to monitor for URLLC multiplexing</a:t>
            </a:r>
          </a:p>
          <a:p>
            <a:pPr lvl="1"/>
            <a:r>
              <a:rPr lang="en-US" dirty="0"/>
              <a:t>Group common control signaling to indicate resource reservation for future services</a:t>
            </a:r>
          </a:p>
          <a:p>
            <a:pPr lvl="1"/>
            <a:r>
              <a:rPr lang="en-US" dirty="0"/>
              <a:t>Error correction for </a:t>
            </a:r>
            <a:r>
              <a:rPr lang="en-US" dirty="0" err="1"/>
              <a:t>eMBB</a:t>
            </a:r>
            <a:r>
              <a:rPr lang="en-US" dirty="0"/>
              <a:t> UEs when resources are overridden by future </a:t>
            </a:r>
            <a:r>
              <a:rPr lang="en-US" dirty="0" smtClean="0"/>
              <a:t>services</a:t>
            </a:r>
          </a:p>
          <a:p>
            <a:pPr lvl="1"/>
            <a:endParaRPr lang="en-US" dirty="0"/>
          </a:p>
          <a:p>
            <a:r>
              <a:rPr lang="en-US" dirty="0" smtClean="0">
                <a:solidFill>
                  <a:schemeClr val="bg2"/>
                </a:solidFill>
              </a:rPr>
              <a:t>Conclusion</a:t>
            </a:r>
            <a:r>
              <a:rPr lang="en-US" dirty="0" smtClean="0"/>
              <a:t>: Forward compatibility is an integral part of NR </a:t>
            </a:r>
          </a:p>
          <a:p>
            <a:pPr lvl="1"/>
            <a:r>
              <a:rPr lang="en-US" dirty="0" smtClean="0"/>
              <a:t>Sets the system for its very own </a:t>
            </a:r>
            <a:r>
              <a:rPr lang="en-US" b="1" dirty="0" smtClean="0">
                <a:solidFill>
                  <a:srgbClr val="0000FF"/>
                </a:solidFill>
              </a:rPr>
              <a:t>evolution</a:t>
            </a:r>
          </a:p>
          <a:p>
            <a:pPr lvl="1"/>
            <a:r>
              <a:rPr lang="en-US" b="1" dirty="0" smtClean="0"/>
              <a:t>NR WID should address it explicitly in a way that </a:t>
            </a:r>
            <a:r>
              <a:rPr lang="en-US" b="1" dirty="0" smtClean="0">
                <a:solidFill>
                  <a:srgbClr val="0000FF"/>
                </a:solidFill>
              </a:rPr>
              <a:t>ALL</a:t>
            </a:r>
            <a:r>
              <a:rPr lang="en-US" b="1" dirty="0" smtClean="0"/>
              <a:t> feel comfortable</a:t>
            </a:r>
          </a:p>
          <a:p>
            <a:pPr lvl="1"/>
            <a:r>
              <a:rPr lang="en-US" dirty="0" smtClean="0"/>
              <a:t>Subsequent normative work should consider the importance to adequately address forward compatibility</a:t>
            </a:r>
            <a:endParaRPr lang="en-US" dirty="0"/>
          </a:p>
          <a:p>
            <a:endParaRPr lang="en-US" dirty="0"/>
          </a:p>
        </p:txBody>
      </p:sp>
      <p:sp>
        <p:nvSpPr>
          <p:cNvPr id="4" name="Text Placeholder 3"/>
          <p:cNvSpPr>
            <a:spLocks noGrp="1"/>
          </p:cNvSpPr>
          <p:nvPr>
            <p:ph type="body" sz="quarter" idx="13"/>
          </p:nvPr>
        </p:nvSpPr>
        <p:spPr/>
        <p:txBody>
          <a:bodyPr/>
          <a:lstStyle/>
          <a:p>
            <a:r>
              <a:rPr lang="en-US" smtClean="0"/>
              <a:t>and Conclusion</a:t>
            </a:r>
            <a:endParaRPr lang="en-US" dirty="0"/>
          </a:p>
        </p:txBody>
      </p:sp>
      <p:sp>
        <p:nvSpPr>
          <p:cNvPr id="5" name="Slide Number Placeholder 4"/>
          <p:cNvSpPr>
            <a:spLocks noGrp="1"/>
          </p:cNvSpPr>
          <p:nvPr>
            <p:ph type="sldNum" sz="quarter" idx="4"/>
          </p:nvPr>
        </p:nvSpPr>
        <p:spPr/>
        <p:txBody>
          <a:bodyPr/>
          <a:lstStyle/>
          <a:p>
            <a:fld id="{ABE59A81-623E-4E98-8BEB-441AAA7116EB}" type="slidenum">
              <a:rPr lang="en-US" smtClean="0"/>
              <a:pPr/>
              <a:t>10</a:t>
            </a:fld>
            <a:endParaRPr lang="en-US" dirty="0"/>
          </a:p>
        </p:txBody>
      </p:sp>
    </p:spTree>
    <p:extLst>
      <p:ext uri="{BB962C8B-B14F-4D97-AF65-F5344CB8AC3E}">
        <p14:creationId xmlns:p14="http://schemas.microsoft.com/office/powerpoint/2010/main" val="211402140"/>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Migration </a:t>
            </a:r>
            <a:r>
              <a:rPr lang="en-US" dirty="0" smtClean="0"/>
              <a:t>scenarios for CN (from EPC to 5GC) while supporting different type of UEs (e.g. Option 3, Option 7, Option 2, etc.)</a:t>
            </a:r>
          </a:p>
          <a:p>
            <a:pPr lvl="1"/>
            <a:r>
              <a:rPr lang="en-US" dirty="0" smtClean="0"/>
              <a:t>Covered by SA2 </a:t>
            </a:r>
          </a:p>
          <a:p>
            <a:r>
              <a:rPr lang="en-US" dirty="0" smtClean="0"/>
              <a:t>SA/NSA high level view from RAN1/RAN2 perspective</a:t>
            </a:r>
          </a:p>
          <a:p>
            <a:r>
              <a:rPr lang="en-US" dirty="0" smtClean="0"/>
              <a:t>Forward compatibility at RAN</a:t>
            </a:r>
          </a:p>
          <a:p>
            <a:r>
              <a:rPr lang="en-US" dirty="0" smtClean="0"/>
              <a:t>Conclusions</a:t>
            </a:r>
          </a:p>
          <a:p>
            <a:pPr lvl="1"/>
            <a:endParaRPr lang="en-US" dirty="0" smtClean="0"/>
          </a:p>
          <a:p>
            <a:endParaRPr lang="en-US" dirty="0" smtClean="0"/>
          </a:p>
          <a:p>
            <a:endParaRPr lang="en-US" dirty="0" smtClean="0"/>
          </a:p>
        </p:txBody>
      </p:sp>
      <p:sp>
        <p:nvSpPr>
          <p:cNvPr id="2" name="Title 1"/>
          <p:cNvSpPr>
            <a:spLocks noGrp="1"/>
          </p:cNvSpPr>
          <p:nvPr>
            <p:ph type="title"/>
          </p:nvPr>
        </p:nvSpPr>
        <p:spPr>
          <a:xfrm>
            <a:off x="283538" y="695067"/>
            <a:ext cx="11432977" cy="590931"/>
          </a:xfrm>
        </p:spPr>
        <p:txBody>
          <a:bodyPr/>
          <a:lstStyle/>
          <a:p>
            <a:r>
              <a:rPr lang="en-US" dirty="0" smtClean="0"/>
              <a:t>Outline</a:t>
            </a:r>
            <a:endParaRPr lang="en-US" dirty="0"/>
          </a:p>
        </p:txBody>
      </p:sp>
      <p:sp>
        <p:nvSpPr>
          <p:cNvPr id="7" name="Text Placeholder 6"/>
          <p:cNvSpPr>
            <a:spLocks noGrp="1"/>
          </p:cNvSpPr>
          <p:nvPr>
            <p:ph type="body" idx="13"/>
          </p:nvPr>
        </p:nvSpPr>
        <p:spPr/>
        <p:txBody>
          <a:bodyPr/>
          <a:lstStyle/>
          <a:p>
            <a:endParaRPr lang="en-US"/>
          </a:p>
        </p:txBody>
      </p:sp>
      <p:sp>
        <p:nvSpPr>
          <p:cNvPr id="8" name="Slide Number Placeholder 7"/>
          <p:cNvSpPr>
            <a:spLocks noGrp="1"/>
          </p:cNvSpPr>
          <p:nvPr>
            <p:ph type="sldNum" sz="quarter" idx="4"/>
          </p:nvPr>
        </p:nvSpPr>
        <p:spPr/>
        <p:txBody>
          <a:bodyPr/>
          <a:lstStyle/>
          <a:p>
            <a:fld id="{E4A665DD-9417-4EF9-A468-15B1C72A6DA0}" type="slidenum">
              <a:rPr lang="en-US" smtClean="0"/>
              <a:pPr/>
              <a:t>2</a:t>
            </a:fld>
            <a:endParaRPr lang="en-US" dirty="0"/>
          </a:p>
        </p:txBody>
      </p:sp>
    </p:spTree>
    <p:extLst>
      <p:ext uri="{BB962C8B-B14F-4D97-AF65-F5344CB8AC3E}">
        <p14:creationId xmlns:p14="http://schemas.microsoft.com/office/powerpoint/2010/main" val="693522822"/>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a:t>How can </a:t>
            </a:r>
            <a:r>
              <a:rPr lang="en-US" dirty="0"/>
              <a:t>deployments based on different 3GPP architecture options (i.e. EPC based or 5GC based) and UEs with different capabilities (EPC NAS and 5GC NAS) may coexist at the same time within one PLMN? </a:t>
            </a:r>
            <a:endParaRPr lang="en-GB" dirty="0"/>
          </a:p>
          <a:p>
            <a:endParaRPr lang="en-US" dirty="0"/>
          </a:p>
        </p:txBody>
      </p:sp>
      <p:sp>
        <p:nvSpPr>
          <p:cNvPr id="2" name="Title 1"/>
          <p:cNvSpPr>
            <a:spLocks noGrp="1"/>
          </p:cNvSpPr>
          <p:nvPr>
            <p:ph type="title"/>
          </p:nvPr>
        </p:nvSpPr>
        <p:spPr>
          <a:xfrm>
            <a:off x="283538" y="695067"/>
            <a:ext cx="11432977" cy="590931"/>
          </a:xfrm>
        </p:spPr>
        <p:txBody>
          <a:bodyPr/>
          <a:lstStyle/>
          <a:p>
            <a:r>
              <a:rPr lang="en-GB" dirty="0"/>
              <a:t>Migration from EPC based options to 5GC options</a:t>
            </a:r>
            <a:endParaRPr lang="en-US" dirty="0"/>
          </a:p>
        </p:txBody>
      </p:sp>
      <p:sp>
        <p:nvSpPr>
          <p:cNvPr id="6" name="Text Placeholder 5"/>
          <p:cNvSpPr>
            <a:spLocks noGrp="1"/>
          </p:cNvSpPr>
          <p:nvPr>
            <p:ph type="body" idx="13"/>
          </p:nvPr>
        </p:nvSpPr>
        <p:spPr/>
        <p:txBody>
          <a:bodyPr/>
          <a:lstStyle/>
          <a:p>
            <a:r>
              <a:rPr lang="en-US" dirty="0" smtClean="0"/>
              <a:t>Problem Statement</a:t>
            </a:r>
            <a:endParaRPr lang="en-US" dirty="0"/>
          </a:p>
        </p:txBody>
      </p:sp>
      <p:sp>
        <p:nvSpPr>
          <p:cNvPr id="4" name="Slide Number Placeholder 3"/>
          <p:cNvSpPr>
            <a:spLocks noGrp="1"/>
          </p:cNvSpPr>
          <p:nvPr>
            <p:ph type="sldNum" sz="quarter" idx="4"/>
          </p:nvPr>
        </p:nvSpPr>
        <p:spPr/>
        <p:txBody>
          <a:bodyPr/>
          <a:lstStyle/>
          <a:p>
            <a:fld id="{E4A665DD-9417-4EF9-A468-15B1C72A6DA0}" type="slidenum">
              <a:rPr lang="en-US" smtClean="0"/>
              <a:pPr/>
              <a:t>3</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3297302004"/>
              </p:ext>
            </p:extLst>
          </p:nvPr>
        </p:nvGraphicFramePr>
        <p:xfrm>
          <a:off x="1164547" y="3087688"/>
          <a:ext cx="6408737" cy="3286125"/>
        </p:xfrm>
        <a:graphic>
          <a:graphicData uri="http://schemas.openxmlformats.org/presentationml/2006/ole">
            <mc:AlternateContent xmlns:mc="http://schemas.openxmlformats.org/markup-compatibility/2006">
              <mc:Choice xmlns:v="urn:schemas-microsoft-com:vml" Requires="v">
                <p:oleObj spid="_x0000_s1029" name="Picture" r:id="rId4" imgW="5560560" imgH="2844720" progId="Word.Picture.8">
                  <p:embed/>
                </p:oleObj>
              </mc:Choice>
              <mc:Fallback>
                <p:oleObj name="Picture" r:id="rId4" imgW="5560560" imgH="2844720" progId="Word.Picture.8">
                  <p:embed/>
                  <p:pic>
                    <p:nvPicPr>
                      <p:cNvPr id="0" name=""/>
                      <p:cNvPicPr>
                        <a:picLocks noChangeAspect="1" noChangeArrowheads="1"/>
                      </p:cNvPicPr>
                      <p:nvPr/>
                    </p:nvPicPr>
                    <p:blipFill>
                      <a:blip r:embed="rId5"/>
                      <a:srcRect/>
                      <a:stretch>
                        <a:fillRect/>
                      </a:stretch>
                    </p:blipFill>
                    <p:spPr bwMode="auto">
                      <a:xfrm>
                        <a:off x="1164547" y="3087688"/>
                        <a:ext cx="6408737" cy="3286125"/>
                      </a:xfrm>
                      <a:prstGeom prst="rect">
                        <a:avLst/>
                      </a:prstGeom>
                      <a:noFill/>
                    </p:spPr>
                  </p:pic>
                </p:oleObj>
              </mc:Fallback>
            </mc:AlternateContent>
          </a:graphicData>
        </a:graphic>
      </p:graphicFrame>
      <p:sp>
        <p:nvSpPr>
          <p:cNvPr id="8" name="Rectangle 3"/>
          <p:cNvSpPr>
            <a:spLocks noChangeArrowheads="1"/>
          </p:cNvSpPr>
          <p:nvPr/>
        </p:nvSpPr>
        <p:spPr bwMode="auto">
          <a:xfrm>
            <a:off x="2448654" y="6551574"/>
            <a:ext cx="459452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a:r>
              <a:rPr lang="en-US" altLang="en-US" sz="1000" b="1" dirty="0">
                <a:latin typeface="Arial" panose="020B0604020202020204" pitchFamily="34" charset="0"/>
                <a:ea typeface="Times New Roman" panose="02020603050405020304" pitchFamily="18" charset="0"/>
                <a:cs typeface="Arial" panose="020B0604020202020204" pitchFamily="34" charset="0"/>
              </a:rPr>
              <a:t> </a:t>
            </a:r>
            <a:r>
              <a:rPr lang="en-US" altLang="en-US" sz="1000" b="1" dirty="0">
                <a:latin typeface="Arial" panose="020B0604020202020204" pitchFamily="34" charset="0"/>
                <a:ea typeface="Times New Roman" panose="02020603050405020304" pitchFamily="18" charset="0"/>
                <a:cs typeface="Arial" panose="020B0604020202020204" pitchFamily="34" charset="0"/>
              </a:rPr>
              <a:t>Figure 5.17.1.1-1</a:t>
            </a:r>
            <a:r>
              <a:rPr lang="en-US" altLang="en-US" sz="1000" b="1" dirty="0" smtClean="0">
                <a:latin typeface="Arial" panose="020B0604020202020204" pitchFamily="34" charset="0"/>
                <a:ea typeface="Times New Roman" panose="02020603050405020304" pitchFamily="18" charset="0"/>
                <a:cs typeface="Arial" panose="020B0604020202020204" pitchFamily="34" charset="0"/>
              </a:rPr>
              <a:t>: Architecture </a:t>
            </a:r>
            <a:r>
              <a:rPr lang="en-US" altLang="en-US" sz="1000" b="1" dirty="0">
                <a:latin typeface="Arial" panose="020B0604020202020204" pitchFamily="34" charset="0"/>
                <a:ea typeface="Times New Roman" panose="02020603050405020304" pitchFamily="18" charset="0"/>
                <a:cs typeface="Arial" panose="020B0604020202020204" pitchFamily="34" charset="0"/>
              </a:rPr>
              <a:t>for migration scenario for EPC and 5G CN</a:t>
            </a:r>
            <a:endParaRPr lang="en-US" altLang="en-US" dirty="0">
              <a:latin typeface="Arial" panose="020B0604020202020204" pitchFamily="34" charset="0"/>
            </a:endParaRPr>
          </a:p>
        </p:txBody>
      </p:sp>
      <p:sp>
        <p:nvSpPr>
          <p:cNvPr id="9" name="TextBox 8"/>
          <p:cNvSpPr txBox="1"/>
          <p:nvPr/>
        </p:nvSpPr>
        <p:spPr>
          <a:xfrm>
            <a:off x="1845128" y="6332373"/>
            <a:ext cx="938975" cy="276999"/>
          </a:xfrm>
          <a:prstGeom prst="rect">
            <a:avLst/>
          </a:prstGeom>
          <a:noFill/>
        </p:spPr>
        <p:txBody>
          <a:bodyPr wrap="none" rtlCol="0">
            <a:spAutoFit/>
          </a:bodyPr>
          <a:lstStyle/>
          <a:p>
            <a:r>
              <a:rPr lang="en-US" sz="1200" dirty="0" smtClean="0">
                <a:solidFill>
                  <a:srgbClr val="0000FF"/>
                </a:solidFill>
              </a:rPr>
              <a:t>Option 1 UE</a:t>
            </a:r>
            <a:endParaRPr lang="en-US" sz="1200" dirty="0">
              <a:solidFill>
                <a:srgbClr val="0000FF"/>
              </a:solidFill>
            </a:endParaRPr>
          </a:p>
        </p:txBody>
      </p:sp>
      <p:sp>
        <p:nvSpPr>
          <p:cNvPr id="10" name="TextBox 9"/>
          <p:cNvSpPr txBox="1"/>
          <p:nvPr/>
        </p:nvSpPr>
        <p:spPr>
          <a:xfrm>
            <a:off x="3230337" y="6332372"/>
            <a:ext cx="938975" cy="276999"/>
          </a:xfrm>
          <a:prstGeom prst="rect">
            <a:avLst/>
          </a:prstGeom>
          <a:noFill/>
        </p:spPr>
        <p:txBody>
          <a:bodyPr wrap="none" rtlCol="0">
            <a:spAutoFit/>
          </a:bodyPr>
          <a:lstStyle/>
          <a:p>
            <a:r>
              <a:rPr lang="en-US" sz="1200" dirty="0" smtClean="0">
                <a:solidFill>
                  <a:srgbClr val="0000FF"/>
                </a:solidFill>
              </a:rPr>
              <a:t>Option 3 UE</a:t>
            </a:r>
            <a:endParaRPr lang="en-US" sz="1200" dirty="0">
              <a:solidFill>
                <a:srgbClr val="0000FF"/>
              </a:solidFill>
            </a:endParaRPr>
          </a:p>
        </p:txBody>
      </p:sp>
      <p:sp>
        <p:nvSpPr>
          <p:cNvPr id="11" name="TextBox 10"/>
          <p:cNvSpPr txBox="1"/>
          <p:nvPr/>
        </p:nvSpPr>
        <p:spPr>
          <a:xfrm>
            <a:off x="6773045" y="6349321"/>
            <a:ext cx="938975" cy="276999"/>
          </a:xfrm>
          <a:prstGeom prst="rect">
            <a:avLst/>
          </a:prstGeom>
          <a:noFill/>
        </p:spPr>
        <p:txBody>
          <a:bodyPr wrap="none" rtlCol="0">
            <a:spAutoFit/>
          </a:bodyPr>
          <a:lstStyle/>
          <a:p>
            <a:r>
              <a:rPr lang="en-US" sz="1200" dirty="0" smtClean="0">
                <a:solidFill>
                  <a:srgbClr val="0000FF"/>
                </a:solidFill>
              </a:rPr>
              <a:t>Option 2 UE</a:t>
            </a:r>
            <a:endParaRPr lang="en-US" sz="1200" dirty="0">
              <a:solidFill>
                <a:srgbClr val="0000FF"/>
              </a:solidFill>
            </a:endParaRPr>
          </a:p>
        </p:txBody>
      </p:sp>
      <p:sp>
        <p:nvSpPr>
          <p:cNvPr id="12" name="TextBox 11"/>
          <p:cNvSpPr txBox="1"/>
          <p:nvPr/>
        </p:nvSpPr>
        <p:spPr>
          <a:xfrm>
            <a:off x="4704680" y="6349320"/>
            <a:ext cx="1222707" cy="276999"/>
          </a:xfrm>
          <a:prstGeom prst="rect">
            <a:avLst/>
          </a:prstGeom>
          <a:noFill/>
        </p:spPr>
        <p:txBody>
          <a:bodyPr wrap="none" rtlCol="0">
            <a:spAutoFit/>
          </a:bodyPr>
          <a:lstStyle/>
          <a:p>
            <a:r>
              <a:rPr lang="en-US" sz="1200" dirty="0" smtClean="0">
                <a:solidFill>
                  <a:srgbClr val="0000FF"/>
                </a:solidFill>
              </a:rPr>
              <a:t>Option 5 or 7 UE</a:t>
            </a:r>
            <a:endParaRPr lang="en-US" sz="1200" dirty="0">
              <a:solidFill>
                <a:srgbClr val="0000FF"/>
              </a:solidFill>
            </a:endParaRPr>
          </a:p>
        </p:txBody>
      </p:sp>
      <p:sp>
        <p:nvSpPr>
          <p:cNvPr id="13" name="TextBox 12"/>
          <p:cNvSpPr txBox="1"/>
          <p:nvPr/>
        </p:nvSpPr>
        <p:spPr>
          <a:xfrm>
            <a:off x="8014605" y="4900902"/>
            <a:ext cx="3648306" cy="830997"/>
          </a:xfrm>
          <a:prstGeom prst="rect">
            <a:avLst/>
          </a:prstGeom>
          <a:noFill/>
        </p:spPr>
        <p:txBody>
          <a:bodyPr wrap="none" rtlCol="0">
            <a:spAutoFit/>
          </a:bodyPr>
          <a:lstStyle/>
          <a:p>
            <a:pPr marL="171450" indent="-171450">
              <a:buFont typeface="Arial" panose="020B0604020202020204" pitchFamily="34" charset="0"/>
              <a:buChar char="•"/>
            </a:pPr>
            <a:r>
              <a:rPr lang="en-US" sz="1200" dirty="0" smtClean="0">
                <a:solidFill>
                  <a:srgbClr val="0000FF"/>
                </a:solidFill>
              </a:rPr>
              <a:t>Dotted lines indicating termination of NAS protocols.</a:t>
            </a:r>
          </a:p>
          <a:p>
            <a:pPr marL="171450" indent="-171450">
              <a:buFont typeface="Arial" panose="020B0604020202020204" pitchFamily="34" charset="0"/>
              <a:buChar char="•"/>
            </a:pPr>
            <a:r>
              <a:rPr lang="en-US" sz="1200" dirty="0" smtClean="0">
                <a:solidFill>
                  <a:srgbClr val="0000FF"/>
                </a:solidFill>
              </a:rPr>
              <a:t>Also indicative of network route for UE initial access.</a:t>
            </a:r>
          </a:p>
          <a:p>
            <a:pPr marL="171450" indent="-171450">
              <a:buFont typeface="Arial" panose="020B0604020202020204" pitchFamily="34" charset="0"/>
              <a:buChar char="•"/>
            </a:pPr>
            <a:r>
              <a:rPr lang="en-US" sz="1200" dirty="0" smtClean="0">
                <a:solidFill>
                  <a:srgbClr val="0000FF"/>
                </a:solidFill>
              </a:rPr>
              <a:t>Possibility of aggregation (via DC) of NR carrier not </a:t>
            </a:r>
            <a:br>
              <a:rPr lang="en-US" sz="1200" dirty="0" smtClean="0">
                <a:solidFill>
                  <a:srgbClr val="0000FF"/>
                </a:solidFill>
              </a:rPr>
            </a:br>
            <a:r>
              <a:rPr lang="en-US" sz="1200" dirty="0" smtClean="0">
                <a:solidFill>
                  <a:srgbClr val="0000FF"/>
                </a:solidFill>
              </a:rPr>
              <a:t>explicitly shown.</a:t>
            </a:r>
            <a:endParaRPr lang="en-US" sz="1200" dirty="0">
              <a:solidFill>
                <a:srgbClr val="0000FF"/>
              </a:solidFill>
            </a:endParaRPr>
          </a:p>
        </p:txBody>
      </p:sp>
      <p:sp>
        <p:nvSpPr>
          <p:cNvPr id="5" name="TextBox 4"/>
          <p:cNvSpPr txBox="1"/>
          <p:nvPr/>
        </p:nvSpPr>
        <p:spPr>
          <a:xfrm>
            <a:off x="6500598" y="3051788"/>
            <a:ext cx="3464282" cy="646331"/>
          </a:xfrm>
          <a:prstGeom prst="rect">
            <a:avLst/>
          </a:prstGeom>
          <a:noFill/>
        </p:spPr>
        <p:txBody>
          <a:bodyPr wrap="none" rtlCol="0">
            <a:spAutoFit/>
          </a:bodyPr>
          <a:lstStyle/>
          <a:p>
            <a:r>
              <a:rPr lang="en-US" dirty="0" smtClean="0">
                <a:solidFill>
                  <a:schemeClr val="tx1">
                    <a:lumMod val="75000"/>
                    <a:lumOff val="25000"/>
                  </a:schemeClr>
                </a:solidFill>
              </a:rPr>
              <a:t>Figure taken from TS 23.501 v0.2.0 </a:t>
            </a:r>
            <a:br>
              <a:rPr lang="en-US" dirty="0" smtClean="0">
                <a:solidFill>
                  <a:schemeClr val="tx1">
                    <a:lumMod val="75000"/>
                    <a:lumOff val="25000"/>
                  </a:schemeClr>
                </a:solidFill>
              </a:rPr>
            </a:br>
            <a:r>
              <a:rPr lang="en-US" dirty="0" smtClean="0">
                <a:solidFill>
                  <a:schemeClr val="tx1">
                    <a:lumMod val="75000"/>
                    <a:lumOff val="25000"/>
                  </a:schemeClr>
                </a:solidFill>
              </a:rPr>
              <a:t>[text in </a:t>
            </a:r>
            <a:r>
              <a:rPr lang="en-US" dirty="0" smtClean="0">
                <a:solidFill>
                  <a:srgbClr val="0000FF"/>
                </a:solidFill>
              </a:rPr>
              <a:t>blue</a:t>
            </a:r>
            <a:r>
              <a:rPr lang="en-US" dirty="0" smtClean="0">
                <a:solidFill>
                  <a:schemeClr val="tx1">
                    <a:lumMod val="75000"/>
                    <a:lumOff val="25000"/>
                  </a:schemeClr>
                </a:solidFill>
              </a:rPr>
              <a:t> added for </a:t>
            </a:r>
            <a:r>
              <a:rPr lang="en-US" dirty="0" smtClean="0">
                <a:solidFill>
                  <a:schemeClr val="tx1">
                    <a:lumMod val="75000"/>
                    <a:lumOff val="25000"/>
                  </a:schemeClr>
                </a:solidFill>
              </a:rPr>
              <a:t>presentation</a:t>
            </a:r>
            <a:r>
              <a:rPr lang="en-US" dirty="0" smtClean="0">
                <a:solidFill>
                  <a:schemeClr val="tx1">
                    <a:lumMod val="75000"/>
                    <a:lumOff val="25000"/>
                  </a:schemeClr>
                </a:solidFill>
              </a:rPr>
              <a:t>] </a:t>
            </a:r>
            <a:endParaRPr lang="en-US" dirty="0" smtClean="0">
              <a:solidFill>
                <a:schemeClr val="tx1">
                  <a:lumMod val="75000"/>
                  <a:lumOff val="25000"/>
                </a:schemeClr>
              </a:solidFill>
            </a:endParaRPr>
          </a:p>
        </p:txBody>
      </p:sp>
    </p:spTree>
    <p:extLst>
      <p:ext uri="{BB962C8B-B14F-4D97-AF65-F5344CB8AC3E}">
        <p14:creationId xmlns:p14="http://schemas.microsoft.com/office/powerpoint/2010/main" val="384445335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538" y="695067"/>
            <a:ext cx="11432977" cy="590931"/>
          </a:xfrm>
        </p:spPr>
        <p:txBody>
          <a:bodyPr/>
          <a:lstStyle/>
          <a:p>
            <a:r>
              <a:rPr lang="en-GB" dirty="0" smtClean="0"/>
              <a:t>NSA/SA – RAN1/RAN2 perspective</a:t>
            </a:r>
            <a:endParaRPr lang="en-US" dirty="0"/>
          </a:p>
        </p:txBody>
      </p:sp>
      <p:sp>
        <p:nvSpPr>
          <p:cNvPr id="4" name="Slide Number Placeholder 3"/>
          <p:cNvSpPr>
            <a:spLocks noGrp="1"/>
          </p:cNvSpPr>
          <p:nvPr>
            <p:ph type="sldNum" sz="quarter" idx="4"/>
          </p:nvPr>
        </p:nvSpPr>
        <p:spPr/>
        <p:txBody>
          <a:bodyPr/>
          <a:lstStyle/>
          <a:p>
            <a:fld id="{E4A665DD-9417-4EF9-A468-15B1C72A6DA0}" type="slidenum">
              <a:rPr lang="en-US" smtClean="0"/>
              <a:pPr/>
              <a:t>4</a:t>
            </a:fld>
            <a:endParaRPr lang="en-US" dirty="0"/>
          </a:p>
        </p:txBody>
      </p:sp>
      <p:grpSp>
        <p:nvGrpSpPr>
          <p:cNvPr id="36" name="Group 35"/>
          <p:cNvGrpSpPr/>
          <p:nvPr/>
        </p:nvGrpSpPr>
        <p:grpSpPr>
          <a:xfrm>
            <a:off x="678121" y="2052174"/>
            <a:ext cx="7746208" cy="4124706"/>
            <a:chOff x="678121" y="1793386"/>
            <a:chExt cx="7746208" cy="4124706"/>
          </a:xfrm>
        </p:grpSpPr>
        <p:grpSp>
          <p:nvGrpSpPr>
            <p:cNvPr id="37" name="Group 36"/>
            <p:cNvGrpSpPr/>
            <p:nvPr/>
          </p:nvGrpSpPr>
          <p:grpSpPr>
            <a:xfrm>
              <a:off x="3923576" y="2050090"/>
              <a:ext cx="4152900" cy="3517900"/>
              <a:chOff x="2425700" y="2489200"/>
              <a:chExt cx="4152900" cy="3517900"/>
            </a:xfrm>
          </p:grpSpPr>
          <p:sp>
            <p:nvSpPr>
              <p:cNvPr id="41" name="Rounded Rectangle 40"/>
              <p:cNvSpPr/>
              <p:nvPr/>
            </p:nvSpPr>
            <p:spPr>
              <a:xfrm>
                <a:off x="2425700" y="2489200"/>
                <a:ext cx="4152900" cy="3517900"/>
              </a:xfrm>
              <a:prstGeom prst="roundRect">
                <a:avLst/>
              </a:prstGeom>
              <a:solidFill>
                <a:srgbClr val="5B9BD5">
                  <a:lumMod val="20000"/>
                  <a:lumOff val="80000"/>
                  <a:alpha val="17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2" name="Rectangle 41"/>
              <p:cNvSpPr/>
              <p:nvPr/>
            </p:nvSpPr>
            <p:spPr>
              <a:xfrm>
                <a:off x="2705100" y="3907302"/>
                <a:ext cx="876300" cy="558800"/>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SYNC</a:t>
                </a:r>
              </a:p>
            </p:txBody>
          </p:sp>
          <p:sp>
            <p:nvSpPr>
              <p:cNvPr id="43" name="Rectangle 42"/>
              <p:cNvSpPr/>
              <p:nvPr/>
            </p:nvSpPr>
            <p:spPr>
              <a:xfrm>
                <a:off x="4051992" y="3907302"/>
                <a:ext cx="876300" cy="558800"/>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PRACH</a:t>
                </a:r>
              </a:p>
            </p:txBody>
          </p:sp>
          <p:sp>
            <p:nvSpPr>
              <p:cNvPr id="44" name="Rectangle 43"/>
              <p:cNvSpPr/>
              <p:nvPr/>
            </p:nvSpPr>
            <p:spPr>
              <a:xfrm>
                <a:off x="4082912" y="4904360"/>
                <a:ext cx="876300" cy="558800"/>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PDCCHPUCCH</a:t>
                </a:r>
              </a:p>
            </p:txBody>
          </p:sp>
          <p:sp>
            <p:nvSpPr>
              <p:cNvPr id="45" name="Rectangle 44"/>
              <p:cNvSpPr/>
              <p:nvPr/>
            </p:nvSpPr>
            <p:spPr>
              <a:xfrm>
                <a:off x="5343771" y="4904360"/>
                <a:ext cx="876300" cy="558800"/>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PDSCH</a:t>
                </a:r>
                <a:b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b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PUSCH</a:t>
                </a:r>
              </a:p>
            </p:txBody>
          </p:sp>
          <p:sp>
            <p:nvSpPr>
              <p:cNvPr id="46" name="Rectangle 45"/>
              <p:cNvSpPr/>
              <p:nvPr/>
            </p:nvSpPr>
            <p:spPr>
              <a:xfrm>
                <a:off x="5343771" y="3907302"/>
                <a:ext cx="876300" cy="558800"/>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M-RS</a:t>
                </a:r>
              </a:p>
            </p:txBody>
          </p:sp>
          <p:sp>
            <p:nvSpPr>
              <p:cNvPr id="47" name="TextBox 46"/>
              <p:cNvSpPr txBox="1"/>
              <p:nvPr/>
            </p:nvSpPr>
            <p:spPr>
              <a:xfrm>
                <a:off x="3851853" y="2660287"/>
                <a:ext cx="1548822" cy="9233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rPr>
                  <a:t>NR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rPr>
                  <a:t>CONNECTED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rPr>
                  <a:t>mode mobility</a:t>
                </a:r>
              </a:p>
            </p:txBody>
          </p:sp>
        </p:grpSp>
        <p:sp>
          <p:nvSpPr>
            <p:cNvPr id="38" name="Rounded Rectangle 37"/>
            <p:cNvSpPr/>
            <p:nvPr/>
          </p:nvSpPr>
          <p:spPr>
            <a:xfrm>
              <a:off x="976037" y="3809040"/>
              <a:ext cx="2486891" cy="1418102"/>
            </a:xfrm>
            <a:prstGeom prst="roundRect">
              <a:avLst/>
            </a:prstGeom>
            <a:solidFill>
              <a:srgbClr val="ED7D31">
                <a:lumMod val="20000"/>
                <a:lumOff val="80000"/>
                <a:alpha val="18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rPr>
                <a:t>LTE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rPr>
                <a:t>IDLE + CONNECTED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rPr>
                <a:t>Mode mobility</a:t>
              </a:r>
            </a:p>
          </p:txBody>
        </p:sp>
        <p:sp>
          <p:nvSpPr>
            <p:cNvPr id="39" name="Rounded Rectangle 38"/>
            <p:cNvSpPr/>
            <p:nvPr/>
          </p:nvSpPr>
          <p:spPr>
            <a:xfrm>
              <a:off x="678121" y="1793386"/>
              <a:ext cx="7746208" cy="4124706"/>
            </a:xfrm>
            <a:prstGeom prst="roundRect">
              <a:avLst/>
            </a:prstGeom>
            <a:noFill/>
            <a:ln w="12700" cap="flat" cmpd="sng" algn="ctr">
              <a:solidFill>
                <a:srgbClr val="5B9BD5">
                  <a:shade val="50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0" name="TextBox 39"/>
            <p:cNvSpPr txBox="1"/>
            <p:nvPr/>
          </p:nvSpPr>
          <p:spPr>
            <a:xfrm>
              <a:off x="1091256" y="2476742"/>
              <a:ext cx="2256452"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prstClr val="black"/>
                  </a:solidFill>
                  <a:effectLst/>
                  <a:uLnTx/>
                  <a:uFillTx/>
                  <a:latin typeface="Calibri" panose="020F0502020204030204"/>
                </a:rPr>
                <a:t>NSA RAN</a:t>
              </a:r>
              <a:endParaRPr kumimoji="0" lang="en-US" sz="1800" b="0" i="0" u="none" strike="noStrike" kern="0" cap="none" spc="0" normalizeH="0" baseline="0" noProof="0" dirty="0" smtClean="0">
                <a:ln>
                  <a:noFill/>
                </a:ln>
                <a:solidFill>
                  <a:prstClr val="black"/>
                </a:solidFill>
                <a:effectLst/>
                <a:uLnTx/>
                <a:uFillTx/>
                <a:latin typeface="Calibri" panose="020F0502020204030204"/>
              </a:endParaRPr>
            </a:p>
          </p:txBody>
        </p:sp>
      </p:grpSp>
      <p:grpSp>
        <p:nvGrpSpPr>
          <p:cNvPr id="49" name="Group 48"/>
          <p:cNvGrpSpPr/>
          <p:nvPr/>
        </p:nvGrpSpPr>
        <p:grpSpPr>
          <a:xfrm>
            <a:off x="8825761" y="4039477"/>
            <a:ext cx="2486891" cy="1418102"/>
            <a:chOff x="8825761" y="3979095"/>
            <a:chExt cx="2486891" cy="1418102"/>
          </a:xfrm>
        </p:grpSpPr>
        <p:sp>
          <p:nvSpPr>
            <p:cNvPr id="54" name="Rounded Rectangle 53"/>
            <p:cNvSpPr/>
            <p:nvPr/>
          </p:nvSpPr>
          <p:spPr>
            <a:xfrm>
              <a:off x="8825761" y="3979095"/>
              <a:ext cx="2486891" cy="1418102"/>
            </a:xfrm>
            <a:prstGeom prst="roundRect">
              <a:avLst/>
            </a:prstGeom>
            <a:solidFill>
              <a:srgbClr val="5B9BD5">
                <a:lumMod val="20000"/>
                <a:lumOff val="80000"/>
                <a:alpha val="18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endParaRPr>
            </a:p>
          </p:txBody>
        </p:sp>
        <p:sp>
          <p:nvSpPr>
            <p:cNvPr id="52" name="Rectangle 51"/>
            <p:cNvSpPr/>
            <p:nvPr/>
          </p:nvSpPr>
          <p:spPr>
            <a:xfrm>
              <a:off x="10224461" y="4584153"/>
              <a:ext cx="876300" cy="558800"/>
            </a:xfrm>
            <a:prstGeom prst="rect">
              <a:avLst/>
            </a:prstGeom>
            <a:solidFill>
              <a:schemeClr val="accent2"/>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rPr>
                <a:t>PBCH</a:t>
              </a:r>
            </a:p>
          </p:txBody>
        </p:sp>
        <p:sp>
          <p:nvSpPr>
            <p:cNvPr id="53" name="TextBox 52"/>
            <p:cNvSpPr txBox="1"/>
            <p:nvPr/>
          </p:nvSpPr>
          <p:spPr>
            <a:xfrm>
              <a:off x="9171364" y="4099864"/>
              <a:ext cx="179568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rPr>
                <a:t>NR  IDLE mobility</a:t>
              </a:r>
            </a:p>
          </p:txBody>
        </p:sp>
        <p:sp>
          <p:nvSpPr>
            <p:cNvPr id="55" name="TextBox 54"/>
            <p:cNvSpPr txBox="1"/>
            <p:nvPr/>
          </p:nvSpPr>
          <p:spPr>
            <a:xfrm>
              <a:off x="9000197" y="4571165"/>
              <a:ext cx="104227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Calibri" panose="020F0502020204030204"/>
                </a:rPr>
                <a:t>Common</a:t>
              </a:r>
              <a:br>
                <a:rPr kumimoji="0" lang="en-US" sz="1800" b="0" i="0" u="none" strike="noStrike" kern="0" cap="none" spc="0" normalizeH="0" baseline="0" noProof="0" dirty="0" smtClean="0">
                  <a:ln>
                    <a:noFill/>
                  </a:ln>
                  <a:solidFill>
                    <a:prstClr val="black"/>
                  </a:solidFill>
                  <a:effectLst/>
                  <a:uLnTx/>
                  <a:uFillTx/>
                  <a:latin typeface="Calibri" panose="020F0502020204030204"/>
                </a:rPr>
              </a:br>
              <a:r>
                <a:rPr kumimoji="0" lang="en-US" sz="1800" b="0" i="0" u="none" strike="noStrike" kern="0" cap="none" spc="0" normalizeH="0" baseline="0" noProof="0" dirty="0" smtClean="0">
                  <a:ln>
                    <a:noFill/>
                  </a:ln>
                  <a:solidFill>
                    <a:prstClr val="black"/>
                  </a:solidFill>
                  <a:effectLst/>
                  <a:uLnTx/>
                  <a:uFillTx/>
                  <a:latin typeface="Calibri" panose="020F0502020204030204"/>
                </a:rPr>
                <a:t>PHY </a:t>
              </a:r>
              <a:r>
                <a:rPr kumimoji="0" lang="en-US" sz="1800" b="0" i="0" u="none" strike="noStrike" kern="0" cap="none" spc="0" normalizeH="0" baseline="0" noProof="0" dirty="0" err="1" smtClean="0">
                  <a:ln>
                    <a:noFill/>
                  </a:ln>
                  <a:solidFill>
                    <a:prstClr val="black"/>
                  </a:solidFill>
                  <a:effectLst/>
                  <a:uLnTx/>
                  <a:uFillTx/>
                  <a:latin typeface="Calibri" panose="020F0502020204030204"/>
                </a:rPr>
                <a:t>ch</a:t>
              </a:r>
              <a:endParaRPr kumimoji="0" lang="en-US" sz="1800" b="1" i="0" u="none" strike="noStrike" kern="0" cap="none" spc="0" normalizeH="0" baseline="0" noProof="0" dirty="0" smtClean="0">
                <a:ln>
                  <a:noFill/>
                </a:ln>
                <a:solidFill>
                  <a:prstClr val="black"/>
                </a:solidFill>
                <a:effectLst/>
                <a:uLnTx/>
                <a:uFillTx/>
                <a:latin typeface="Calibri" panose="020F0502020204030204"/>
              </a:endParaRPr>
            </a:p>
          </p:txBody>
        </p:sp>
      </p:grpSp>
      <p:sp>
        <p:nvSpPr>
          <p:cNvPr id="50" name="TextBox 49"/>
          <p:cNvSpPr txBox="1"/>
          <p:nvPr/>
        </p:nvSpPr>
        <p:spPr>
          <a:xfrm>
            <a:off x="9285550" y="2198570"/>
            <a:ext cx="2454518" cy="144655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rgbClr val="5B9BD5"/>
                </a:solidFill>
                <a:effectLst/>
                <a:uLnTx/>
                <a:uFillTx/>
                <a:latin typeface="Calibri" panose="020F0502020204030204"/>
              </a:rPr>
              <a:t>+ SA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rgbClr val="5B9BD5"/>
                </a:solidFill>
                <a:effectLst/>
                <a:uLnTx/>
                <a:uFillTx/>
                <a:latin typeface="Calibri" panose="020F0502020204030204"/>
              </a:rPr>
              <a:t>Capability</a:t>
            </a:r>
            <a:endParaRPr kumimoji="0" lang="en-US" sz="1800" b="0" i="0" u="none" strike="noStrike" kern="0" cap="none" spc="0" normalizeH="0" baseline="0" noProof="0" dirty="0" smtClean="0">
              <a:ln>
                <a:noFill/>
              </a:ln>
              <a:solidFill>
                <a:srgbClr val="5B9BD5"/>
              </a:solidFill>
              <a:effectLst/>
              <a:uLnTx/>
              <a:uFillTx/>
              <a:latin typeface="Calibri" panose="020F0502020204030204"/>
            </a:endParaRPr>
          </a:p>
        </p:txBody>
      </p:sp>
      <p:sp>
        <p:nvSpPr>
          <p:cNvPr id="51" name="Rounded Rectangle 50"/>
          <p:cNvSpPr/>
          <p:nvPr/>
        </p:nvSpPr>
        <p:spPr>
          <a:xfrm>
            <a:off x="283538" y="1623175"/>
            <a:ext cx="11703415" cy="4793557"/>
          </a:xfrm>
          <a:prstGeom prst="roundRect">
            <a:avLst/>
          </a:prstGeom>
          <a:noFill/>
          <a:ln w="1270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6" name="Rectangle 55"/>
          <p:cNvSpPr/>
          <p:nvPr/>
        </p:nvSpPr>
        <p:spPr>
          <a:xfrm>
            <a:off x="9862529" y="4765907"/>
            <a:ext cx="300082" cy="369332"/>
          </a:xfrm>
          <a:prstGeom prst="rect">
            <a:avLst/>
          </a:prstGeom>
        </p:spPr>
        <p:txBody>
          <a:bodyPr wrap="none">
            <a:spAutoFit/>
          </a:bodyPr>
          <a:lstStyle/>
          <a:p>
            <a:pPr eaLnBrk="1" fontAlgn="auto" hangingPunct="1">
              <a:spcBef>
                <a:spcPts val="0"/>
              </a:spcBef>
              <a:spcAft>
                <a:spcPts val="0"/>
              </a:spcAft>
            </a:pPr>
            <a:r>
              <a:rPr lang="en-US" b="1" dirty="0">
                <a:solidFill>
                  <a:prstClr val="black"/>
                </a:solidFill>
                <a:latin typeface="Calibri" panose="020F0502020204030204"/>
              </a:rPr>
              <a:t>+</a:t>
            </a:r>
            <a:endParaRPr lang="en-US" dirty="0">
              <a:solidFill>
                <a:prstClr val="black"/>
              </a:solidFill>
              <a:latin typeface="Calibri" panose="020F0502020204030204"/>
            </a:endParaRPr>
          </a:p>
        </p:txBody>
      </p:sp>
      <p:sp>
        <p:nvSpPr>
          <p:cNvPr id="57" name="TextBox 56"/>
          <p:cNvSpPr txBox="1"/>
          <p:nvPr/>
        </p:nvSpPr>
        <p:spPr>
          <a:xfrm>
            <a:off x="4038600" y="4653578"/>
            <a:ext cx="1444626" cy="646331"/>
          </a:xfrm>
          <a:prstGeom prst="rect">
            <a:avLst/>
          </a:prstGeom>
          <a:noFill/>
        </p:spPr>
        <p:txBody>
          <a:bodyPr wrap="none" rtlCol="0">
            <a:spAutoFit/>
          </a:bodyPr>
          <a:lstStyle/>
          <a:p>
            <a:pPr eaLnBrk="1" fontAlgn="auto" hangingPunct="1">
              <a:spcBef>
                <a:spcPts val="0"/>
              </a:spcBef>
              <a:spcAft>
                <a:spcPts val="0"/>
              </a:spcAft>
            </a:pPr>
            <a:r>
              <a:rPr lang="en-US" dirty="0" smtClean="0">
                <a:solidFill>
                  <a:prstClr val="black"/>
                </a:solidFill>
                <a:latin typeface="Calibri" panose="020F0502020204030204"/>
              </a:rPr>
              <a:t>Common</a:t>
            </a:r>
            <a:br>
              <a:rPr lang="en-US" dirty="0" smtClean="0">
                <a:solidFill>
                  <a:prstClr val="black"/>
                </a:solidFill>
                <a:latin typeface="Calibri" panose="020F0502020204030204"/>
              </a:rPr>
            </a:br>
            <a:r>
              <a:rPr lang="en-US" dirty="0" smtClean="0">
                <a:solidFill>
                  <a:prstClr val="black"/>
                </a:solidFill>
                <a:latin typeface="Calibri" panose="020F0502020204030204"/>
              </a:rPr>
              <a:t>PHY channels</a:t>
            </a:r>
            <a:endParaRPr lang="en-US" b="1" dirty="0">
              <a:solidFill>
                <a:prstClr val="black"/>
              </a:solidFill>
              <a:latin typeface="Calibri" panose="020F0502020204030204"/>
            </a:endParaRPr>
          </a:p>
        </p:txBody>
      </p:sp>
    </p:spTree>
    <p:extLst>
      <p:ext uri="{BB962C8B-B14F-4D97-AF65-F5344CB8AC3E}">
        <p14:creationId xmlns:p14="http://schemas.microsoft.com/office/powerpoint/2010/main" val="274454634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NSA RAN/UEs do not support NR IDLE mode procedures</a:t>
            </a:r>
          </a:p>
          <a:p>
            <a:pPr lvl="1"/>
            <a:r>
              <a:rPr lang="en-US" dirty="0">
                <a:sym typeface="Wingdings" panose="05000000000000000000" pitchFamily="2" charset="2"/>
              </a:rPr>
              <a:t>No L1/L2/L3 functionalities for NR camping and </a:t>
            </a:r>
            <a:r>
              <a:rPr lang="en-US" dirty="0" smtClean="0">
                <a:sym typeface="Wingdings" panose="05000000000000000000" pitchFamily="2" charset="2"/>
              </a:rPr>
              <a:t>paging</a:t>
            </a:r>
          </a:p>
          <a:p>
            <a:pPr lvl="2"/>
            <a:r>
              <a:rPr lang="en-US" dirty="0" smtClean="0">
                <a:sym typeface="Wingdings" panose="05000000000000000000" pitchFamily="2" charset="2"/>
              </a:rPr>
              <a:t>NO SI delivery over NR carrier</a:t>
            </a:r>
            <a:endParaRPr lang="en-US" dirty="0">
              <a:sym typeface="Wingdings" panose="05000000000000000000" pitchFamily="2" charset="2"/>
            </a:endParaRPr>
          </a:p>
          <a:p>
            <a:pPr lvl="1"/>
            <a:r>
              <a:rPr lang="en-US" dirty="0">
                <a:sym typeface="Wingdings" panose="05000000000000000000" pitchFamily="2" charset="2"/>
              </a:rPr>
              <a:t>IDLE mode procedures are based on LTE</a:t>
            </a:r>
          </a:p>
          <a:p>
            <a:r>
              <a:rPr lang="en-US" dirty="0">
                <a:sym typeface="Wingdings" panose="05000000000000000000" pitchFamily="2" charset="2"/>
              </a:rPr>
              <a:t>Forward compatibility and coexistence [when SA RAN/UEs introduced] is ensured by defining IDLE and CONNECTED mobility procedures based on common PHY channels </a:t>
            </a:r>
          </a:p>
          <a:p>
            <a:pPr lvl="1"/>
            <a:r>
              <a:rPr lang="en-US" dirty="0">
                <a:sym typeface="Wingdings" panose="05000000000000000000" pitchFamily="2" charset="2"/>
              </a:rPr>
              <a:t>Similar to the fact that one LTE carrier can be </a:t>
            </a:r>
            <a:r>
              <a:rPr lang="en-US" dirty="0" err="1">
                <a:sym typeface="Wingdings" panose="05000000000000000000" pitchFamily="2" charset="2"/>
              </a:rPr>
              <a:t>PCell</a:t>
            </a:r>
            <a:r>
              <a:rPr lang="en-US" dirty="0">
                <a:sym typeface="Wingdings" panose="05000000000000000000" pitchFamily="2" charset="2"/>
              </a:rPr>
              <a:t> for some UEs and </a:t>
            </a:r>
            <a:r>
              <a:rPr lang="en-US" dirty="0" err="1">
                <a:sym typeface="Wingdings" panose="05000000000000000000" pitchFamily="2" charset="2"/>
              </a:rPr>
              <a:t>SCell</a:t>
            </a:r>
            <a:r>
              <a:rPr lang="en-US" dirty="0">
                <a:sym typeface="Wingdings" panose="05000000000000000000" pitchFamily="2" charset="2"/>
              </a:rPr>
              <a:t> for some others</a:t>
            </a:r>
          </a:p>
          <a:p>
            <a:r>
              <a:rPr lang="en-US" dirty="0">
                <a:sym typeface="Wingdings" panose="05000000000000000000" pitchFamily="2" charset="2"/>
              </a:rPr>
              <a:t>SA operation requires definition of additional functionalities</a:t>
            </a:r>
          </a:p>
          <a:p>
            <a:pPr lvl="1"/>
            <a:r>
              <a:rPr lang="en-US" dirty="0">
                <a:sym typeface="Wingdings" panose="05000000000000000000" pitchFamily="2" charset="2"/>
              </a:rPr>
              <a:t>e.g., L1/L2/L3 procedures in support of NR IDLE mode</a:t>
            </a:r>
          </a:p>
          <a:p>
            <a:pPr lvl="1"/>
            <a:r>
              <a:rPr lang="en-US" dirty="0">
                <a:sym typeface="Wingdings" panose="05000000000000000000" pitchFamily="2" charset="2"/>
              </a:rPr>
              <a:t>NSA devices will continue to be supported by using a subset of SA RAN functionalities</a:t>
            </a:r>
          </a:p>
          <a:p>
            <a:pPr lvl="1"/>
            <a:r>
              <a:rPr lang="en-US" dirty="0">
                <a:sym typeface="Wingdings" panose="05000000000000000000" pitchFamily="2" charset="2"/>
              </a:rPr>
              <a:t>SA devices will support additional functionality stemming from </a:t>
            </a:r>
          </a:p>
          <a:p>
            <a:pPr lvl="2"/>
            <a:r>
              <a:rPr lang="en-US" dirty="0">
                <a:sym typeface="Wingdings" panose="05000000000000000000" pitchFamily="2" charset="2"/>
              </a:rPr>
              <a:t>NR radio SA operation, as well as, possibly new 5GC</a:t>
            </a:r>
          </a:p>
          <a:p>
            <a:pPr marL="3175" indent="0">
              <a:buNone/>
            </a:pPr>
            <a:endParaRPr lang="en-US" dirty="0"/>
          </a:p>
        </p:txBody>
      </p:sp>
      <p:sp>
        <p:nvSpPr>
          <p:cNvPr id="2" name="Title 1"/>
          <p:cNvSpPr>
            <a:spLocks noGrp="1"/>
          </p:cNvSpPr>
          <p:nvPr>
            <p:ph type="title"/>
          </p:nvPr>
        </p:nvSpPr>
        <p:spPr>
          <a:xfrm>
            <a:off x="283538" y="695067"/>
            <a:ext cx="11432977" cy="590931"/>
          </a:xfrm>
        </p:spPr>
        <p:txBody>
          <a:bodyPr/>
          <a:lstStyle/>
          <a:p>
            <a:r>
              <a:rPr lang="en-US" dirty="0" smtClean="0"/>
              <a:t>NSA/SA – RAN1/RAN2 perspective</a:t>
            </a:r>
            <a:endParaRPr lang="en-US" dirty="0"/>
          </a:p>
        </p:txBody>
      </p:sp>
      <p:sp>
        <p:nvSpPr>
          <p:cNvPr id="7" name="Text Placeholder 6"/>
          <p:cNvSpPr>
            <a:spLocks noGrp="1"/>
          </p:cNvSpPr>
          <p:nvPr>
            <p:ph type="body" idx="13"/>
          </p:nvPr>
        </p:nvSpPr>
        <p:spPr/>
        <p:txBody>
          <a:bodyPr/>
          <a:lstStyle/>
          <a:p>
            <a:r>
              <a:rPr lang="en-US" dirty="0" smtClean="0"/>
              <a:t>Cont’d</a:t>
            </a:r>
            <a:endParaRPr lang="en-US" dirty="0"/>
          </a:p>
        </p:txBody>
      </p:sp>
      <p:sp>
        <p:nvSpPr>
          <p:cNvPr id="8" name="Slide Number Placeholder 7"/>
          <p:cNvSpPr>
            <a:spLocks noGrp="1"/>
          </p:cNvSpPr>
          <p:nvPr>
            <p:ph type="sldNum" sz="quarter" idx="4"/>
          </p:nvPr>
        </p:nvSpPr>
        <p:spPr/>
        <p:txBody>
          <a:bodyPr/>
          <a:lstStyle/>
          <a:p>
            <a:fld id="{E4A665DD-9417-4EF9-A468-15B1C72A6DA0}" type="slidenum">
              <a:rPr lang="en-US" smtClean="0">
                <a:solidFill>
                  <a:prstClr val="black">
                    <a:tint val="75000"/>
                  </a:prstClr>
                </a:solidFill>
              </a:rPr>
              <a:pPr/>
              <a:t>5</a:t>
            </a:fld>
            <a:endParaRPr lang="en-US" dirty="0">
              <a:solidFill>
                <a:prstClr val="black">
                  <a:tint val="75000"/>
                </a:prstClr>
              </a:solidFill>
            </a:endParaRPr>
          </a:p>
        </p:txBody>
      </p:sp>
    </p:spTree>
    <p:extLst>
      <p:ext uri="{BB962C8B-B14F-4D97-AF65-F5344CB8AC3E}">
        <p14:creationId xmlns:p14="http://schemas.microsoft.com/office/powerpoint/2010/main" val="370685258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493" y="252188"/>
            <a:ext cx="11318836" cy="742505"/>
          </a:xfrm>
        </p:spPr>
        <p:txBody>
          <a:bodyPr/>
          <a:lstStyle/>
          <a:p>
            <a:pPr eaLnBrk="0" fontAlgn="base" hangingPunct="0">
              <a:lnSpc>
                <a:spcPct val="90000"/>
              </a:lnSpc>
              <a:spcAft>
                <a:spcPct val="0"/>
              </a:spcAft>
            </a:pPr>
            <a:r>
              <a:rPr lang="en-US" sz="3600" dirty="0">
                <a:solidFill>
                  <a:srgbClr val="595959"/>
                </a:solidFill>
                <a:latin typeface="Qualcomm Office Regular" panose="020B0503030202060203" pitchFamily="34" charset="0"/>
              </a:rPr>
              <a:t>A flexible framework with forward compatibility</a:t>
            </a:r>
          </a:p>
        </p:txBody>
      </p:sp>
      <p:sp>
        <p:nvSpPr>
          <p:cNvPr id="3" name="Text Placeholder 2"/>
          <p:cNvSpPr>
            <a:spLocks noGrp="1"/>
          </p:cNvSpPr>
          <p:nvPr>
            <p:ph type="body" idx="10"/>
          </p:nvPr>
        </p:nvSpPr>
        <p:spPr/>
        <p:txBody>
          <a:bodyPr/>
          <a:lstStyle/>
          <a:p>
            <a:r>
              <a:rPr lang="en-US" sz="2000" spc="-10" dirty="0">
                <a:solidFill>
                  <a:srgbClr val="00B0F0"/>
                </a:solidFill>
                <a:latin typeface="+mj-lt"/>
              </a:rPr>
              <a:t>Efficiently multiplex envisioned and future 5G services on the same frequency</a:t>
            </a:r>
          </a:p>
          <a:p>
            <a:endParaRPr lang="en-US" dirty="0">
              <a:latin typeface="+mj-lt"/>
            </a:endParaRPr>
          </a:p>
        </p:txBody>
      </p:sp>
      <p:sp>
        <p:nvSpPr>
          <p:cNvPr id="4" name="Footer Placeholder 3"/>
          <p:cNvSpPr>
            <a:spLocks noGrp="1"/>
          </p:cNvSpPr>
          <p:nvPr>
            <p:ph type="ftr" sz="quarter" idx="3"/>
          </p:nvPr>
        </p:nvSpPr>
        <p:spPr/>
        <p:txBody>
          <a:bodyPr/>
          <a:lstStyle/>
          <a:p>
            <a:r>
              <a:rPr lang="en-US" baseline="30000" dirty="0">
                <a:solidFill>
                  <a:prstClr val="black">
                    <a:tint val="75000"/>
                  </a:prstClr>
                </a:solidFill>
              </a:rPr>
              <a:t>1</a:t>
            </a:r>
            <a:r>
              <a:rPr lang="en-US" dirty="0">
                <a:solidFill>
                  <a:prstClr val="black">
                    <a:tint val="75000"/>
                  </a:prstClr>
                </a:solidFill>
              </a:rPr>
              <a:t> </a:t>
            </a:r>
            <a:r>
              <a:rPr lang="en-US" dirty="0">
                <a:solidFill>
                  <a:prstClr val="black">
                    <a:lumMod val="50000"/>
                    <a:lumOff val="50000"/>
                  </a:prstClr>
                </a:solidFill>
              </a:rPr>
              <a:t>Blank resources may still be utilized, but are designed in a way to not limit future feature introductions</a:t>
            </a:r>
            <a:r>
              <a:rPr lang="en-US" dirty="0">
                <a:solidFill>
                  <a:prstClr val="black">
                    <a:tint val="75000"/>
                  </a:prstClr>
                </a:solidFill>
              </a:rPr>
              <a:t>; </a:t>
            </a:r>
          </a:p>
          <a:p>
            <a:r>
              <a:rPr lang="en-US" baseline="30000" dirty="0">
                <a:solidFill>
                  <a:prstClr val="black">
                    <a:tint val="75000"/>
                  </a:prstClr>
                </a:solidFill>
              </a:rPr>
              <a:t>2</a:t>
            </a:r>
            <a:r>
              <a:rPr lang="en-US" dirty="0">
                <a:solidFill>
                  <a:prstClr val="black">
                    <a:tint val="75000"/>
                  </a:prstClr>
                </a:solidFill>
              </a:rPr>
              <a:t> Nominal 5G access to be designed such that it is capable to sustain puncturing from mission-critical  transmission or bursty interference</a:t>
            </a:r>
          </a:p>
        </p:txBody>
      </p:sp>
      <p:sp>
        <p:nvSpPr>
          <p:cNvPr id="296" name="TextBox 295"/>
          <p:cNvSpPr txBox="1"/>
          <p:nvPr/>
        </p:nvSpPr>
        <p:spPr>
          <a:xfrm>
            <a:off x="5453063" y="1799501"/>
            <a:ext cx="3094835" cy="770980"/>
          </a:xfrm>
          <a:prstGeom prst="rect">
            <a:avLst/>
          </a:prstGeom>
          <a:noFill/>
        </p:spPr>
        <p:txBody>
          <a:bodyPr wrap="square" lIns="0" tIns="0" rIns="0" bIns="0" rtlCol="0">
            <a:spAutoFit/>
          </a:bodyPr>
          <a:lstStyle/>
          <a:p>
            <a:pPr algn="ct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Integrated framework</a:t>
            </a:r>
          </a:p>
          <a:p>
            <a:pPr algn="ct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That can support diverse deployment scenarios and network topologies</a:t>
            </a:r>
          </a:p>
        </p:txBody>
      </p:sp>
      <p:sp>
        <p:nvSpPr>
          <p:cNvPr id="297" name="TextBox 296"/>
          <p:cNvSpPr txBox="1"/>
          <p:nvPr/>
        </p:nvSpPr>
        <p:spPr>
          <a:xfrm>
            <a:off x="559694" y="5580550"/>
            <a:ext cx="4221066" cy="770980"/>
          </a:xfrm>
          <a:prstGeom prst="rect">
            <a:avLst/>
          </a:prstGeom>
          <a:noFill/>
        </p:spPr>
        <p:txBody>
          <a:bodyPr wrap="square" lIns="0" tIns="0" rIns="0" bIns="0" rtlCol="0">
            <a:spAutoFit/>
          </a:bodyPr>
          <a:lstStyle/>
          <a:p>
            <a:pP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Scalable transmission time interval (TTI)</a:t>
            </a:r>
          </a:p>
          <a:p>
            <a:pP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For diverse latency requirements—capable of latencies an order of magnitude lower than LTE</a:t>
            </a:r>
          </a:p>
        </p:txBody>
      </p:sp>
      <p:sp>
        <p:nvSpPr>
          <p:cNvPr id="298" name="TextBox 297"/>
          <p:cNvSpPr txBox="1"/>
          <p:nvPr/>
        </p:nvSpPr>
        <p:spPr>
          <a:xfrm>
            <a:off x="8721502" y="1836423"/>
            <a:ext cx="3246962" cy="770980"/>
          </a:xfrm>
          <a:prstGeom prst="rect">
            <a:avLst/>
          </a:prstGeom>
          <a:noFill/>
        </p:spPr>
        <p:txBody>
          <a:bodyPr wrap="square" lIns="0" tIns="0" rIns="0" bIns="0" rtlCol="0">
            <a:spAutoFit/>
          </a:bodyPr>
          <a:lstStyle/>
          <a:p>
            <a:pPr algn="ct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Mission-critical transmissions</a:t>
            </a:r>
          </a:p>
          <a:p>
            <a:pPr algn="ct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May occur at any time; design such that other traffic can sustain puncturing</a:t>
            </a:r>
            <a:r>
              <a:rPr lang="en-US" sz="1400" baseline="30000" dirty="0">
                <a:solidFill>
                  <a:prstClr val="black">
                    <a:lumMod val="50000"/>
                    <a:lumOff val="50000"/>
                  </a:prstClr>
                </a:solidFill>
                <a:latin typeface="Microsoft Sans Serif"/>
                <a:cs typeface="Microsoft Sans Serif" panose="020B0604020202020204" pitchFamily="34" charset="0"/>
              </a:rPr>
              <a:t>2</a:t>
            </a:r>
          </a:p>
        </p:txBody>
      </p:sp>
      <p:sp>
        <p:nvSpPr>
          <p:cNvPr id="299" name="TextBox 298"/>
          <p:cNvSpPr txBox="1"/>
          <p:nvPr/>
        </p:nvSpPr>
        <p:spPr>
          <a:xfrm>
            <a:off x="3154892" y="1836423"/>
            <a:ext cx="2298171" cy="770980"/>
          </a:xfrm>
          <a:prstGeom prst="rect">
            <a:avLst/>
          </a:prstGeom>
          <a:noFill/>
        </p:spPr>
        <p:txBody>
          <a:bodyPr wrap="square" lIns="0" tIns="0" rIns="0" bIns="0" rtlCol="0">
            <a:spAutoFit/>
          </a:bodyPr>
          <a:lstStyle/>
          <a:p>
            <a:pPr algn="ct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Forward compatibility</a:t>
            </a:r>
          </a:p>
          <a:p>
            <a:pPr algn="ct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With support for                       ‘blank’ resources</a:t>
            </a:r>
            <a:r>
              <a:rPr lang="en-US" sz="1400" baseline="30000" dirty="0">
                <a:solidFill>
                  <a:prstClr val="black">
                    <a:lumMod val="50000"/>
                    <a:lumOff val="50000"/>
                  </a:prstClr>
                </a:solidFill>
                <a:latin typeface="Microsoft Sans Serif"/>
                <a:cs typeface="Microsoft Sans Serif" panose="020B0604020202020204" pitchFamily="34" charset="0"/>
              </a:rPr>
              <a:t>1</a:t>
            </a:r>
          </a:p>
        </p:txBody>
      </p:sp>
      <p:grpSp>
        <p:nvGrpSpPr>
          <p:cNvPr id="300" name="tiles"/>
          <p:cNvGrpSpPr>
            <a:grpSpLocks noChangeAspect="1"/>
          </p:cNvGrpSpPr>
          <p:nvPr/>
        </p:nvGrpSpPr>
        <p:grpSpPr bwMode="auto">
          <a:xfrm>
            <a:off x="494510" y="3077104"/>
            <a:ext cx="14576425" cy="2094657"/>
            <a:chOff x="-753" y="1494"/>
            <a:chExt cx="9182" cy="1334"/>
          </a:xfrm>
          <a:solidFill>
            <a:schemeClr val="accent4">
              <a:lumMod val="50000"/>
            </a:schemeClr>
          </a:solidFill>
        </p:grpSpPr>
        <p:sp>
          <p:nvSpPr>
            <p:cNvPr id="301" name="Freeform 284"/>
            <p:cNvSpPr>
              <a:spLocks/>
            </p:cNvSpPr>
            <p:nvPr/>
          </p:nvSpPr>
          <p:spPr bwMode="auto">
            <a:xfrm>
              <a:off x="55" y="2009"/>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2" name="Freeform 285"/>
            <p:cNvSpPr>
              <a:spLocks/>
            </p:cNvSpPr>
            <p:nvPr/>
          </p:nvSpPr>
          <p:spPr bwMode="auto">
            <a:xfrm>
              <a:off x="254" y="1845"/>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3" name="Freeform 286"/>
            <p:cNvSpPr>
              <a:spLocks/>
            </p:cNvSpPr>
            <p:nvPr/>
          </p:nvSpPr>
          <p:spPr bwMode="auto">
            <a:xfrm>
              <a:off x="-143" y="2171"/>
              <a:ext cx="515" cy="149"/>
            </a:xfrm>
            <a:custGeom>
              <a:avLst/>
              <a:gdLst>
                <a:gd name="T0" fmla="*/ 333 w 515"/>
                <a:gd name="T1" fmla="*/ 149 h 149"/>
                <a:gd name="T2" fmla="*/ 515 w 515"/>
                <a:gd name="T3" fmla="*/ 0 h 149"/>
                <a:gd name="T4" fmla="*/ 180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0"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4" name="Freeform 287"/>
            <p:cNvSpPr>
              <a:spLocks/>
            </p:cNvSpPr>
            <p:nvPr/>
          </p:nvSpPr>
          <p:spPr bwMode="auto">
            <a:xfrm>
              <a:off x="-342" y="2335"/>
              <a:ext cx="516" cy="147"/>
            </a:xfrm>
            <a:custGeom>
              <a:avLst/>
              <a:gdLst>
                <a:gd name="T0" fmla="*/ 334 w 516"/>
                <a:gd name="T1" fmla="*/ 147 h 147"/>
                <a:gd name="T2" fmla="*/ 516 w 516"/>
                <a:gd name="T3" fmla="*/ 0 h 147"/>
                <a:gd name="T4" fmla="*/ 180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0"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5" name="Freeform 288"/>
            <p:cNvSpPr>
              <a:spLocks/>
            </p:cNvSpPr>
            <p:nvPr/>
          </p:nvSpPr>
          <p:spPr bwMode="auto">
            <a:xfrm>
              <a:off x="-753" y="2660"/>
              <a:ext cx="529" cy="168"/>
            </a:xfrm>
            <a:custGeom>
              <a:avLst/>
              <a:gdLst>
                <a:gd name="T0" fmla="*/ 82 w 224"/>
                <a:gd name="T1" fmla="*/ 0 h 71"/>
                <a:gd name="T2" fmla="*/ 9 w 224"/>
                <a:gd name="T3" fmla="*/ 59 h 71"/>
                <a:gd name="T4" fmla="*/ 6 w 224"/>
                <a:gd name="T5" fmla="*/ 71 h 71"/>
                <a:gd name="T6" fmla="*/ 124 w 224"/>
                <a:gd name="T7" fmla="*/ 71 h 71"/>
                <a:gd name="T8" fmla="*/ 150 w 224"/>
                <a:gd name="T9" fmla="*/ 59 h 71"/>
                <a:gd name="T10" fmla="*/ 224 w 224"/>
                <a:gd name="T11" fmla="*/ 0 h 71"/>
                <a:gd name="T12" fmla="*/ 82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4" y="0"/>
                    <a:pt x="224" y="0"/>
                    <a:pt x="224"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6" name="Freeform 289"/>
            <p:cNvSpPr>
              <a:spLocks/>
            </p:cNvSpPr>
            <p:nvPr/>
          </p:nvSpPr>
          <p:spPr bwMode="auto">
            <a:xfrm>
              <a:off x="651" y="1494"/>
              <a:ext cx="537" cy="176"/>
            </a:xfrm>
            <a:custGeom>
              <a:avLst/>
              <a:gdLst>
                <a:gd name="T0" fmla="*/ 141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1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1" y="74"/>
                  </a:moveTo>
                  <a:cubicBezTo>
                    <a:pt x="217" y="12"/>
                    <a:pt x="217" y="12"/>
                    <a:pt x="217" y="12"/>
                  </a:cubicBezTo>
                  <a:cubicBezTo>
                    <a:pt x="225" y="6"/>
                    <a:pt x="227" y="0"/>
                    <a:pt x="220" y="0"/>
                  </a:cubicBezTo>
                  <a:cubicBezTo>
                    <a:pt x="103" y="0"/>
                    <a:pt x="103" y="0"/>
                    <a:pt x="103"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7" name="Freeform 290"/>
            <p:cNvSpPr>
              <a:spLocks/>
            </p:cNvSpPr>
            <p:nvPr/>
          </p:nvSpPr>
          <p:spPr bwMode="auto">
            <a:xfrm>
              <a:off x="-540" y="2496"/>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8" name="Freeform 291"/>
            <p:cNvSpPr>
              <a:spLocks/>
            </p:cNvSpPr>
            <p:nvPr/>
          </p:nvSpPr>
          <p:spPr bwMode="auto">
            <a:xfrm>
              <a:off x="415" y="2009"/>
              <a:ext cx="515" cy="147"/>
            </a:xfrm>
            <a:custGeom>
              <a:avLst/>
              <a:gdLst>
                <a:gd name="T0" fmla="*/ 333 w 515"/>
                <a:gd name="T1" fmla="*/ 147 h 147"/>
                <a:gd name="T2" fmla="*/ 515 w 515"/>
                <a:gd name="T3" fmla="*/ 0 h 147"/>
                <a:gd name="T4" fmla="*/ 182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2"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09" name="Freeform 292"/>
            <p:cNvSpPr>
              <a:spLocks/>
            </p:cNvSpPr>
            <p:nvPr/>
          </p:nvSpPr>
          <p:spPr bwMode="auto">
            <a:xfrm>
              <a:off x="613" y="1845"/>
              <a:ext cx="516" cy="150"/>
            </a:xfrm>
            <a:custGeom>
              <a:avLst/>
              <a:gdLst>
                <a:gd name="T0" fmla="*/ 334 w 516"/>
                <a:gd name="T1" fmla="*/ 150 h 150"/>
                <a:gd name="T2" fmla="*/ 516 w 516"/>
                <a:gd name="T3" fmla="*/ 0 h 150"/>
                <a:gd name="T4" fmla="*/ 182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2"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0" name="Freeform 293"/>
            <p:cNvSpPr>
              <a:spLocks/>
            </p:cNvSpPr>
            <p:nvPr/>
          </p:nvSpPr>
          <p:spPr bwMode="auto">
            <a:xfrm>
              <a:off x="216" y="2171"/>
              <a:ext cx="516" cy="149"/>
            </a:xfrm>
            <a:custGeom>
              <a:avLst/>
              <a:gdLst>
                <a:gd name="T0" fmla="*/ 333 w 516"/>
                <a:gd name="T1" fmla="*/ 149 h 149"/>
                <a:gd name="T2" fmla="*/ 516 w 516"/>
                <a:gd name="T3" fmla="*/ 0 h 149"/>
                <a:gd name="T4" fmla="*/ 182 w 516"/>
                <a:gd name="T5" fmla="*/ 0 h 149"/>
                <a:gd name="T6" fmla="*/ 0 w 516"/>
                <a:gd name="T7" fmla="*/ 149 h 149"/>
                <a:gd name="T8" fmla="*/ 333 w 516"/>
                <a:gd name="T9" fmla="*/ 149 h 149"/>
              </a:gdLst>
              <a:ahLst/>
              <a:cxnLst>
                <a:cxn ang="0">
                  <a:pos x="T0" y="T1"/>
                </a:cxn>
                <a:cxn ang="0">
                  <a:pos x="T2" y="T3"/>
                </a:cxn>
                <a:cxn ang="0">
                  <a:pos x="T4" y="T5"/>
                </a:cxn>
                <a:cxn ang="0">
                  <a:pos x="T6" y="T7"/>
                </a:cxn>
                <a:cxn ang="0">
                  <a:pos x="T8" y="T9"/>
                </a:cxn>
              </a:cxnLst>
              <a:rect l="0" t="0" r="r" b="b"/>
              <a:pathLst>
                <a:path w="516" h="149">
                  <a:moveTo>
                    <a:pt x="333" y="149"/>
                  </a:moveTo>
                  <a:lnTo>
                    <a:pt x="516"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1" name="Freeform 294"/>
            <p:cNvSpPr>
              <a:spLocks/>
            </p:cNvSpPr>
            <p:nvPr/>
          </p:nvSpPr>
          <p:spPr bwMode="auto">
            <a:xfrm>
              <a:off x="18" y="2335"/>
              <a:ext cx="515" cy="147"/>
            </a:xfrm>
            <a:custGeom>
              <a:avLst/>
              <a:gdLst>
                <a:gd name="T0" fmla="*/ 333 w 515"/>
                <a:gd name="T1" fmla="*/ 147 h 147"/>
                <a:gd name="T2" fmla="*/ 515 w 515"/>
                <a:gd name="T3" fmla="*/ 0 h 147"/>
                <a:gd name="T4" fmla="*/ 182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2"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2" name="Freeform 295"/>
            <p:cNvSpPr>
              <a:spLocks/>
            </p:cNvSpPr>
            <p:nvPr/>
          </p:nvSpPr>
          <p:spPr bwMode="auto">
            <a:xfrm>
              <a:off x="-394" y="2660"/>
              <a:ext cx="530" cy="168"/>
            </a:xfrm>
            <a:custGeom>
              <a:avLst/>
              <a:gdLst>
                <a:gd name="T0" fmla="*/ 83 w 224"/>
                <a:gd name="T1" fmla="*/ 0 h 71"/>
                <a:gd name="T2" fmla="*/ 9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9" y="59"/>
                    <a:pt x="9" y="59"/>
                    <a:pt x="9"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3" name="Freeform 296"/>
            <p:cNvSpPr>
              <a:spLocks/>
            </p:cNvSpPr>
            <p:nvPr/>
          </p:nvSpPr>
          <p:spPr bwMode="auto">
            <a:xfrm>
              <a:off x="1010" y="1494"/>
              <a:ext cx="537" cy="176"/>
            </a:xfrm>
            <a:custGeom>
              <a:avLst/>
              <a:gdLst>
                <a:gd name="T0" fmla="*/ 141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1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1" y="74"/>
                  </a:moveTo>
                  <a:cubicBezTo>
                    <a:pt x="217" y="12"/>
                    <a:pt x="217" y="12"/>
                    <a:pt x="217" y="12"/>
                  </a:cubicBezTo>
                  <a:cubicBezTo>
                    <a:pt x="225" y="6"/>
                    <a:pt x="227" y="0"/>
                    <a:pt x="220" y="0"/>
                  </a:cubicBezTo>
                  <a:cubicBezTo>
                    <a:pt x="103" y="0"/>
                    <a:pt x="103" y="0"/>
                    <a:pt x="103"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4" name="Freeform 297"/>
            <p:cNvSpPr>
              <a:spLocks/>
            </p:cNvSpPr>
            <p:nvPr/>
          </p:nvSpPr>
          <p:spPr bwMode="auto">
            <a:xfrm>
              <a:off x="-181"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5" name="Freeform 298"/>
            <p:cNvSpPr>
              <a:spLocks/>
            </p:cNvSpPr>
            <p:nvPr/>
          </p:nvSpPr>
          <p:spPr bwMode="auto">
            <a:xfrm>
              <a:off x="776" y="2009"/>
              <a:ext cx="516" cy="147"/>
            </a:xfrm>
            <a:custGeom>
              <a:avLst/>
              <a:gdLst>
                <a:gd name="T0" fmla="*/ 334 w 516"/>
                <a:gd name="T1" fmla="*/ 147 h 147"/>
                <a:gd name="T2" fmla="*/ 516 w 516"/>
                <a:gd name="T3" fmla="*/ 0 h 147"/>
                <a:gd name="T4" fmla="*/ 180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0"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6" name="Freeform 299"/>
            <p:cNvSpPr>
              <a:spLocks/>
            </p:cNvSpPr>
            <p:nvPr/>
          </p:nvSpPr>
          <p:spPr bwMode="auto">
            <a:xfrm>
              <a:off x="975" y="1845"/>
              <a:ext cx="515" cy="150"/>
            </a:xfrm>
            <a:custGeom>
              <a:avLst/>
              <a:gdLst>
                <a:gd name="T0" fmla="*/ 333 w 515"/>
                <a:gd name="T1" fmla="*/ 150 h 150"/>
                <a:gd name="T2" fmla="*/ 515 w 515"/>
                <a:gd name="T3" fmla="*/ 0 h 150"/>
                <a:gd name="T4" fmla="*/ 180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0"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7" name="Freeform 300"/>
            <p:cNvSpPr>
              <a:spLocks/>
            </p:cNvSpPr>
            <p:nvPr/>
          </p:nvSpPr>
          <p:spPr bwMode="auto">
            <a:xfrm>
              <a:off x="450" y="1682"/>
              <a:ext cx="516" cy="149"/>
            </a:xfrm>
            <a:custGeom>
              <a:avLst/>
              <a:gdLst>
                <a:gd name="T0" fmla="*/ 334 w 516"/>
                <a:gd name="T1" fmla="*/ 149 h 149"/>
                <a:gd name="T2" fmla="*/ 516 w 516"/>
                <a:gd name="T3" fmla="*/ 0 h 149"/>
                <a:gd name="T4" fmla="*/ 182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2"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8" name="Freeform 301"/>
            <p:cNvSpPr>
              <a:spLocks/>
            </p:cNvSpPr>
            <p:nvPr/>
          </p:nvSpPr>
          <p:spPr bwMode="auto">
            <a:xfrm>
              <a:off x="810" y="1682"/>
              <a:ext cx="515" cy="149"/>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19" name="Freeform 302"/>
            <p:cNvSpPr>
              <a:spLocks/>
            </p:cNvSpPr>
            <p:nvPr/>
          </p:nvSpPr>
          <p:spPr bwMode="auto">
            <a:xfrm>
              <a:off x="1171" y="1682"/>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0" name="Freeform 303"/>
            <p:cNvSpPr>
              <a:spLocks/>
            </p:cNvSpPr>
            <p:nvPr/>
          </p:nvSpPr>
          <p:spPr bwMode="auto">
            <a:xfrm>
              <a:off x="578" y="2171"/>
              <a:ext cx="515" cy="149"/>
            </a:xfrm>
            <a:custGeom>
              <a:avLst/>
              <a:gdLst>
                <a:gd name="T0" fmla="*/ 333 w 515"/>
                <a:gd name="T1" fmla="*/ 149 h 149"/>
                <a:gd name="T2" fmla="*/ 515 w 515"/>
                <a:gd name="T3" fmla="*/ 0 h 149"/>
                <a:gd name="T4" fmla="*/ 180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0"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1" name="Freeform 304"/>
            <p:cNvSpPr>
              <a:spLocks/>
            </p:cNvSpPr>
            <p:nvPr/>
          </p:nvSpPr>
          <p:spPr bwMode="auto">
            <a:xfrm>
              <a:off x="379" y="2335"/>
              <a:ext cx="516" cy="147"/>
            </a:xfrm>
            <a:custGeom>
              <a:avLst/>
              <a:gdLst>
                <a:gd name="T0" fmla="*/ 334 w 516"/>
                <a:gd name="T1" fmla="*/ 147 h 147"/>
                <a:gd name="T2" fmla="*/ 516 w 516"/>
                <a:gd name="T3" fmla="*/ 0 h 147"/>
                <a:gd name="T4" fmla="*/ 180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0"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2" name="Freeform 305"/>
            <p:cNvSpPr>
              <a:spLocks/>
            </p:cNvSpPr>
            <p:nvPr/>
          </p:nvSpPr>
          <p:spPr bwMode="auto">
            <a:xfrm>
              <a:off x="-32" y="2660"/>
              <a:ext cx="527" cy="168"/>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3" name="Freeform 306"/>
            <p:cNvSpPr>
              <a:spLocks/>
            </p:cNvSpPr>
            <p:nvPr/>
          </p:nvSpPr>
          <p:spPr bwMode="auto">
            <a:xfrm>
              <a:off x="1372"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4" name="Freeform 307"/>
            <p:cNvSpPr>
              <a:spLocks/>
            </p:cNvSpPr>
            <p:nvPr/>
          </p:nvSpPr>
          <p:spPr bwMode="auto">
            <a:xfrm>
              <a:off x="178" y="2496"/>
              <a:ext cx="516" cy="150"/>
            </a:xfrm>
            <a:custGeom>
              <a:avLst/>
              <a:gdLst>
                <a:gd name="T0" fmla="*/ 336 w 516"/>
                <a:gd name="T1" fmla="*/ 150 h 150"/>
                <a:gd name="T2" fmla="*/ 516 w 516"/>
                <a:gd name="T3" fmla="*/ 0 h 150"/>
                <a:gd name="T4" fmla="*/ 182 w 516"/>
                <a:gd name="T5" fmla="*/ 0 h 150"/>
                <a:gd name="T6" fmla="*/ 0 w 516"/>
                <a:gd name="T7" fmla="*/ 150 h 150"/>
                <a:gd name="T8" fmla="*/ 336 w 516"/>
                <a:gd name="T9" fmla="*/ 150 h 150"/>
              </a:gdLst>
              <a:ahLst/>
              <a:cxnLst>
                <a:cxn ang="0">
                  <a:pos x="T0" y="T1"/>
                </a:cxn>
                <a:cxn ang="0">
                  <a:pos x="T2" y="T3"/>
                </a:cxn>
                <a:cxn ang="0">
                  <a:pos x="T4" y="T5"/>
                </a:cxn>
                <a:cxn ang="0">
                  <a:pos x="T6" y="T7"/>
                </a:cxn>
                <a:cxn ang="0">
                  <a:pos x="T8" y="T9"/>
                </a:cxn>
              </a:cxnLst>
              <a:rect l="0" t="0" r="r" b="b"/>
              <a:pathLst>
                <a:path w="516" h="150">
                  <a:moveTo>
                    <a:pt x="336" y="150"/>
                  </a:moveTo>
                  <a:lnTo>
                    <a:pt x="516"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5" name="Freeform 308"/>
            <p:cNvSpPr>
              <a:spLocks/>
            </p:cNvSpPr>
            <p:nvPr/>
          </p:nvSpPr>
          <p:spPr bwMode="auto">
            <a:xfrm>
              <a:off x="1143" y="2009"/>
              <a:ext cx="515" cy="147"/>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6" name="Freeform 309"/>
            <p:cNvSpPr>
              <a:spLocks/>
            </p:cNvSpPr>
            <p:nvPr/>
          </p:nvSpPr>
          <p:spPr bwMode="auto">
            <a:xfrm>
              <a:off x="1341" y="1845"/>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7" name="Freeform 310"/>
            <p:cNvSpPr>
              <a:spLocks/>
            </p:cNvSpPr>
            <p:nvPr/>
          </p:nvSpPr>
          <p:spPr bwMode="auto">
            <a:xfrm>
              <a:off x="942" y="2171"/>
              <a:ext cx="515" cy="149"/>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8" name="Freeform 311"/>
            <p:cNvSpPr>
              <a:spLocks/>
            </p:cNvSpPr>
            <p:nvPr/>
          </p:nvSpPr>
          <p:spPr bwMode="auto">
            <a:xfrm>
              <a:off x="743"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29" name="Freeform 312"/>
            <p:cNvSpPr>
              <a:spLocks/>
            </p:cNvSpPr>
            <p:nvPr/>
          </p:nvSpPr>
          <p:spPr bwMode="auto">
            <a:xfrm>
              <a:off x="332" y="2660"/>
              <a:ext cx="530"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0" name="Freeform 313"/>
            <p:cNvSpPr>
              <a:spLocks/>
            </p:cNvSpPr>
            <p:nvPr/>
          </p:nvSpPr>
          <p:spPr bwMode="auto">
            <a:xfrm>
              <a:off x="1739"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1" name="Freeform 314"/>
            <p:cNvSpPr>
              <a:spLocks/>
            </p:cNvSpPr>
            <p:nvPr/>
          </p:nvSpPr>
          <p:spPr bwMode="auto">
            <a:xfrm>
              <a:off x="545" y="2496"/>
              <a:ext cx="515" cy="150"/>
            </a:xfrm>
            <a:custGeom>
              <a:avLst/>
              <a:gdLst>
                <a:gd name="T0" fmla="*/ 335 w 515"/>
                <a:gd name="T1" fmla="*/ 150 h 150"/>
                <a:gd name="T2" fmla="*/ 515 w 515"/>
                <a:gd name="T3" fmla="*/ 0 h 150"/>
                <a:gd name="T4" fmla="*/ 182 w 515"/>
                <a:gd name="T5" fmla="*/ 0 h 150"/>
                <a:gd name="T6" fmla="*/ 0 w 515"/>
                <a:gd name="T7" fmla="*/ 150 h 150"/>
                <a:gd name="T8" fmla="*/ 335 w 515"/>
                <a:gd name="T9" fmla="*/ 150 h 150"/>
              </a:gdLst>
              <a:ahLst/>
              <a:cxnLst>
                <a:cxn ang="0">
                  <a:pos x="T0" y="T1"/>
                </a:cxn>
                <a:cxn ang="0">
                  <a:pos x="T2" y="T3"/>
                </a:cxn>
                <a:cxn ang="0">
                  <a:pos x="T4" y="T5"/>
                </a:cxn>
                <a:cxn ang="0">
                  <a:pos x="T6" y="T7"/>
                </a:cxn>
                <a:cxn ang="0">
                  <a:pos x="T8" y="T9"/>
                </a:cxn>
              </a:cxnLst>
              <a:rect l="0" t="0" r="r" b="b"/>
              <a:pathLst>
                <a:path w="515" h="150">
                  <a:moveTo>
                    <a:pt x="335" y="150"/>
                  </a:moveTo>
                  <a:lnTo>
                    <a:pt x="515" y="0"/>
                  </a:lnTo>
                  <a:lnTo>
                    <a:pt x="182" y="0"/>
                  </a:lnTo>
                  <a:lnTo>
                    <a:pt x="0" y="150"/>
                  </a:lnTo>
                  <a:lnTo>
                    <a:pt x="335"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2" name="Freeform 315"/>
            <p:cNvSpPr>
              <a:spLocks/>
            </p:cNvSpPr>
            <p:nvPr/>
          </p:nvSpPr>
          <p:spPr bwMode="auto">
            <a:xfrm>
              <a:off x="1502" y="2009"/>
              <a:ext cx="516" cy="147"/>
            </a:xfrm>
            <a:custGeom>
              <a:avLst/>
              <a:gdLst>
                <a:gd name="T0" fmla="*/ 333 w 516"/>
                <a:gd name="T1" fmla="*/ 147 h 147"/>
                <a:gd name="T2" fmla="*/ 516 w 516"/>
                <a:gd name="T3" fmla="*/ 0 h 147"/>
                <a:gd name="T4" fmla="*/ 180 w 516"/>
                <a:gd name="T5" fmla="*/ 0 h 147"/>
                <a:gd name="T6" fmla="*/ 0 w 516"/>
                <a:gd name="T7" fmla="*/ 147 h 147"/>
                <a:gd name="T8" fmla="*/ 333 w 516"/>
                <a:gd name="T9" fmla="*/ 147 h 147"/>
              </a:gdLst>
              <a:ahLst/>
              <a:cxnLst>
                <a:cxn ang="0">
                  <a:pos x="T0" y="T1"/>
                </a:cxn>
                <a:cxn ang="0">
                  <a:pos x="T2" y="T3"/>
                </a:cxn>
                <a:cxn ang="0">
                  <a:pos x="T4" y="T5"/>
                </a:cxn>
                <a:cxn ang="0">
                  <a:pos x="T6" y="T7"/>
                </a:cxn>
                <a:cxn ang="0">
                  <a:pos x="T8" y="T9"/>
                </a:cxn>
              </a:cxnLst>
              <a:rect l="0" t="0" r="r" b="b"/>
              <a:pathLst>
                <a:path w="516" h="147">
                  <a:moveTo>
                    <a:pt x="333" y="147"/>
                  </a:moveTo>
                  <a:lnTo>
                    <a:pt x="516"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3" name="Freeform 316"/>
            <p:cNvSpPr>
              <a:spLocks/>
            </p:cNvSpPr>
            <p:nvPr/>
          </p:nvSpPr>
          <p:spPr bwMode="auto">
            <a:xfrm>
              <a:off x="1701" y="1845"/>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4" name="Freeform 317"/>
            <p:cNvSpPr>
              <a:spLocks/>
            </p:cNvSpPr>
            <p:nvPr/>
          </p:nvSpPr>
          <p:spPr bwMode="auto">
            <a:xfrm>
              <a:off x="1304" y="2171"/>
              <a:ext cx="515" cy="149"/>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5" name="Freeform 318"/>
            <p:cNvSpPr>
              <a:spLocks/>
            </p:cNvSpPr>
            <p:nvPr/>
          </p:nvSpPr>
          <p:spPr bwMode="auto">
            <a:xfrm>
              <a:off x="1105" y="2335"/>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6" name="Freeform 319"/>
            <p:cNvSpPr>
              <a:spLocks/>
            </p:cNvSpPr>
            <p:nvPr/>
          </p:nvSpPr>
          <p:spPr bwMode="auto">
            <a:xfrm>
              <a:off x="694" y="2660"/>
              <a:ext cx="527" cy="168"/>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7" name="Freeform 320"/>
            <p:cNvSpPr>
              <a:spLocks/>
            </p:cNvSpPr>
            <p:nvPr/>
          </p:nvSpPr>
          <p:spPr bwMode="auto">
            <a:xfrm>
              <a:off x="2098"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8" name="Freeform 321"/>
            <p:cNvSpPr>
              <a:spLocks/>
            </p:cNvSpPr>
            <p:nvPr/>
          </p:nvSpPr>
          <p:spPr bwMode="auto">
            <a:xfrm>
              <a:off x="906" y="2496"/>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39" name="Freeform 322"/>
            <p:cNvSpPr>
              <a:spLocks/>
            </p:cNvSpPr>
            <p:nvPr/>
          </p:nvSpPr>
          <p:spPr bwMode="auto">
            <a:xfrm>
              <a:off x="1861" y="2009"/>
              <a:ext cx="516" cy="147"/>
            </a:xfrm>
            <a:custGeom>
              <a:avLst/>
              <a:gdLst>
                <a:gd name="T0" fmla="*/ 336 w 516"/>
                <a:gd name="T1" fmla="*/ 147 h 147"/>
                <a:gd name="T2" fmla="*/ 516 w 516"/>
                <a:gd name="T3" fmla="*/ 0 h 147"/>
                <a:gd name="T4" fmla="*/ 183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3"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0" name="Freeform 323"/>
            <p:cNvSpPr>
              <a:spLocks/>
            </p:cNvSpPr>
            <p:nvPr/>
          </p:nvSpPr>
          <p:spPr bwMode="auto">
            <a:xfrm>
              <a:off x="2060"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1" name="Freeform 324"/>
            <p:cNvSpPr>
              <a:spLocks/>
            </p:cNvSpPr>
            <p:nvPr/>
          </p:nvSpPr>
          <p:spPr bwMode="auto">
            <a:xfrm>
              <a:off x="1538" y="1682"/>
              <a:ext cx="515" cy="149"/>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2" name="Freeform 325"/>
            <p:cNvSpPr>
              <a:spLocks/>
            </p:cNvSpPr>
            <p:nvPr/>
          </p:nvSpPr>
          <p:spPr bwMode="auto">
            <a:xfrm>
              <a:off x="1897" y="1682"/>
              <a:ext cx="515" cy="149"/>
            </a:xfrm>
            <a:custGeom>
              <a:avLst/>
              <a:gdLst>
                <a:gd name="T0" fmla="*/ 333 w 515"/>
                <a:gd name="T1" fmla="*/ 149 h 149"/>
                <a:gd name="T2" fmla="*/ 515 w 515"/>
                <a:gd name="T3" fmla="*/ 0 h 149"/>
                <a:gd name="T4" fmla="*/ 180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0"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3" name="Freeform 326"/>
            <p:cNvSpPr>
              <a:spLocks/>
            </p:cNvSpPr>
            <p:nvPr/>
          </p:nvSpPr>
          <p:spPr bwMode="auto">
            <a:xfrm>
              <a:off x="2256" y="1682"/>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4" name="Freeform 327"/>
            <p:cNvSpPr>
              <a:spLocks/>
            </p:cNvSpPr>
            <p:nvPr/>
          </p:nvSpPr>
          <p:spPr bwMode="auto">
            <a:xfrm>
              <a:off x="1663" y="2171"/>
              <a:ext cx="515" cy="149"/>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5" name="Freeform 328"/>
            <p:cNvSpPr>
              <a:spLocks/>
            </p:cNvSpPr>
            <p:nvPr/>
          </p:nvSpPr>
          <p:spPr bwMode="auto">
            <a:xfrm>
              <a:off x="1464"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6" name="Freeform 329"/>
            <p:cNvSpPr>
              <a:spLocks/>
            </p:cNvSpPr>
            <p:nvPr/>
          </p:nvSpPr>
          <p:spPr bwMode="auto">
            <a:xfrm>
              <a:off x="1053" y="2660"/>
              <a:ext cx="530"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7" name="Freeform 330"/>
            <p:cNvSpPr>
              <a:spLocks/>
            </p:cNvSpPr>
            <p:nvPr/>
          </p:nvSpPr>
          <p:spPr bwMode="auto">
            <a:xfrm>
              <a:off x="2457" y="1494"/>
              <a:ext cx="537"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8" name="Freeform 331"/>
            <p:cNvSpPr>
              <a:spLocks/>
            </p:cNvSpPr>
            <p:nvPr/>
          </p:nvSpPr>
          <p:spPr bwMode="auto">
            <a:xfrm>
              <a:off x="1266"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49" name="Freeform 332"/>
            <p:cNvSpPr>
              <a:spLocks/>
            </p:cNvSpPr>
            <p:nvPr/>
          </p:nvSpPr>
          <p:spPr bwMode="auto">
            <a:xfrm>
              <a:off x="2226" y="2009"/>
              <a:ext cx="515" cy="147"/>
            </a:xfrm>
            <a:custGeom>
              <a:avLst/>
              <a:gdLst>
                <a:gd name="T0" fmla="*/ 333 w 515"/>
                <a:gd name="T1" fmla="*/ 147 h 147"/>
                <a:gd name="T2" fmla="*/ 515 w 515"/>
                <a:gd name="T3" fmla="*/ 0 h 147"/>
                <a:gd name="T4" fmla="*/ 182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2"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0" name="Freeform 333"/>
            <p:cNvSpPr>
              <a:spLocks/>
            </p:cNvSpPr>
            <p:nvPr/>
          </p:nvSpPr>
          <p:spPr bwMode="auto">
            <a:xfrm>
              <a:off x="2424"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1" name="Freeform 334"/>
            <p:cNvSpPr>
              <a:spLocks/>
            </p:cNvSpPr>
            <p:nvPr/>
          </p:nvSpPr>
          <p:spPr bwMode="auto">
            <a:xfrm>
              <a:off x="2027" y="2171"/>
              <a:ext cx="515" cy="149"/>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2" name="Freeform 335"/>
            <p:cNvSpPr>
              <a:spLocks/>
            </p:cNvSpPr>
            <p:nvPr/>
          </p:nvSpPr>
          <p:spPr bwMode="auto">
            <a:xfrm>
              <a:off x="1828" y="2335"/>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3" name="Freeform 336"/>
            <p:cNvSpPr>
              <a:spLocks/>
            </p:cNvSpPr>
            <p:nvPr/>
          </p:nvSpPr>
          <p:spPr bwMode="auto">
            <a:xfrm>
              <a:off x="1417" y="2660"/>
              <a:ext cx="530"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4" name="Freeform 337"/>
            <p:cNvSpPr>
              <a:spLocks/>
            </p:cNvSpPr>
            <p:nvPr/>
          </p:nvSpPr>
          <p:spPr bwMode="auto">
            <a:xfrm>
              <a:off x="2821" y="1494"/>
              <a:ext cx="537" cy="176"/>
            </a:xfrm>
            <a:custGeom>
              <a:avLst/>
              <a:gdLst>
                <a:gd name="T0" fmla="*/ 142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7" y="12"/>
                    <a:pt x="217" y="12"/>
                    <a:pt x="217"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5" name="Freeform 338"/>
            <p:cNvSpPr>
              <a:spLocks/>
            </p:cNvSpPr>
            <p:nvPr/>
          </p:nvSpPr>
          <p:spPr bwMode="auto">
            <a:xfrm>
              <a:off x="1630"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6" name="Freeform 339"/>
            <p:cNvSpPr>
              <a:spLocks/>
            </p:cNvSpPr>
            <p:nvPr/>
          </p:nvSpPr>
          <p:spPr bwMode="auto">
            <a:xfrm>
              <a:off x="2585" y="2009"/>
              <a:ext cx="515" cy="147"/>
            </a:xfrm>
            <a:custGeom>
              <a:avLst/>
              <a:gdLst>
                <a:gd name="T0" fmla="*/ 336 w 515"/>
                <a:gd name="T1" fmla="*/ 147 h 147"/>
                <a:gd name="T2" fmla="*/ 515 w 515"/>
                <a:gd name="T3" fmla="*/ 0 h 147"/>
                <a:gd name="T4" fmla="*/ 182 w 515"/>
                <a:gd name="T5" fmla="*/ 0 h 147"/>
                <a:gd name="T6" fmla="*/ 0 w 515"/>
                <a:gd name="T7" fmla="*/ 147 h 147"/>
                <a:gd name="T8" fmla="*/ 336 w 515"/>
                <a:gd name="T9" fmla="*/ 147 h 147"/>
              </a:gdLst>
              <a:ahLst/>
              <a:cxnLst>
                <a:cxn ang="0">
                  <a:pos x="T0" y="T1"/>
                </a:cxn>
                <a:cxn ang="0">
                  <a:pos x="T2" y="T3"/>
                </a:cxn>
                <a:cxn ang="0">
                  <a:pos x="T4" y="T5"/>
                </a:cxn>
                <a:cxn ang="0">
                  <a:pos x="T6" y="T7"/>
                </a:cxn>
                <a:cxn ang="0">
                  <a:pos x="T8" y="T9"/>
                </a:cxn>
              </a:cxnLst>
              <a:rect l="0" t="0" r="r" b="b"/>
              <a:pathLst>
                <a:path w="515" h="147">
                  <a:moveTo>
                    <a:pt x="336" y="147"/>
                  </a:moveTo>
                  <a:lnTo>
                    <a:pt x="515"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7" name="Freeform 340"/>
            <p:cNvSpPr>
              <a:spLocks/>
            </p:cNvSpPr>
            <p:nvPr/>
          </p:nvSpPr>
          <p:spPr bwMode="auto">
            <a:xfrm>
              <a:off x="2783" y="1845"/>
              <a:ext cx="516" cy="150"/>
            </a:xfrm>
            <a:custGeom>
              <a:avLst/>
              <a:gdLst>
                <a:gd name="T0" fmla="*/ 336 w 516"/>
                <a:gd name="T1" fmla="*/ 150 h 150"/>
                <a:gd name="T2" fmla="*/ 516 w 516"/>
                <a:gd name="T3" fmla="*/ 0 h 150"/>
                <a:gd name="T4" fmla="*/ 182 w 516"/>
                <a:gd name="T5" fmla="*/ 0 h 150"/>
                <a:gd name="T6" fmla="*/ 0 w 516"/>
                <a:gd name="T7" fmla="*/ 150 h 150"/>
                <a:gd name="T8" fmla="*/ 336 w 516"/>
                <a:gd name="T9" fmla="*/ 150 h 150"/>
              </a:gdLst>
              <a:ahLst/>
              <a:cxnLst>
                <a:cxn ang="0">
                  <a:pos x="T0" y="T1"/>
                </a:cxn>
                <a:cxn ang="0">
                  <a:pos x="T2" y="T3"/>
                </a:cxn>
                <a:cxn ang="0">
                  <a:pos x="T4" y="T5"/>
                </a:cxn>
                <a:cxn ang="0">
                  <a:pos x="T6" y="T7"/>
                </a:cxn>
                <a:cxn ang="0">
                  <a:pos x="T8" y="T9"/>
                </a:cxn>
              </a:cxnLst>
              <a:rect l="0" t="0" r="r" b="b"/>
              <a:pathLst>
                <a:path w="516" h="150">
                  <a:moveTo>
                    <a:pt x="336" y="150"/>
                  </a:moveTo>
                  <a:lnTo>
                    <a:pt x="516"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8" name="Freeform 341"/>
            <p:cNvSpPr>
              <a:spLocks/>
            </p:cNvSpPr>
            <p:nvPr/>
          </p:nvSpPr>
          <p:spPr bwMode="auto">
            <a:xfrm>
              <a:off x="2386" y="2171"/>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59" name="Freeform 342"/>
            <p:cNvSpPr>
              <a:spLocks/>
            </p:cNvSpPr>
            <p:nvPr/>
          </p:nvSpPr>
          <p:spPr bwMode="auto">
            <a:xfrm>
              <a:off x="2188" y="2335"/>
              <a:ext cx="515" cy="147"/>
            </a:xfrm>
            <a:custGeom>
              <a:avLst/>
              <a:gdLst>
                <a:gd name="T0" fmla="*/ 335 w 515"/>
                <a:gd name="T1" fmla="*/ 147 h 147"/>
                <a:gd name="T2" fmla="*/ 515 w 515"/>
                <a:gd name="T3" fmla="*/ 0 h 147"/>
                <a:gd name="T4" fmla="*/ 182 w 515"/>
                <a:gd name="T5" fmla="*/ 0 h 147"/>
                <a:gd name="T6" fmla="*/ 0 w 515"/>
                <a:gd name="T7" fmla="*/ 147 h 147"/>
                <a:gd name="T8" fmla="*/ 335 w 515"/>
                <a:gd name="T9" fmla="*/ 147 h 147"/>
              </a:gdLst>
              <a:ahLst/>
              <a:cxnLst>
                <a:cxn ang="0">
                  <a:pos x="T0" y="T1"/>
                </a:cxn>
                <a:cxn ang="0">
                  <a:pos x="T2" y="T3"/>
                </a:cxn>
                <a:cxn ang="0">
                  <a:pos x="T4" y="T5"/>
                </a:cxn>
                <a:cxn ang="0">
                  <a:pos x="T6" y="T7"/>
                </a:cxn>
                <a:cxn ang="0">
                  <a:pos x="T8" y="T9"/>
                </a:cxn>
              </a:cxnLst>
              <a:rect l="0" t="0" r="r" b="b"/>
              <a:pathLst>
                <a:path w="515" h="147">
                  <a:moveTo>
                    <a:pt x="335" y="147"/>
                  </a:moveTo>
                  <a:lnTo>
                    <a:pt x="515" y="0"/>
                  </a:lnTo>
                  <a:lnTo>
                    <a:pt x="182" y="0"/>
                  </a:lnTo>
                  <a:lnTo>
                    <a:pt x="0" y="147"/>
                  </a:lnTo>
                  <a:lnTo>
                    <a:pt x="335"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0" name="Freeform 343"/>
            <p:cNvSpPr>
              <a:spLocks/>
            </p:cNvSpPr>
            <p:nvPr/>
          </p:nvSpPr>
          <p:spPr bwMode="auto">
            <a:xfrm>
              <a:off x="1776" y="2660"/>
              <a:ext cx="530"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1" name="Freeform 344"/>
            <p:cNvSpPr>
              <a:spLocks/>
            </p:cNvSpPr>
            <p:nvPr/>
          </p:nvSpPr>
          <p:spPr bwMode="auto">
            <a:xfrm>
              <a:off x="3181" y="1494"/>
              <a:ext cx="536"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2" name="Freeform 345"/>
            <p:cNvSpPr>
              <a:spLocks/>
            </p:cNvSpPr>
            <p:nvPr/>
          </p:nvSpPr>
          <p:spPr bwMode="auto">
            <a:xfrm>
              <a:off x="1989" y="2496"/>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3" name="Freeform 346"/>
            <p:cNvSpPr>
              <a:spLocks/>
            </p:cNvSpPr>
            <p:nvPr/>
          </p:nvSpPr>
          <p:spPr bwMode="auto">
            <a:xfrm>
              <a:off x="2947" y="2009"/>
              <a:ext cx="515" cy="147"/>
            </a:xfrm>
            <a:custGeom>
              <a:avLst/>
              <a:gdLst>
                <a:gd name="T0" fmla="*/ 333 w 515"/>
                <a:gd name="T1" fmla="*/ 147 h 147"/>
                <a:gd name="T2" fmla="*/ 515 w 515"/>
                <a:gd name="T3" fmla="*/ 0 h 147"/>
                <a:gd name="T4" fmla="*/ 182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2"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4" name="Freeform 347"/>
            <p:cNvSpPr>
              <a:spLocks/>
            </p:cNvSpPr>
            <p:nvPr/>
          </p:nvSpPr>
          <p:spPr bwMode="auto">
            <a:xfrm>
              <a:off x="3145" y="1845"/>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5" name="Freeform 348"/>
            <p:cNvSpPr>
              <a:spLocks/>
            </p:cNvSpPr>
            <p:nvPr/>
          </p:nvSpPr>
          <p:spPr bwMode="auto">
            <a:xfrm>
              <a:off x="2620" y="1682"/>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6" name="Freeform 349"/>
            <p:cNvSpPr>
              <a:spLocks/>
            </p:cNvSpPr>
            <p:nvPr/>
          </p:nvSpPr>
          <p:spPr bwMode="auto">
            <a:xfrm>
              <a:off x="2980" y="1682"/>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7" name="Freeform 350"/>
            <p:cNvSpPr>
              <a:spLocks/>
            </p:cNvSpPr>
            <p:nvPr/>
          </p:nvSpPr>
          <p:spPr bwMode="auto">
            <a:xfrm>
              <a:off x="3341" y="1682"/>
              <a:ext cx="516" cy="149"/>
            </a:xfrm>
            <a:custGeom>
              <a:avLst/>
              <a:gdLst>
                <a:gd name="T0" fmla="*/ 334 w 516"/>
                <a:gd name="T1" fmla="*/ 149 h 149"/>
                <a:gd name="T2" fmla="*/ 516 w 516"/>
                <a:gd name="T3" fmla="*/ 0 h 149"/>
                <a:gd name="T4" fmla="*/ 182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2"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8" name="Freeform 351"/>
            <p:cNvSpPr>
              <a:spLocks/>
            </p:cNvSpPr>
            <p:nvPr/>
          </p:nvSpPr>
          <p:spPr bwMode="auto">
            <a:xfrm>
              <a:off x="2748" y="2171"/>
              <a:ext cx="515" cy="149"/>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69" name="Freeform 352"/>
            <p:cNvSpPr>
              <a:spLocks/>
            </p:cNvSpPr>
            <p:nvPr/>
          </p:nvSpPr>
          <p:spPr bwMode="auto">
            <a:xfrm>
              <a:off x="2549" y="2335"/>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0" name="Freeform 353"/>
            <p:cNvSpPr>
              <a:spLocks/>
            </p:cNvSpPr>
            <p:nvPr/>
          </p:nvSpPr>
          <p:spPr bwMode="auto">
            <a:xfrm>
              <a:off x="2138" y="2660"/>
              <a:ext cx="530" cy="168"/>
            </a:xfrm>
            <a:custGeom>
              <a:avLst/>
              <a:gdLst>
                <a:gd name="T0" fmla="*/ 82 w 224"/>
                <a:gd name="T1" fmla="*/ 0 h 71"/>
                <a:gd name="T2" fmla="*/ 9 w 224"/>
                <a:gd name="T3" fmla="*/ 59 h 71"/>
                <a:gd name="T4" fmla="*/ 7 w 224"/>
                <a:gd name="T5" fmla="*/ 71 h 71"/>
                <a:gd name="T6" fmla="*/ 124 w 224"/>
                <a:gd name="T7" fmla="*/ 71 h 71"/>
                <a:gd name="T8" fmla="*/ 151 w 224"/>
                <a:gd name="T9" fmla="*/ 59 h 71"/>
                <a:gd name="T10" fmla="*/ 224 w 224"/>
                <a:gd name="T11" fmla="*/ 0 h 71"/>
                <a:gd name="T12" fmla="*/ 82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2" y="0"/>
                  </a:moveTo>
                  <a:cubicBezTo>
                    <a:pt x="9" y="59"/>
                    <a:pt x="9" y="59"/>
                    <a:pt x="9" y="59"/>
                  </a:cubicBezTo>
                  <a:cubicBezTo>
                    <a:pt x="1" y="66"/>
                    <a:pt x="0" y="71"/>
                    <a:pt x="7" y="71"/>
                  </a:cubicBezTo>
                  <a:cubicBezTo>
                    <a:pt x="124" y="71"/>
                    <a:pt x="124" y="71"/>
                    <a:pt x="124" y="71"/>
                  </a:cubicBezTo>
                  <a:cubicBezTo>
                    <a:pt x="130" y="71"/>
                    <a:pt x="142" y="66"/>
                    <a:pt x="151" y="59"/>
                  </a:cubicBezTo>
                  <a:cubicBezTo>
                    <a:pt x="224" y="0"/>
                    <a:pt x="224" y="0"/>
                    <a:pt x="224"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1" name="Freeform 354"/>
            <p:cNvSpPr>
              <a:spLocks/>
            </p:cNvSpPr>
            <p:nvPr/>
          </p:nvSpPr>
          <p:spPr bwMode="auto">
            <a:xfrm>
              <a:off x="3542" y="1494"/>
              <a:ext cx="537" cy="176"/>
            </a:xfrm>
            <a:custGeom>
              <a:avLst/>
              <a:gdLst>
                <a:gd name="T0" fmla="*/ 141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1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1" y="74"/>
                  </a:moveTo>
                  <a:cubicBezTo>
                    <a:pt x="217" y="12"/>
                    <a:pt x="217" y="12"/>
                    <a:pt x="217" y="12"/>
                  </a:cubicBezTo>
                  <a:cubicBezTo>
                    <a:pt x="225" y="6"/>
                    <a:pt x="227" y="0"/>
                    <a:pt x="220" y="0"/>
                  </a:cubicBezTo>
                  <a:cubicBezTo>
                    <a:pt x="103" y="0"/>
                    <a:pt x="103" y="0"/>
                    <a:pt x="103"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2" name="Freeform 355"/>
            <p:cNvSpPr>
              <a:spLocks/>
            </p:cNvSpPr>
            <p:nvPr/>
          </p:nvSpPr>
          <p:spPr bwMode="auto">
            <a:xfrm>
              <a:off x="2351" y="2496"/>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3" name="Freeform 356"/>
            <p:cNvSpPr>
              <a:spLocks/>
            </p:cNvSpPr>
            <p:nvPr/>
          </p:nvSpPr>
          <p:spPr bwMode="auto">
            <a:xfrm>
              <a:off x="3318" y="2009"/>
              <a:ext cx="515" cy="147"/>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4" name="Freeform 357"/>
            <p:cNvSpPr>
              <a:spLocks/>
            </p:cNvSpPr>
            <p:nvPr/>
          </p:nvSpPr>
          <p:spPr bwMode="auto">
            <a:xfrm>
              <a:off x="3516" y="1845"/>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5" name="Freeform 358"/>
            <p:cNvSpPr>
              <a:spLocks/>
            </p:cNvSpPr>
            <p:nvPr/>
          </p:nvSpPr>
          <p:spPr bwMode="auto">
            <a:xfrm>
              <a:off x="3117" y="2171"/>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6" name="Freeform 359"/>
            <p:cNvSpPr>
              <a:spLocks/>
            </p:cNvSpPr>
            <p:nvPr/>
          </p:nvSpPr>
          <p:spPr bwMode="auto">
            <a:xfrm>
              <a:off x="2918"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7" name="Freeform 360"/>
            <p:cNvSpPr>
              <a:spLocks/>
            </p:cNvSpPr>
            <p:nvPr/>
          </p:nvSpPr>
          <p:spPr bwMode="auto">
            <a:xfrm>
              <a:off x="2507"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8" name="Freeform 361"/>
            <p:cNvSpPr>
              <a:spLocks/>
            </p:cNvSpPr>
            <p:nvPr/>
          </p:nvSpPr>
          <p:spPr bwMode="auto">
            <a:xfrm>
              <a:off x="3913" y="1494"/>
              <a:ext cx="535"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79" name="Freeform 362"/>
            <p:cNvSpPr>
              <a:spLocks/>
            </p:cNvSpPr>
            <p:nvPr/>
          </p:nvSpPr>
          <p:spPr bwMode="auto">
            <a:xfrm>
              <a:off x="2720" y="2496"/>
              <a:ext cx="515" cy="150"/>
            </a:xfrm>
            <a:custGeom>
              <a:avLst/>
              <a:gdLst>
                <a:gd name="T0" fmla="*/ 335 w 515"/>
                <a:gd name="T1" fmla="*/ 150 h 150"/>
                <a:gd name="T2" fmla="*/ 515 w 515"/>
                <a:gd name="T3" fmla="*/ 0 h 150"/>
                <a:gd name="T4" fmla="*/ 182 w 515"/>
                <a:gd name="T5" fmla="*/ 0 h 150"/>
                <a:gd name="T6" fmla="*/ 0 w 515"/>
                <a:gd name="T7" fmla="*/ 150 h 150"/>
                <a:gd name="T8" fmla="*/ 335 w 515"/>
                <a:gd name="T9" fmla="*/ 150 h 150"/>
              </a:gdLst>
              <a:ahLst/>
              <a:cxnLst>
                <a:cxn ang="0">
                  <a:pos x="T0" y="T1"/>
                </a:cxn>
                <a:cxn ang="0">
                  <a:pos x="T2" y="T3"/>
                </a:cxn>
                <a:cxn ang="0">
                  <a:pos x="T4" y="T5"/>
                </a:cxn>
                <a:cxn ang="0">
                  <a:pos x="T6" y="T7"/>
                </a:cxn>
                <a:cxn ang="0">
                  <a:pos x="T8" y="T9"/>
                </a:cxn>
              </a:cxnLst>
              <a:rect l="0" t="0" r="r" b="b"/>
              <a:pathLst>
                <a:path w="515" h="150">
                  <a:moveTo>
                    <a:pt x="335" y="150"/>
                  </a:moveTo>
                  <a:lnTo>
                    <a:pt x="515" y="0"/>
                  </a:lnTo>
                  <a:lnTo>
                    <a:pt x="182" y="0"/>
                  </a:lnTo>
                  <a:lnTo>
                    <a:pt x="0" y="150"/>
                  </a:lnTo>
                  <a:lnTo>
                    <a:pt x="335"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0" name="Freeform 363"/>
            <p:cNvSpPr>
              <a:spLocks/>
            </p:cNvSpPr>
            <p:nvPr/>
          </p:nvSpPr>
          <p:spPr bwMode="auto">
            <a:xfrm>
              <a:off x="3677" y="2009"/>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1" name="Freeform 364"/>
            <p:cNvSpPr>
              <a:spLocks/>
            </p:cNvSpPr>
            <p:nvPr/>
          </p:nvSpPr>
          <p:spPr bwMode="auto">
            <a:xfrm>
              <a:off x="3876" y="1845"/>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2" name="Freeform 365"/>
            <p:cNvSpPr>
              <a:spLocks/>
            </p:cNvSpPr>
            <p:nvPr/>
          </p:nvSpPr>
          <p:spPr bwMode="auto">
            <a:xfrm>
              <a:off x="3478" y="2171"/>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3" name="Freeform 366"/>
            <p:cNvSpPr>
              <a:spLocks/>
            </p:cNvSpPr>
            <p:nvPr/>
          </p:nvSpPr>
          <p:spPr bwMode="auto">
            <a:xfrm>
              <a:off x="3280" y="2335"/>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4" name="Freeform 367"/>
            <p:cNvSpPr>
              <a:spLocks/>
            </p:cNvSpPr>
            <p:nvPr/>
          </p:nvSpPr>
          <p:spPr bwMode="auto">
            <a:xfrm>
              <a:off x="2869" y="2660"/>
              <a:ext cx="527" cy="168"/>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5" name="Freeform 368"/>
            <p:cNvSpPr>
              <a:spLocks/>
            </p:cNvSpPr>
            <p:nvPr/>
          </p:nvSpPr>
          <p:spPr bwMode="auto">
            <a:xfrm>
              <a:off x="4273"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6" name="Freeform 369"/>
            <p:cNvSpPr>
              <a:spLocks/>
            </p:cNvSpPr>
            <p:nvPr/>
          </p:nvSpPr>
          <p:spPr bwMode="auto">
            <a:xfrm>
              <a:off x="3081" y="2496"/>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7" name="Freeform 370"/>
            <p:cNvSpPr>
              <a:spLocks/>
            </p:cNvSpPr>
            <p:nvPr/>
          </p:nvSpPr>
          <p:spPr bwMode="auto">
            <a:xfrm>
              <a:off x="4036" y="2009"/>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8" name="Freeform 371"/>
            <p:cNvSpPr>
              <a:spLocks/>
            </p:cNvSpPr>
            <p:nvPr/>
          </p:nvSpPr>
          <p:spPr bwMode="auto">
            <a:xfrm>
              <a:off x="4235"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89" name="Freeform 372"/>
            <p:cNvSpPr>
              <a:spLocks/>
            </p:cNvSpPr>
            <p:nvPr/>
          </p:nvSpPr>
          <p:spPr bwMode="auto">
            <a:xfrm>
              <a:off x="3712" y="1682"/>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0" name="Freeform 373"/>
            <p:cNvSpPr>
              <a:spLocks/>
            </p:cNvSpPr>
            <p:nvPr/>
          </p:nvSpPr>
          <p:spPr bwMode="auto">
            <a:xfrm>
              <a:off x="4072" y="1682"/>
              <a:ext cx="515" cy="149"/>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1" name="Freeform 374"/>
            <p:cNvSpPr>
              <a:spLocks/>
            </p:cNvSpPr>
            <p:nvPr/>
          </p:nvSpPr>
          <p:spPr bwMode="auto">
            <a:xfrm>
              <a:off x="4431" y="1682"/>
              <a:ext cx="515" cy="149"/>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2" name="Freeform 375"/>
            <p:cNvSpPr>
              <a:spLocks/>
            </p:cNvSpPr>
            <p:nvPr/>
          </p:nvSpPr>
          <p:spPr bwMode="auto">
            <a:xfrm>
              <a:off x="3838" y="2171"/>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3" name="Freeform 376"/>
            <p:cNvSpPr>
              <a:spLocks/>
            </p:cNvSpPr>
            <p:nvPr/>
          </p:nvSpPr>
          <p:spPr bwMode="auto">
            <a:xfrm>
              <a:off x="3639"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4" name="Freeform 377"/>
            <p:cNvSpPr>
              <a:spLocks/>
            </p:cNvSpPr>
            <p:nvPr/>
          </p:nvSpPr>
          <p:spPr bwMode="auto">
            <a:xfrm>
              <a:off x="3228"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5" name="Freeform 378"/>
            <p:cNvSpPr>
              <a:spLocks/>
            </p:cNvSpPr>
            <p:nvPr/>
          </p:nvSpPr>
          <p:spPr bwMode="auto">
            <a:xfrm>
              <a:off x="4632" y="1494"/>
              <a:ext cx="537"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6" name="Freeform 379"/>
            <p:cNvSpPr>
              <a:spLocks/>
            </p:cNvSpPr>
            <p:nvPr/>
          </p:nvSpPr>
          <p:spPr bwMode="auto">
            <a:xfrm>
              <a:off x="3441"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7" name="Freeform 380"/>
            <p:cNvSpPr>
              <a:spLocks/>
            </p:cNvSpPr>
            <p:nvPr/>
          </p:nvSpPr>
          <p:spPr bwMode="auto">
            <a:xfrm>
              <a:off x="4403" y="2009"/>
              <a:ext cx="515" cy="147"/>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8" name="Freeform 381"/>
            <p:cNvSpPr>
              <a:spLocks/>
            </p:cNvSpPr>
            <p:nvPr/>
          </p:nvSpPr>
          <p:spPr bwMode="auto">
            <a:xfrm>
              <a:off x="4601" y="1845"/>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399" name="Freeform 382"/>
            <p:cNvSpPr>
              <a:spLocks/>
            </p:cNvSpPr>
            <p:nvPr/>
          </p:nvSpPr>
          <p:spPr bwMode="auto">
            <a:xfrm>
              <a:off x="4202" y="2171"/>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0" name="Freeform 383"/>
            <p:cNvSpPr>
              <a:spLocks/>
            </p:cNvSpPr>
            <p:nvPr/>
          </p:nvSpPr>
          <p:spPr bwMode="auto">
            <a:xfrm>
              <a:off x="4003"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1" name="Freeform 384"/>
            <p:cNvSpPr>
              <a:spLocks/>
            </p:cNvSpPr>
            <p:nvPr/>
          </p:nvSpPr>
          <p:spPr bwMode="auto">
            <a:xfrm>
              <a:off x="3592"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2" name="Freeform 385"/>
            <p:cNvSpPr>
              <a:spLocks/>
            </p:cNvSpPr>
            <p:nvPr/>
          </p:nvSpPr>
          <p:spPr bwMode="auto">
            <a:xfrm>
              <a:off x="4998" y="1494"/>
              <a:ext cx="535"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3" name="Freeform 386"/>
            <p:cNvSpPr>
              <a:spLocks/>
            </p:cNvSpPr>
            <p:nvPr/>
          </p:nvSpPr>
          <p:spPr bwMode="auto">
            <a:xfrm>
              <a:off x="3805" y="2496"/>
              <a:ext cx="515" cy="150"/>
            </a:xfrm>
            <a:custGeom>
              <a:avLst/>
              <a:gdLst>
                <a:gd name="T0" fmla="*/ 335 w 515"/>
                <a:gd name="T1" fmla="*/ 150 h 150"/>
                <a:gd name="T2" fmla="*/ 515 w 515"/>
                <a:gd name="T3" fmla="*/ 0 h 150"/>
                <a:gd name="T4" fmla="*/ 182 w 515"/>
                <a:gd name="T5" fmla="*/ 0 h 150"/>
                <a:gd name="T6" fmla="*/ 0 w 515"/>
                <a:gd name="T7" fmla="*/ 150 h 150"/>
                <a:gd name="T8" fmla="*/ 335 w 515"/>
                <a:gd name="T9" fmla="*/ 150 h 150"/>
              </a:gdLst>
              <a:ahLst/>
              <a:cxnLst>
                <a:cxn ang="0">
                  <a:pos x="T0" y="T1"/>
                </a:cxn>
                <a:cxn ang="0">
                  <a:pos x="T2" y="T3"/>
                </a:cxn>
                <a:cxn ang="0">
                  <a:pos x="T4" y="T5"/>
                </a:cxn>
                <a:cxn ang="0">
                  <a:pos x="T6" y="T7"/>
                </a:cxn>
                <a:cxn ang="0">
                  <a:pos x="T8" y="T9"/>
                </a:cxn>
              </a:cxnLst>
              <a:rect l="0" t="0" r="r" b="b"/>
              <a:pathLst>
                <a:path w="515" h="150">
                  <a:moveTo>
                    <a:pt x="335" y="150"/>
                  </a:moveTo>
                  <a:lnTo>
                    <a:pt x="515" y="0"/>
                  </a:lnTo>
                  <a:lnTo>
                    <a:pt x="182" y="0"/>
                  </a:lnTo>
                  <a:lnTo>
                    <a:pt x="0" y="150"/>
                  </a:lnTo>
                  <a:lnTo>
                    <a:pt x="335"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4" name="Freeform 387"/>
            <p:cNvSpPr>
              <a:spLocks/>
            </p:cNvSpPr>
            <p:nvPr/>
          </p:nvSpPr>
          <p:spPr bwMode="auto">
            <a:xfrm>
              <a:off x="4762" y="2009"/>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5" name="Freeform 388"/>
            <p:cNvSpPr>
              <a:spLocks/>
            </p:cNvSpPr>
            <p:nvPr/>
          </p:nvSpPr>
          <p:spPr bwMode="auto">
            <a:xfrm>
              <a:off x="4961" y="1845"/>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6" name="Freeform 389"/>
            <p:cNvSpPr>
              <a:spLocks/>
            </p:cNvSpPr>
            <p:nvPr/>
          </p:nvSpPr>
          <p:spPr bwMode="auto">
            <a:xfrm>
              <a:off x="4563" y="2171"/>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7" name="Freeform 390"/>
            <p:cNvSpPr>
              <a:spLocks/>
            </p:cNvSpPr>
            <p:nvPr/>
          </p:nvSpPr>
          <p:spPr bwMode="auto">
            <a:xfrm>
              <a:off x="4365" y="2335"/>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8" name="Freeform 391"/>
            <p:cNvSpPr>
              <a:spLocks/>
            </p:cNvSpPr>
            <p:nvPr/>
          </p:nvSpPr>
          <p:spPr bwMode="auto">
            <a:xfrm>
              <a:off x="3954" y="2660"/>
              <a:ext cx="527" cy="168"/>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09" name="Freeform 392"/>
            <p:cNvSpPr>
              <a:spLocks/>
            </p:cNvSpPr>
            <p:nvPr/>
          </p:nvSpPr>
          <p:spPr bwMode="auto">
            <a:xfrm>
              <a:off x="5358"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0" name="Freeform 393"/>
            <p:cNvSpPr>
              <a:spLocks/>
            </p:cNvSpPr>
            <p:nvPr/>
          </p:nvSpPr>
          <p:spPr bwMode="auto">
            <a:xfrm>
              <a:off x="4166" y="2496"/>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1" name="Freeform 394"/>
            <p:cNvSpPr>
              <a:spLocks/>
            </p:cNvSpPr>
            <p:nvPr/>
          </p:nvSpPr>
          <p:spPr bwMode="auto">
            <a:xfrm>
              <a:off x="5121" y="2009"/>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2" name="Freeform 395"/>
            <p:cNvSpPr>
              <a:spLocks/>
            </p:cNvSpPr>
            <p:nvPr/>
          </p:nvSpPr>
          <p:spPr bwMode="auto">
            <a:xfrm>
              <a:off x="5320"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3" name="Freeform 396"/>
            <p:cNvSpPr>
              <a:spLocks/>
            </p:cNvSpPr>
            <p:nvPr/>
          </p:nvSpPr>
          <p:spPr bwMode="auto">
            <a:xfrm>
              <a:off x="4798" y="1682"/>
              <a:ext cx="515" cy="149"/>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4" name="Freeform 397"/>
            <p:cNvSpPr>
              <a:spLocks/>
            </p:cNvSpPr>
            <p:nvPr/>
          </p:nvSpPr>
          <p:spPr bwMode="auto">
            <a:xfrm>
              <a:off x="5157" y="1682"/>
              <a:ext cx="515" cy="149"/>
            </a:xfrm>
            <a:custGeom>
              <a:avLst/>
              <a:gdLst>
                <a:gd name="T0" fmla="*/ 333 w 515"/>
                <a:gd name="T1" fmla="*/ 149 h 149"/>
                <a:gd name="T2" fmla="*/ 515 w 515"/>
                <a:gd name="T3" fmla="*/ 0 h 149"/>
                <a:gd name="T4" fmla="*/ 180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0"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5" name="Freeform 398"/>
            <p:cNvSpPr>
              <a:spLocks/>
            </p:cNvSpPr>
            <p:nvPr/>
          </p:nvSpPr>
          <p:spPr bwMode="auto">
            <a:xfrm>
              <a:off x="5516" y="1682"/>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6" name="Freeform 399"/>
            <p:cNvSpPr>
              <a:spLocks/>
            </p:cNvSpPr>
            <p:nvPr/>
          </p:nvSpPr>
          <p:spPr bwMode="auto">
            <a:xfrm>
              <a:off x="4923" y="2171"/>
              <a:ext cx="515" cy="149"/>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7" name="Freeform 400"/>
            <p:cNvSpPr>
              <a:spLocks/>
            </p:cNvSpPr>
            <p:nvPr/>
          </p:nvSpPr>
          <p:spPr bwMode="auto">
            <a:xfrm>
              <a:off x="4724" y="2335"/>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8" name="Freeform 401"/>
            <p:cNvSpPr>
              <a:spLocks/>
            </p:cNvSpPr>
            <p:nvPr/>
          </p:nvSpPr>
          <p:spPr bwMode="auto">
            <a:xfrm>
              <a:off x="4313"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19" name="Freeform 402"/>
            <p:cNvSpPr>
              <a:spLocks/>
            </p:cNvSpPr>
            <p:nvPr/>
          </p:nvSpPr>
          <p:spPr bwMode="auto">
            <a:xfrm>
              <a:off x="5717" y="1494"/>
              <a:ext cx="537"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0" name="Freeform 403"/>
            <p:cNvSpPr>
              <a:spLocks/>
            </p:cNvSpPr>
            <p:nvPr/>
          </p:nvSpPr>
          <p:spPr bwMode="auto">
            <a:xfrm>
              <a:off x="4526"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1" name="Freeform 404"/>
            <p:cNvSpPr>
              <a:spLocks/>
            </p:cNvSpPr>
            <p:nvPr/>
          </p:nvSpPr>
          <p:spPr bwMode="auto">
            <a:xfrm>
              <a:off x="5485" y="2009"/>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2" name="Freeform 405"/>
            <p:cNvSpPr>
              <a:spLocks/>
            </p:cNvSpPr>
            <p:nvPr/>
          </p:nvSpPr>
          <p:spPr bwMode="auto">
            <a:xfrm>
              <a:off x="5684"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3" name="Freeform 406"/>
            <p:cNvSpPr>
              <a:spLocks/>
            </p:cNvSpPr>
            <p:nvPr/>
          </p:nvSpPr>
          <p:spPr bwMode="auto">
            <a:xfrm>
              <a:off x="5287" y="2171"/>
              <a:ext cx="515" cy="149"/>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4" name="Freeform 407"/>
            <p:cNvSpPr>
              <a:spLocks/>
            </p:cNvSpPr>
            <p:nvPr/>
          </p:nvSpPr>
          <p:spPr bwMode="auto">
            <a:xfrm>
              <a:off x="5088" y="2335"/>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5" name="Freeform 408"/>
            <p:cNvSpPr>
              <a:spLocks/>
            </p:cNvSpPr>
            <p:nvPr/>
          </p:nvSpPr>
          <p:spPr bwMode="auto">
            <a:xfrm>
              <a:off x="4677"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6" name="Freeform 409"/>
            <p:cNvSpPr>
              <a:spLocks/>
            </p:cNvSpPr>
            <p:nvPr/>
          </p:nvSpPr>
          <p:spPr bwMode="auto">
            <a:xfrm>
              <a:off x="6081" y="1494"/>
              <a:ext cx="537" cy="176"/>
            </a:xfrm>
            <a:custGeom>
              <a:avLst/>
              <a:gdLst>
                <a:gd name="T0" fmla="*/ 142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7" y="12"/>
                    <a:pt x="217" y="12"/>
                    <a:pt x="217"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7" name="Freeform 410"/>
            <p:cNvSpPr>
              <a:spLocks/>
            </p:cNvSpPr>
            <p:nvPr/>
          </p:nvSpPr>
          <p:spPr bwMode="auto">
            <a:xfrm>
              <a:off x="4890"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8" name="Freeform 411"/>
            <p:cNvSpPr>
              <a:spLocks/>
            </p:cNvSpPr>
            <p:nvPr/>
          </p:nvSpPr>
          <p:spPr bwMode="auto">
            <a:xfrm>
              <a:off x="5845" y="2009"/>
              <a:ext cx="515" cy="147"/>
            </a:xfrm>
            <a:custGeom>
              <a:avLst/>
              <a:gdLst>
                <a:gd name="T0" fmla="*/ 335 w 515"/>
                <a:gd name="T1" fmla="*/ 147 h 147"/>
                <a:gd name="T2" fmla="*/ 515 w 515"/>
                <a:gd name="T3" fmla="*/ 0 h 147"/>
                <a:gd name="T4" fmla="*/ 182 w 515"/>
                <a:gd name="T5" fmla="*/ 0 h 147"/>
                <a:gd name="T6" fmla="*/ 0 w 515"/>
                <a:gd name="T7" fmla="*/ 147 h 147"/>
                <a:gd name="T8" fmla="*/ 335 w 515"/>
                <a:gd name="T9" fmla="*/ 147 h 147"/>
              </a:gdLst>
              <a:ahLst/>
              <a:cxnLst>
                <a:cxn ang="0">
                  <a:pos x="T0" y="T1"/>
                </a:cxn>
                <a:cxn ang="0">
                  <a:pos x="T2" y="T3"/>
                </a:cxn>
                <a:cxn ang="0">
                  <a:pos x="T4" y="T5"/>
                </a:cxn>
                <a:cxn ang="0">
                  <a:pos x="T6" y="T7"/>
                </a:cxn>
                <a:cxn ang="0">
                  <a:pos x="T8" y="T9"/>
                </a:cxn>
              </a:cxnLst>
              <a:rect l="0" t="0" r="r" b="b"/>
              <a:pathLst>
                <a:path w="515" h="147">
                  <a:moveTo>
                    <a:pt x="335" y="147"/>
                  </a:moveTo>
                  <a:lnTo>
                    <a:pt x="515" y="0"/>
                  </a:lnTo>
                  <a:lnTo>
                    <a:pt x="182" y="0"/>
                  </a:lnTo>
                  <a:lnTo>
                    <a:pt x="0" y="147"/>
                  </a:lnTo>
                  <a:lnTo>
                    <a:pt x="335"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29" name="Freeform 412"/>
            <p:cNvSpPr>
              <a:spLocks/>
            </p:cNvSpPr>
            <p:nvPr/>
          </p:nvSpPr>
          <p:spPr bwMode="auto">
            <a:xfrm>
              <a:off x="6043" y="1845"/>
              <a:ext cx="516" cy="150"/>
            </a:xfrm>
            <a:custGeom>
              <a:avLst/>
              <a:gdLst>
                <a:gd name="T0" fmla="*/ 336 w 516"/>
                <a:gd name="T1" fmla="*/ 150 h 150"/>
                <a:gd name="T2" fmla="*/ 516 w 516"/>
                <a:gd name="T3" fmla="*/ 0 h 150"/>
                <a:gd name="T4" fmla="*/ 182 w 516"/>
                <a:gd name="T5" fmla="*/ 0 h 150"/>
                <a:gd name="T6" fmla="*/ 0 w 516"/>
                <a:gd name="T7" fmla="*/ 150 h 150"/>
                <a:gd name="T8" fmla="*/ 336 w 516"/>
                <a:gd name="T9" fmla="*/ 150 h 150"/>
              </a:gdLst>
              <a:ahLst/>
              <a:cxnLst>
                <a:cxn ang="0">
                  <a:pos x="T0" y="T1"/>
                </a:cxn>
                <a:cxn ang="0">
                  <a:pos x="T2" y="T3"/>
                </a:cxn>
                <a:cxn ang="0">
                  <a:pos x="T4" y="T5"/>
                </a:cxn>
                <a:cxn ang="0">
                  <a:pos x="T6" y="T7"/>
                </a:cxn>
                <a:cxn ang="0">
                  <a:pos x="T8" y="T9"/>
                </a:cxn>
              </a:cxnLst>
              <a:rect l="0" t="0" r="r" b="b"/>
              <a:pathLst>
                <a:path w="516" h="150">
                  <a:moveTo>
                    <a:pt x="336" y="150"/>
                  </a:moveTo>
                  <a:lnTo>
                    <a:pt x="516"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0" name="Freeform 413"/>
            <p:cNvSpPr>
              <a:spLocks/>
            </p:cNvSpPr>
            <p:nvPr/>
          </p:nvSpPr>
          <p:spPr bwMode="auto">
            <a:xfrm>
              <a:off x="5646" y="2171"/>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1" name="Freeform 414"/>
            <p:cNvSpPr>
              <a:spLocks/>
            </p:cNvSpPr>
            <p:nvPr/>
          </p:nvSpPr>
          <p:spPr bwMode="auto">
            <a:xfrm>
              <a:off x="5448" y="2335"/>
              <a:ext cx="515" cy="147"/>
            </a:xfrm>
            <a:custGeom>
              <a:avLst/>
              <a:gdLst>
                <a:gd name="T0" fmla="*/ 335 w 515"/>
                <a:gd name="T1" fmla="*/ 147 h 147"/>
                <a:gd name="T2" fmla="*/ 515 w 515"/>
                <a:gd name="T3" fmla="*/ 0 h 147"/>
                <a:gd name="T4" fmla="*/ 182 w 515"/>
                <a:gd name="T5" fmla="*/ 0 h 147"/>
                <a:gd name="T6" fmla="*/ 0 w 515"/>
                <a:gd name="T7" fmla="*/ 147 h 147"/>
                <a:gd name="T8" fmla="*/ 335 w 515"/>
                <a:gd name="T9" fmla="*/ 147 h 147"/>
              </a:gdLst>
              <a:ahLst/>
              <a:cxnLst>
                <a:cxn ang="0">
                  <a:pos x="T0" y="T1"/>
                </a:cxn>
                <a:cxn ang="0">
                  <a:pos x="T2" y="T3"/>
                </a:cxn>
                <a:cxn ang="0">
                  <a:pos x="T4" y="T5"/>
                </a:cxn>
                <a:cxn ang="0">
                  <a:pos x="T6" y="T7"/>
                </a:cxn>
                <a:cxn ang="0">
                  <a:pos x="T8" y="T9"/>
                </a:cxn>
              </a:cxnLst>
              <a:rect l="0" t="0" r="r" b="b"/>
              <a:pathLst>
                <a:path w="515" h="147">
                  <a:moveTo>
                    <a:pt x="335" y="147"/>
                  </a:moveTo>
                  <a:lnTo>
                    <a:pt x="515" y="0"/>
                  </a:lnTo>
                  <a:lnTo>
                    <a:pt x="182" y="0"/>
                  </a:lnTo>
                  <a:lnTo>
                    <a:pt x="0" y="147"/>
                  </a:lnTo>
                  <a:lnTo>
                    <a:pt x="335"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2" name="Freeform 415"/>
            <p:cNvSpPr>
              <a:spLocks/>
            </p:cNvSpPr>
            <p:nvPr/>
          </p:nvSpPr>
          <p:spPr bwMode="auto">
            <a:xfrm>
              <a:off x="5036" y="2660"/>
              <a:ext cx="530"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3" name="Freeform 416"/>
            <p:cNvSpPr>
              <a:spLocks/>
            </p:cNvSpPr>
            <p:nvPr/>
          </p:nvSpPr>
          <p:spPr bwMode="auto">
            <a:xfrm>
              <a:off x="6440" y="1494"/>
              <a:ext cx="537"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4" name="Freeform 417"/>
            <p:cNvSpPr>
              <a:spLocks/>
            </p:cNvSpPr>
            <p:nvPr/>
          </p:nvSpPr>
          <p:spPr bwMode="auto">
            <a:xfrm>
              <a:off x="5249" y="2496"/>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5" name="Freeform 418"/>
            <p:cNvSpPr>
              <a:spLocks/>
            </p:cNvSpPr>
            <p:nvPr/>
          </p:nvSpPr>
          <p:spPr bwMode="auto">
            <a:xfrm>
              <a:off x="6206" y="2009"/>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6" name="Freeform 419"/>
            <p:cNvSpPr>
              <a:spLocks/>
            </p:cNvSpPr>
            <p:nvPr/>
          </p:nvSpPr>
          <p:spPr bwMode="auto">
            <a:xfrm>
              <a:off x="6405" y="1845"/>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7" name="Freeform 420"/>
            <p:cNvSpPr>
              <a:spLocks/>
            </p:cNvSpPr>
            <p:nvPr/>
          </p:nvSpPr>
          <p:spPr bwMode="auto">
            <a:xfrm>
              <a:off x="5880" y="1682"/>
              <a:ext cx="516" cy="149"/>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8" name="Freeform 421"/>
            <p:cNvSpPr>
              <a:spLocks/>
            </p:cNvSpPr>
            <p:nvPr/>
          </p:nvSpPr>
          <p:spPr bwMode="auto">
            <a:xfrm>
              <a:off x="6240" y="1682"/>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39" name="Freeform 422"/>
            <p:cNvSpPr>
              <a:spLocks/>
            </p:cNvSpPr>
            <p:nvPr/>
          </p:nvSpPr>
          <p:spPr bwMode="auto">
            <a:xfrm>
              <a:off x="6601" y="1682"/>
              <a:ext cx="516" cy="149"/>
            </a:xfrm>
            <a:custGeom>
              <a:avLst/>
              <a:gdLst>
                <a:gd name="T0" fmla="*/ 334 w 516"/>
                <a:gd name="T1" fmla="*/ 149 h 149"/>
                <a:gd name="T2" fmla="*/ 516 w 516"/>
                <a:gd name="T3" fmla="*/ 0 h 149"/>
                <a:gd name="T4" fmla="*/ 182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2"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0" name="Freeform 423"/>
            <p:cNvSpPr>
              <a:spLocks/>
            </p:cNvSpPr>
            <p:nvPr/>
          </p:nvSpPr>
          <p:spPr bwMode="auto">
            <a:xfrm>
              <a:off x="6008" y="2171"/>
              <a:ext cx="515" cy="149"/>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1" name="Freeform 424"/>
            <p:cNvSpPr>
              <a:spLocks/>
            </p:cNvSpPr>
            <p:nvPr/>
          </p:nvSpPr>
          <p:spPr bwMode="auto">
            <a:xfrm>
              <a:off x="5809" y="2335"/>
              <a:ext cx="516" cy="147"/>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2" name="Freeform 425"/>
            <p:cNvSpPr>
              <a:spLocks/>
            </p:cNvSpPr>
            <p:nvPr/>
          </p:nvSpPr>
          <p:spPr bwMode="auto">
            <a:xfrm>
              <a:off x="5398" y="2660"/>
              <a:ext cx="530" cy="168"/>
            </a:xfrm>
            <a:custGeom>
              <a:avLst/>
              <a:gdLst>
                <a:gd name="T0" fmla="*/ 82 w 224"/>
                <a:gd name="T1" fmla="*/ 0 h 71"/>
                <a:gd name="T2" fmla="*/ 9 w 224"/>
                <a:gd name="T3" fmla="*/ 59 h 71"/>
                <a:gd name="T4" fmla="*/ 7 w 224"/>
                <a:gd name="T5" fmla="*/ 71 h 71"/>
                <a:gd name="T6" fmla="*/ 124 w 224"/>
                <a:gd name="T7" fmla="*/ 71 h 71"/>
                <a:gd name="T8" fmla="*/ 151 w 224"/>
                <a:gd name="T9" fmla="*/ 59 h 71"/>
                <a:gd name="T10" fmla="*/ 224 w 224"/>
                <a:gd name="T11" fmla="*/ 0 h 71"/>
                <a:gd name="T12" fmla="*/ 82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2" y="0"/>
                  </a:moveTo>
                  <a:cubicBezTo>
                    <a:pt x="9" y="59"/>
                    <a:pt x="9" y="59"/>
                    <a:pt x="9" y="59"/>
                  </a:cubicBezTo>
                  <a:cubicBezTo>
                    <a:pt x="1" y="66"/>
                    <a:pt x="0" y="71"/>
                    <a:pt x="7" y="71"/>
                  </a:cubicBezTo>
                  <a:cubicBezTo>
                    <a:pt x="124" y="71"/>
                    <a:pt x="124" y="71"/>
                    <a:pt x="124" y="71"/>
                  </a:cubicBezTo>
                  <a:cubicBezTo>
                    <a:pt x="130" y="71"/>
                    <a:pt x="142" y="66"/>
                    <a:pt x="151" y="59"/>
                  </a:cubicBezTo>
                  <a:cubicBezTo>
                    <a:pt x="224" y="0"/>
                    <a:pt x="224" y="0"/>
                    <a:pt x="224"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3" name="Freeform 426"/>
            <p:cNvSpPr>
              <a:spLocks/>
            </p:cNvSpPr>
            <p:nvPr/>
          </p:nvSpPr>
          <p:spPr bwMode="auto">
            <a:xfrm>
              <a:off x="6802" y="1494"/>
              <a:ext cx="537" cy="176"/>
            </a:xfrm>
            <a:custGeom>
              <a:avLst/>
              <a:gdLst>
                <a:gd name="T0" fmla="*/ 141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1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1" y="74"/>
                  </a:moveTo>
                  <a:cubicBezTo>
                    <a:pt x="217" y="12"/>
                    <a:pt x="217" y="12"/>
                    <a:pt x="217" y="12"/>
                  </a:cubicBezTo>
                  <a:cubicBezTo>
                    <a:pt x="225" y="6"/>
                    <a:pt x="227" y="0"/>
                    <a:pt x="220" y="0"/>
                  </a:cubicBezTo>
                  <a:cubicBezTo>
                    <a:pt x="103" y="0"/>
                    <a:pt x="103" y="0"/>
                    <a:pt x="103"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4" name="Freeform 427"/>
            <p:cNvSpPr>
              <a:spLocks/>
            </p:cNvSpPr>
            <p:nvPr/>
          </p:nvSpPr>
          <p:spPr bwMode="auto">
            <a:xfrm>
              <a:off x="5611" y="2496"/>
              <a:ext cx="515" cy="150"/>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5" name="Freeform 428"/>
            <p:cNvSpPr>
              <a:spLocks/>
            </p:cNvSpPr>
            <p:nvPr/>
          </p:nvSpPr>
          <p:spPr bwMode="auto">
            <a:xfrm>
              <a:off x="6578" y="2009"/>
              <a:ext cx="515" cy="147"/>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6" name="Freeform 429"/>
            <p:cNvSpPr>
              <a:spLocks/>
            </p:cNvSpPr>
            <p:nvPr/>
          </p:nvSpPr>
          <p:spPr bwMode="auto">
            <a:xfrm>
              <a:off x="6776" y="1845"/>
              <a:ext cx="516" cy="150"/>
            </a:xfrm>
            <a:custGeom>
              <a:avLst/>
              <a:gdLst>
                <a:gd name="T0" fmla="*/ 333 w 516"/>
                <a:gd name="T1" fmla="*/ 150 h 150"/>
                <a:gd name="T2" fmla="*/ 516 w 516"/>
                <a:gd name="T3" fmla="*/ 0 h 150"/>
                <a:gd name="T4" fmla="*/ 180 w 516"/>
                <a:gd name="T5" fmla="*/ 0 h 150"/>
                <a:gd name="T6" fmla="*/ 0 w 516"/>
                <a:gd name="T7" fmla="*/ 150 h 150"/>
                <a:gd name="T8" fmla="*/ 333 w 516"/>
                <a:gd name="T9" fmla="*/ 150 h 150"/>
              </a:gdLst>
              <a:ahLst/>
              <a:cxnLst>
                <a:cxn ang="0">
                  <a:pos x="T0" y="T1"/>
                </a:cxn>
                <a:cxn ang="0">
                  <a:pos x="T2" y="T3"/>
                </a:cxn>
                <a:cxn ang="0">
                  <a:pos x="T4" y="T5"/>
                </a:cxn>
                <a:cxn ang="0">
                  <a:pos x="T6" y="T7"/>
                </a:cxn>
                <a:cxn ang="0">
                  <a:pos x="T8" y="T9"/>
                </a:cxn>
              </a:cxnLst>
              <a:rect l="0" t="0" r="r" b="b"/>
              <a:pathLst>
                <a:path w="516" h="150">
                  <a:moveTo>
                    <a:pt x="333" y="150"/>
                  </a:moveTo>
                  <a:lnTo>
                    <a:pt x="516" y="0"/>
                  </a:lnTo>
                  <a:lnTo>
                    <a:pt x="180"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7" name="Freeform 430"/>
            <p:cNvSpPr>
              <a:spLocks/>
            </p:cNvSpPr>
            <p:nvPr/>
          </p:nvSpPr>
          <p:spPr bwMode="auto">
            <a:xfrm>
              <a:off x="6377" y="2171"/>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8" name="Freeform 431"/>
            <p:cNvSpPr>
              <a:spLocks/>
            </p:cNvSpPr>
            <p:nvPr/>
          </p:nvSpPr>
          <p:spPr bwMode="auto">
            <a:xfrm>
              <a:off x="6178" y="2335"/>
              <a:ext cx="515" cy="147"/>
            </a:xfrm>
            <a:custGeom>
              <a:avLst/>
              <a:gdLst>
                <a:gd name="T0" fmla="*/ 336 w 515"/>
                <a:gd name="T1" fmla="*/ 147 h 147"/>
                <a:gd name="T2" fmla="*/ 515 w 515"/>
                <a:gd name="T3" fmla="*/ 0 h 147"/>
                <a:gd name="T4" fmla="*/ 182 w 515"/>
                <a:gd name="T5" fmla="*/ 0 h 147"/>
                <a:gd name="T6" fmla="*/ 0 w 515"/>
                <a:gd name="T7" fmla="*/ 147 h 147"/>
                <a:gd name="T8" fmla="*/ 336 w 515"/>
                <a:gd name="T9" fmla="*/ 147 h 147"/>
              </a:gdLst>
              <a:ahLst/>
              <a:cxnLst>
                <a:cxn ang="0">
                  <a:pos x="T0" y="T1"/>
                </a:cxn>
                <a:cxn ang="0">
                  <a:pos x="T2" y="T3"/>
                </a:cxn>
                <a:cxn ang="0">
                  <a:pos x="T4" y="T5"/>
                </a:cxn>
                <a:cxn ang="0">
                  <a:pos x="T6" y="T7"/>
                </a:cxn>
                <a:cxn ang="0">
                  <a:pos x="T8" y="T9"/>
                </a:cxn>
              </a:cxnLst>
              <a:rect l="0" t="0" r="r" b="b"/>
              <a:pathLst>
                <a:path w="515" h="147">
                  <a:moveTo>
                    <a:pt x="336" y="147"/>
                  </a:moveTo>
                  <a:lnTo>
                    <a:pt x="515"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49" name="Freeform 432"/>
            <p:cNvSpPr>
              <a:spLocks/>
            </p:cNvSpPr>
            <p:nvPr/>
          </p:nvSpPr>
          <p:spPr bwMode="auto">
            <a:xfrm>
              <a:off x="5767"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0" name="Freeform 433"/>
            <p:cNvSpPr>
              <a:spLocks/>
            </p:cNvSpPr>
            <p:nvPr/>
          </p:nvSpPr>
          <p:spPr bwMode="auto">
            <a:xfrm>
              <a:off x="7173" y="1494"/>
              <a:ext cx="535"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1" name="Freeform 434"/>
            <p:cNvSpPr>
              <a:spLocks/>
            </p:cNvSpPr>
            <p:nvPr/>
          </p:nvSpPr>
          <p:spPr bwMode="auto">
            <a:xfrm>
              <a:off x="5980" y="2496"/>
              <a:ext cx="515" cy="150"/>
            </a:xfrm>
            <a:custGeom>
              <a:avLst/>
              <a:gdLst>
                <a:gd name="T0" fmla="*/ 335 w 515"/>
                <a:gd name="T1" fmla="*/ 150 h 150"/>
                <a:gd name="T2" fmla="*/ 515 w 515"/>
                <a:gd name="T3" fmla="*/ 0 h 150"/>
                <a:gd name="T4" fmla="*/ 182 w 515"/>
                <a:gd name="T5" fmla="*/ 0 h 150"/>
                <a:gd name="T6" fmla="*/ 0 w 515"/>
                <a:gd name="T7" fmla="*/ 150 h 150"/>
                <a:gd name="T8" fmla="*/ 335 w 515"/>
                <a:gd name="T9" fmla="*/ 150 h 150"/>
              </a:gdLst>
              <a:ahLst/>
              <a:cxnLst>
                <a:cxn ang="0">
                  <a:pos x="T0" y="T1"/>
                </a:cxn>
                <a:cxn ang="0">
                  <a:pos x="T2" y="T3"/>
                </a:cxn>
                <a:cxn ang="0">
                  <a:pos x="T4" y="T5"/>
                </a:cxn>
                <a:cxn ang="0">
                  <a:pos x="T6" y="T7"/>
                </a:cxn>
                <a:cxn ang="0">
                  <a:pos x="T8" y="T9"/>
                </a:cxn>
              </a:cxnLst>
              <a:rect l="0" t="0" r="r" b="b"/>
              <a:pathLst>
                <a:path w="515" h="150">
                  <a:moveTo>
                    <a:pt x="335" y="150"/>
                  </a:moveTo>
                  <a:lnTo>
                    <a:pt x="515" y="0"/>
                  </a:lnTo>
                  <a:lnTo>
                    <a:pt x="182" y="0"/>
                  </a:lnTo>
                  <a:lnTo>
                    <a:pt x="0" y="150"/>
                  </a:lnTo>
                  <a:lnTo>
                    <a:pt x="335"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2" name="Freeform 435"/>
            <p:cNvSpPr>
              <a:spLocks/>
            </p:cNvSpPr>
            <p:nvPr/>
          </p:nvSpPr>
          <p:spPr bwMode="auto">
            <a:xfrm>
              <a:off x="6937" y="2009"/>
              <a:ext cx="515" cy="147"/>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3" name="Freeform 436"/>
            <p:cNvSpPr>
              <a:spLocks/>
            </p:cNvSpPr>
            <p:nvPr/>
          </p:nvSpPr>
          <p:spPr bwMode="auto">
            <a:xfrm>
              <a:off x="7135" y="1845"/>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4" name="Freeform 437"/>
            <p:cNvSpPr>
              <a:spLocks/>
            </p:cNvSpPr>
            <p:nvPr/>
          </p:nvSpPr>
          <p:spPr bwMode="auto">
            <a:xfrm>
              <a:off x="6738" y="2171"/>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5" name="Freeform 438"/>
            <p:cNvSpPr>
              <a:spLocks/>
            </p:cNvSpPr>
            <p:nvPr/>
          </p:nvSpPr>
          <p:spPr bwMode="auto">
            <a:xfrm>
              <a:off x="6540" y="2335"/>
              <a:ext cx="515" cy="147"/>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6" name="Freeform 439"/>
            <p:cNvSpPr>
              <a:spLocks/>
            </p:cNvSpPr>
            <p:nvPr/>
          </p:nvSpPr>
          <p:spPr bwMode="auto">
            <a:xfrm>
              <a:off x="6128" y="2660"/>
              <a:ext cx="528" cy="168"/>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7" name="Freeform 440"/>
            <p:cNvSpPr>
              <a:spLocks/>
            </p:cNvSpPr>
            <p:nvPr/>
          </p:nvSpPr>
          <p:spPr bwMode="auto">
            <a:xfrm>
              <a:off x="7533" y="1494"/>
              <a:ext cx="534" cy="176"/>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8" name="Freeform 441"/>
            <p:cNvSpPr>
              <a:spLocks/>
            </p:cNvSpPr>
            <p:nvPr/>
          </p:nvSpPr>
          <p:spPr bwMode="auto">
            <a:xfrm>
              <a:off x="6341" y="2496"/>
              <a:ext cx="516" cy="150"/>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59" name="Freeform 442"/>
            <p:cNvSpPr>
              <a:spLocks/>
            </p:cNvSpPr>
            <p:nvPr/>
          </p:nvSpPr>
          <p:spPr bwMode="auto">
            <a:xfrm>
              <a:off x="7296" y="2009"/>
              <a:ext cx="516" cy="147"/>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0" name="Freeform 443"/>
            <p:cNvSpPr>
              <a:spLocks/>
            </p:cNvSpPr>
            <p:nvPr/>
          </p:nvSpPr>
          <p:spPr bwMode="auto">
            <a:xfrm>
              <a:off x="7495" y="1845"/>
              <a:ext cx="515" cy="150"/>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1" name="Freeform 444"/>
            <p:cNvSpPr>
              <a:spLocks/>
            </p:cNvSpPr>
            <p:nvPr/>
          </p:nvSpPr>
          <p:spPr bwMode="auto">
            <a:xfrm>
              <a:off x="6972" y="1682"/>
              <a:ext cx="516" cy="149"/>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2" name="Freeform 445"/>
            <p:cNvSpPr>
              <a:spLocks/>
            </p:cNvSpPr>
            <p:nvPr/>
          </p:nvSpPr>
          <p:spPr bwMode="auto">
            <a:xfrm>
              <a:off x="7332" y="1682"/>
              <a:ext cx="515" cy="149"/>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3" name="Freeform 446"/>
            <p:cNvSpPr>
              <a:spLocks/>
            </p:cNvSpPr>
            <p:nvPr/>
          </p:nvSpPr>
          <p:spPr bwMode="auto">
            <a:xfrm>
              <a:off x="7691" y="1682"/>
              <a:ext cx="515" cy="149"/>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4" name="Freeform 447"/>
            <p:cNvSpPr>
              <a:spLocks/>
            </p:cNvSpPr>
            <p:nvPr/>
          </p:nvSpPr>
          <p:spPr bwMode="auto">
            <a:xfrm>
              <a:off x="7098" y="2171"/>
              <a:ext cx="515" cy="149"/>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5" name="Freeform 448"/>
            <p:cNvSpPr>
              <a:spLocks/>
            </p:cNvSpPr>
            <p:nvPr/>
          </p:nvSpPr>
          <p:spPr bwMode="auto">
            <a:xfrm>
              <a:off x="6899" y="2335"/>
              <a:ext cx="515" cy="147"/>
            </a:xfrm>
            <a:custGeom>
              <a:avLst/>
              <a:gdLst>
                <a:gd name="T0" fmla="*/ 336 w 515"/>
                <a:gd name="T1" fmla="*/ 147 h 147"/>
                <a:gd name="T2" fmla="*/ 515 w 515"/>
                <a:gd name="T3" fmla="*/ 0 h 147"/>
                <a:gd name="T4" fmla="*/ 182 w 515"/>
                <a:gd name="T5" fmla="*/ 0 h 147"/>
                <a:gd name="T6" fmla="*/ 0 w 515"/>
                <a:gd name="T7" fmla="*/ 147 h 147"/>
                <a:gd name="T8" fmla="*/ 336 w 515"/>
                <a:gd name="T9" fmla="*/ 147 h 147"/>
              </a:gdLst>
              <a:ahLst/>
              <a:cxnLst>
                <a:cxn ang="0">
                  <a:pos x="T0" y="T1"/>
                </a:cxn>
                <a:cxn ang="0">
                  <a:pos x="T2" y="T3"/>
                </a:cxn>
                <a:cxn ang="0">
                  <a:pos x="T4" y="T5"/>
                </a:cxn>
                <a:cxn ang="0">
                  <a:pos x="T6" y="T7"/>
                </a:cxn>
                <a:cxn ang="0">
                  <a:pos x="T8" y="T9"/>
                </a:cxn>
              </a:cxnLst>
              <a:rect l="0" t="0" r="r" b="b"/>
              <a:pathLst>
                <a:path w="515" h="147">
                  <a:moveTo>
                    <a:pt x="336" y="147"/>
                  </a:moveTo>
                  <a:lnTo>
                    <a:pt x="515" y="0"/>
                  </a:lnTo>
                  <a:lnTo>
                    <a:pt x="182" y="0"/>
                  </a:lnTo>
                  <a:lnTo>
                    <a:pt x="0" y="147"/>
                  </a:lnTo>
                  <a:lnTo>
                    <a:pt x="336" y="14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6" name="Freeform 449"/>
            <p:cNvSpPr>
              <a:spLocks/>
            </p:cNvSpPr>
            <p:nvPr/>
          </p:nvSpPr>
          <p:spPr bwMode="auto">
            <a:xfrm>
              <a:off x="6488" y="2660"/>
              <a:ext cx="529" cy="168"/>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7" name="Freeform 450"/>
            <p:cNvSpPr>
              <a:spLocks/>
            </p:cNvSpPr>
            <p:nvPr/>
          </p:nvSpPr>
          <p:spPr bwMode="auto">
            <a:xfrm>
              <a:off x="7892" y="1494"/>
              <a:ext cx="537" cy="176"/>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68" name="Freeform 451"/>
            <p:cNvSpPr>
              <a:spLocks/>
            </p:cNvSpPr>
            <p:nvPr/>
          </p:nvSpPr>
          <p:spPr bwMode="auto">
            <a:xfrm>
              <a:off x="6701" y="2496"/>
              <a:ext cx="515" cy="150"/>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grpSp>
      <p:grpSp>
        <p:nvGrpSpPr>
          <p:cNvPr id="469" name="Group 440"/>
          <p:cNvGrpSpPr>
            <a:grpSpLocks noChangeAspect="1"/>
          </p:cNvGrpSpPr>
          <p:nvPr/>
        </p:nvGrpSpPr>
        <p:grpSpPr bwMode="auto">
          <a:xfrm>
            <a:off x="509096" y="1960985"/>
            <a:ext cx="2538413" cy="3118432"/>
            <a:chOff x="3036" y="1140"/>
            <a:chExt cx="1599" cy="1986"/>
          </a:xfrm>
          <a:solidFill>
            <a:schemeClr val="bg1">
              <a:lumMod val="75000"/>
            </a:schemeClr>
          </a:solidFill>
        </p:grpSpPr>
        <p:sp>
          <p:nvSpPr>
            <p:cNvPr id="470" name="Freeform 441"/>
            <p:cNvSpPr>
              <a:spLocks/>
            </p:cNvSpPr>
            <p:nvPr/>
          </p:nvSpPr>
          <p:spPr bwMode="auto">
            <a:xfrm>
              <a:off x="3638" y="1772"/>
              <a:ext cx="193" cy="859"/>
            </a:xfrm>
            <a:custGeom>
              <a:avLst/>
              <a:gdLst>
                <a:gd name="T0" fmla="*/ 0 w 81"/>
                <a:gd name="T1" fmla="*/ 362 h 362"/>
                <a:gd name="T2" fmla="*/ 0 w 81"/>
                <a:gd name="T3" fmla="*/ 254 h 362"/>
                <a:gd name="T4" fmla="*/ 40 w 81"/>
                <a:gd name="T5" fmla="*/ 36 h 362"/>
                <a:gd name="T6" fmla="*/ 81 w 81"/>
                <a:gd name="T7" fmla="*/ 125 h 362"/>
                <a:gd name="T8" fmla="*/ 81 w 81"/>
                <a:gd name="T9" fmla="*/ 125 h 362"/>
                <a:gd name="T10" fmla="*/ 81 w 81"/>
                <a:gd name="T11" fmla="*/ 296 h 362"/>
                <a:gd name="T12" fmla="*/ 0 w 81"/>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81" h="362">
                  <a:moveTo>
                    <a:pt x="0" y="362"/>
                  </a:moveTo>
                  <a:cubicBezTo>
                    <a:pt x="0" y="254"/>
                    <a:pt x="0" y="254"/>
                    <a:pt x="0" y="254"/>
                  </a:cubicBezTo>
                  <a:cubicBezTo>
                    <a:pt x="0" y="170"/>
                    <a:pt x="18" y="72"/>
                    <a:pt x="40" y="36"/>
                  </a:cubicBezTo>
                  <a:cubicBezTo>
                    <a:pt x="63" y="0"/>
                    <a:pt x="81" y="40"/>
                    <a:pt x="81" y="125"/>
                  </a:cubicBezTo>
                  <a:cubicBezTo>
                    <a:pt x="81" y="125"/>
                    <a:pt x="81" y="125"/>
                    <a:pt x="81" y="125"/>
                  </a:cubicBezTo>
                  <a:cubicBezTo>
                    <a:pt x="81" y="296"/>
                    <a:pt x="81" y="296"/>
                    <a:pt x="81" y="296"/>
                  </a:cubicBezTo>
                  <a:lnTo>
                    <a:pt x="0" y="36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1" name="Freeform 442"/>
            <p:cNvSpPr>
              <a:spLocks/>
            </p:cNvSpPr>
            <p:nvPr/>
          </p:nvSpPr>
          <p:spPr bwMode="auto">
            <a:xfrm>
              <a:off x="3036" y="2270"/>
              <a:ext cx="192" cy="856"/>
            </a:xfrm>
            <a:custGeom>
              <a:avLst/>
              <a:gdLst>
                <a:gd name="T0" fmla="*/ 0 w 81"/>
                <a:gd name="T1" fmla="*/ 361 h 361"/>
                <a:gd name="T2" fmla="*/ 0 w 81"/>
                <a:gd name="T3" fmla="*/ 237 h 361"/>
                <a:gd name="T4" fmla="*/ 41 w 81"/>
                <a:gd name="T5" fmla="*/ 34 h 361"/>
                <a:gd name="T6" fmla="*/ 81 w 81"/>
                <a:gd name="T7" fmla="*/ 117 h 361"/>
                <a:gd name="T8" fmla="*/ 81 w 81"/>
                <a:gd name="T9" fmla="*/ 117 h 361"/>
                <a:gd name="T10" fmla="*/ 81 w 81"/>
                <a:gd name="T11" fmla="*/ 295 h 361"/>
                <a:gd name="T12" fmla="*/ 0 w 81"/>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81" h="361">
                  <a:moveTo>
                    <a:pt x="0" y="361"/>
                  </a:moveTo>
                  <a:cubicBezTo>
                    <a:pt x="0" y="237"/>
                    <a:pt x="0" y="237"/>
                    <a:pt x="0" y="237"/>
                  </a:cubicBezTo>
                  <a:cubicBezTo>
                    <a:pt x="0" y="158"/>
                    <a:pt x="18" y="67"/>
                    <a:pt x="41" y="34"/>
                  </a:cubicBezTo>
                  <a:cubicBezTo>
                    <a:pt x="63" y="0"/>
                    <a:pt x="81" y="37"/>
                    <a:pt x="81" y="117"/>
                  </a:cubicBezTo>
                  <a:cubicBezTo>
                    <a:pt x="81" y="117"/>
                    <a:pt x="81" y="117"/>
                    <a:pt x="81" y="117"/>
                  </a:cubicBezTo>
                  <a:cubicBezTo>
                    <a:pt x="81" y="295"/>
                    <a:pt x="81" y="295"/>
                    <a:pt x="81" y="295"/>
                  </a:cubicBezTo>
                  <a:lnTo>
                    <a:pt x="0" y="36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2" name="Freeform 443"/>
            <p:cNvSpPr>
              <a:spLocks/>
            </p:cNvSpPr>
            <p:nvPr/>
          </p:nvSpPr>
          <p:spPr bwMode="auto">
            <a:xfrm>
              <a:off x="3237" y="2109"/>
              <a:ext cx="193" cy="853"/>
            </a:xfrm>
            <a:custGeom>
              <a:avLst/>
              <a:gdLst>
                <a:gd name="T0" fmla="*/ 0 w 81"/>
                <a:gd name="T1" fmla="*/ 360 h 360"/>
                <a:gd name="T2" fmla="*/ 0 w 81"/>
                <a:gd name="T3" fmla="*/ 238 h 360"/>
                <a:gd name="T4" fmla="*/ 41 w 81"/>
                <a:gd name="T5" fmla="*/ 34 h 360"/>
                <a:gd name="T6" fmla="*/ 81 w 81"/>
                <a:gd name="T7" fmla="*/ 117 h 360"/>
                <a:gd name="T8" fmla="*/ 81 w 81"/>
                <a:gd name="T9" fmla="*/ 117 h 360"/>
                <a:gd name="T10" fmla="*/ 81 w 81"/>
                <a:gd name="T11" fmla="*/ 295 h 360"/>
                <a:gd name="T12" fmla="*/ 0 w 81"/>
                <a:gd name="T13" fmla="*/ 360 h 360"/>
              </a:gdLst>
              <a:ahLst/>
              <a:cxnLst>
                <a:cxn ang="0">
                  <a:pos x="T0" y="T1"/>
                </a:cxn>
                <a:cxn ang="0">
                  <a:pos x="T2" y="T3"/>
                </a:cxn>
                <a:cxn ang="0">
                  <a:pos x="T4" y="T5"/>
                </a:cxn>
                <a:cxn ang="0">
                  <a:pos x="T6" y="T7"/>
                </a:cxn>
                <a:cxn ang="0">
                  <a:pos x="T8" y="T9"/>
                </a:cxn>
                <a:cxn ang="0">
                  <a:pos x="T10" y="T11"/>
                </a:cxn>
                <a:cxn ang="0">
                  <a:pos x="T12" y="T13"/>
                </a:cxn>
              </a:cxnLst>
              <a:rect l="0" t="0" r="r" b="b"/>
              <a:pathLst>
                <a:path w="81" h="360">
                  <a:moveTo>
                    <a:pt x="0" y="360"/>
                  </a:moveTo>
                  <a:cubicBezTo>
                    <a:pt x="0" y="238"/>
                    <a:pt x="0" y="238"/>
                    <a:pt x="0" y="238"/>
                  </a:cubicBezTo>
                  <a:cubicBezTo>
                    <a:pt x="0" y="158"/>
                    <a:pt x="18" y="67"/>
                    <a:pt x="41" y="34"/>
                  </a:cubicBezTo>
                  <a:cubicBezTo>
                    <a:pt x="63" y="0"/>
                    <a:pt x="81" y="38"/>
                    <a:pt x="81" y="117"/>
                  </a:cubicBezTo>
                  <a:cubicBezTo>
                    <a:pt x="81" y="117"/>
                    <a:pt x="81" y="117"/>
                    <a:pt x="81" y="117"/>
                  </a:cubicBezTo>
                  <a:cubicBezTo>
                    <a:pt x="81" y="295"/>
                    <a:pt x="81" y="295"/>
                    <a:pt x="81" y="295"/>
                  </a:cubicBezTo>
                  <a:lnTo>
                    <a:pt x="0" y="36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3" name="Freeform 444"/>
            <p:cNvSpPr>
              <a:spLocks/>
            </p:cNvSpPr>
            <p:nvPr/>
          </p:nvSpPr>
          <p:spPr bwMode="auto">
            <a:xfrm>
              <a:off x="3439" y="1941"/>
              <a:ext cx="190" cy="858"/>
            </a:xfrm>
            <a:custGeom>
              <a:avLst/>
              <a:gdLst>
                <a:gd name="T0" fmla="*/ 0 w 80"/>
                <a:gd name="T1" fmla="*/ 362 h 362"/>
                <a:gd name="T2" fmla="*/ 0 w 80"/>
                <a:gd name="T3" fmla="*/ 247 h 362"/>
                <a:gd name="T4" fmla="*/ 40 w 80"/>
                <a:gd name="T5" fmla="*/ 35 h 362"/>
                <a:gd name="T6" fmla="*/ 80 w 80"/>
                <a:gd name="T7" fmla="*/ 121 h 362"/>
                <a:gd name="T8" fmla="*/ 80 w 80"/>
                <a:gd name="T9" fmla="*/ 121 h 362"/>
                <a:gd name="T10" fmla="*/ 80 w 80"/>
                <a:gd name="T11" fmla="*/ 295 h 362"/>
                <a:gd name="T12" fmla="*/ 0 w 80"/>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80" h="362">
                  <a:moveTo>
                    <a:pt x="0" y="362"/>
                  </a:moveTo>
                  <a:cubicBezTo>
                    <a:pt x="0" y="247"/>
                    <a:pt x="0" y="247"/>
                    <a:pt x="0" y="247"/>
                  </a:cubicBezTo>
                  <a:cubicBezTo>
                    <a:pt x="0" y="165"/>
                    <a:pt x="18" y="69"/>
                    <a:pt x="40" y="35"/>
                  </a:cubicBezTo>
                  <a:cubicBezTo>
                    <a:pt x="62" y="0"/>
                    <a:pt x="80" y="39"/>
                    <a:pt x="80" y="121"/>
                  </a:cubicBezTo>
                  <a:cubicBezTo>
                    <a:pt x="80" y="121"/>
                    <a:pt x="80" y="121"/>
                    <a:pt x="80" y="121"/>
                  </a:cubicBezTo>
                  <a:cubicBezTo>
                    <a:pt x="80" y="295"/>
                    <a:pt x="80" y="295"/>
                    <a:pt x="80" y="295"/>
                  </a:cubicBezTo>
                  <a:lnTo>
                    <a:pt x="0" y="36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4" name="Freeform 445"/>
            <p:cNvSpPr>
              <a:spLocks/>
            </p:cNvSpPr>
            <p:nvPr/>
          </p:nvSpPr>
          <p:spPr bwMode="auto">
            <a:xfrm>
              <a:off x="4440" y="1140"/>
              <a:ext cx="195" cy="837"/>
            </a:xfrm>
            <a:custGeom>
              <a:avLst/>
              <a:gdLst>
                <a:gd name="T0" fmla="*/ 1 w 82"/>
                <a:gd name="T1" fmla="*/ 353 h 353"/>
                <a:gd name="T2" fmla="*/ 0 w 82"/>
                <a:gd name="T3" fmla="*/ 268 h 353"/>
                <a:gd name="T4" fmla="*/ 40 w 82"/>
                <a:gd name="T5" fmla="*/ 38 h 353"/>
                <a:gd name="T6" fmla="*/ 81 w 82"/>
                <a:gd name="T7" fmla="*/ 132 h 353"/>
                <a:gd name="T8" fmla="*/ 81 w 82"/>
                <a:gd name="T9" fmla="*/ 132 h 353"/>
                <a:gd name="T10" fmla="*/ 82 w 82"/>
                <a:gd name="T11" fmla="*/ 286 h 353"/>
                <a:gd name="T12" fmla="*/ 1 w 82"/>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82" h="353">
                  <a:moveTo>
                    <a:pt x="1" y="353"/>
                  </a:moveTo>
                  <a:cubicBezTo>
                    <a:pt x="0" y="268"/>
                    <a:pt x="0" y="268"/>
                    <a:pt x="0" y="268"/>
                  </a:cubicBezTo>
                  <a:cubicBezTo>
                    <a:pt x="0" y="179"/>
                    <a:pt x="18" y="76"/>
                    <a:pt x="40" y="38"/>
                  </a:cubicBezTo>
                  <a:cubicBezTo>
                    <a:pt x="63" y="0"/>
                    <a:pt x="81" y="42"/>
                    <a:pt x="81" y="132"/>
                  </a:cubicBezTo>
                  <a:cubicBezTo>
                    <a:pt x="81" y="132"/>
                    <a:pt x="81" y="132"/>
                    <a:pt x="81" y="132"/>
                  </a:cubicBezTo>
                  <a:cubicBezTo>
                    <a:pt x="82" y="286"/>
                    <a:pt x="82" y="286"/>
                    <a:pt x="82" y="286"/>
                  </a:cubicBezTo>
                  <a:lnTo>
                    <a:pt x="1" y="35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5" name="Freeform 446"/>
            <p:cNvSpPr>
              <a:spLocks/>
            </p:cNvSpPr>
            <p:nvPr/>
          </p:nvSpPr>
          <p:spPr bwMode="auto">
            <a:xfrm>
              <a:off x="3840" y="1606"/>
              <a:ext cx="193" cy="860"/>
            </a:xfrm>
            <a:custGeom>
              <a:avLst/>
              <a:gdLst>
                <a:gd name="T0" fmla="*/ 0 w 81"/>
                <a:gd name="T1" fmla="*/ 363 h 363"/>
                <a:gd name="T2" fmla="*/ 0 w 81"/>
                <a:gd name="T3" fmla="*/ 258 h 363"/>
                <a:gd name="T4" fmla="*/ 41 w 81"/>
                <a:gd name="T5" fmla="*/ 37 h 363"/>
                <a:gd name="T6" fmla="*/ 81 w 81"/>
                <a:gd name="T7" fmla="*/ 127 h 363"/>
                <a:gd name="T8" fmla="*/ 81 w 81"/>
                <a:gd name="T9" fmla="*/ 127 h 363"/>
                <a:gd name="T10" fmla="*/ 81 w 81"/>
                <a:gd name="T11" fmla="*/ 297 h 363"/>
                <a:gd name="T12" fmla="*/ 0 w 81"/>
                <a:gd name="T13" fmla="*/ 363 h 363"/>
              </a:gdLst>
              <a:ahLst/>
              <a:cxnLst>
                <a:cxn ang="0">
                  <a:pos x="T0" y="T1"/>
                </a:cxn>
                <a:cxn ang="0">
                  <a:pos x="T2" y="T3"/>
                </a:cxn>
                <a:cxn ang="0">
                  <a:pos x="T4" y="T5"/>
                </a:cxn>
                <a:cxn ang="0">
                  <a:pos x="T6" y="T7"/>
                </a:cxn>
                <a:cxn ang="0">
                  <a:pos x="T8" y="T9"/>
                </a:cxn>
                <a:cxn ang="0">
                  <a:pos x="T10" y="T11"/>
                </a:cxn>
                <a:cxn ang="0">
                  <a:pos x="T12" y="T13"/>
                </a:cxn>
              </a:cxnLst>
              <a:rect l="0" t="0" r="r" b="b"/>
              <a:pathLst>
                <a:path w="81" h="363">
                  <a:moveTo>
                    <a:pt x="0" y="363"/>
                  </a:moveTo>
                  <a:cubicBezTo>
                    <a:pt x="0" y="258"/>
                    <a:pt x="0" y="258"/>
                    <a:pt x="0" y="258"/>
                  </a:cubicBezTo>
                  <a:cubicBezTo>
                    <a:pt x="0" y="172"/>
                    <a:pt x="18" y="73"/>
                    <a:pt x="41" y="37"/>
                  </a:cubicBezTo>
                  <a:cubicBezTo>
                    <a:pt x="63" y="0"/>
                    <a:pt x="81" y="41"/>
                    <a:pt x="81" y="127"/>
                  </a:cubicBezTo>
                  <a:cubicBezTo>
                    <a:pt x="81" y="127"/>
                    <a:pt x="81" y="127"/>
                    <a:pt x="81" y="127"/>
                  </a:cubicBezTo>
                  <a:cubicBezTo>
                    <a:pt x="81" y="297"/>
                    <a:pt x="81" y="297"/>
                    <a:pt x="81" y="297"/>
                  </a:cubicBezTo>
                  <a:lnTo>
                    <a:pt x="0" y="36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6" name="Freeform 447"/>
            <p:cNvSpPr>
              <a:spLocks/>
            </p:cNvSpPr>
            <p:nvPr/>
          </p:nvSpPr>
          <p:spPr bwMode="auto">
            <a:xfrm>
              <a:off x="4041" y="1444"/>
              <a:ext cx="192" cy="859"/>
            </a:xfrm>
            <a:custGeom>
              <a:avLst/>
              <a:gdLst>
                <a:gd name="T0" fmla="*/ 0 w 81"/>
                <a:gd name="T1" fmla="*/ 362 h 362"/>
                <a:gd name="T2" fmla="*/ 0 w 81"/>
                <a:gd name="T3" fmla="*/ 262 h 362"/>
                <a:gd name="T4" fmla="*/ 41 w 81"/>
                <a:gd name="T5" fmla="*/ 36 h 362"/>
                <a:gd name="T6" fmla="*/ 81 w 81"/>
                <a:gd name="T7" fmla="*/ 128 h 362"/>
                <a:gd name="T8" fmla="*/ 81 w 81"/>
                <a:gd name="T9" fmla="*/ 128 h 362"/>
                <a:gd name="T10" fmla="*/ 81 w 81"/>
                <a:gd name="T11" fmla="*/ 296 h 362"/>
                <a:gd name="T12" fmla="*/ 0 w 81"/>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81" h="362">
                  <a:moveTo>
                    <a:pt x="0" y="362"/>
                  </a:moveTo>
                  <a:cubicBezTo>
                    <a:pt x="0" y="262"/>
                    <a:pt x="0" y="262"/>
                    <a:pt x="0" y="262"/>
                  </a:cubicBezTo>
                  <a:cubicBezTo>
                    <a:pt x="0" y="174"/>
                    <a:pt x="19" y="73"/>
                    <a:pt x="41" y="36"/>
                  </a:cubicBezTo>
                  <a:cubicBezTo>
                    <a:pt x="63" y="0"/>
                    <a:pt x="81" y="41"/>
                    <a:pt x="81" y="128"/>
                  </a:cubicBezTo>
                  <a:cubicBezTo>
                    <a:pt x="81" y="128"/>
                    <a:pt x="81" y="128"/>
                    <a:pt x="81" y="128"/>
                  </a:cubicBezTo>
                  <a:cubicBezTo>
                    <a:pt x="81" y="296"/>
                    <a:pt x="81" y="296"/>
                    <a:pt x="81" y="296"/>
                  </a:cubicBezTo>
                  <a:lnTo>
                    <a:pt x="0" y="36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77" name="Freeform 448"/>
            <p:cNvSpPr>
              <a:spLocks/>
            </p:cNvSpPr>
            <p:nvPr/>
          </p:nvSpPr>
          <p:spPr bwMode="auto">
            <a:xfrm>
              <a:off x="4242" y="1280"/>
              <a:ext cx="192" cy="861"/>
            </a:xfrm>
            <a:custGeom>
              <a:avLst/>
              <a:gdLst>
                <a:gd name="T0" fmla="*/ 0 w 81"/>
                <a:gd name="T1" fmla="*/ 363 h 363"/>
                <a:gd name="T2" fmla="*/ 0 w 81"/>
                <a:gd name="T3" fmla="*/ 269 h 363"/>
                <a:gd name="T4" fmla="*/ 40 w 81"/>
                <a:gd name="T5" fmla="*/ 38 h 363"/>
                <a:gd name="T6" fmla="*/ 81 w 81"/>
                <a:gd name="T7" fmla="*/ 132 h 363"/>
                <a:gd name="T8" fmla="*/ 81 w 81"/>
                <a:gd name="T9" fmla="*/ 132 h 363"/>
                <a:gd name="T10" fmla="*/ 81 w 81"/>
                <a:gd name="T11" fmla="*/ 298 h 363"/>
                <a:gd name="T12" fmla="*/ 0 w 81"/>
                <a:gd name="T13" fmla="*/ 363 h 363"/>
              </a:gdLst>
              <a:ahLst/>
              <a:cxnLst>
                <a:cxn ang="0">
                  <a:pos x="T0" y="T1"/>
                </a:cxn>
                <a:cxn ang="0">
                  <a:pos x="T2" y="T3"/>
                </a:cxn>
                <a:cxn ang="0">
                  <a:pos x="T4" y="T5"/>
                </a:cxn>
                <a:cxn ang="0">
                  <a:pos x="T6" y="T7"/>
                </a:cxn>
                <a:cxn ang="0">
                  <a:pos x="T8" y="T9"/>
                </a:cxn>
                <a:cxn ang="0">
                  <a:pos x="T10" y="T11"/>
                </a:cxn>
                <a:cxn ang="0">
                  <a:pos x="T12" y="T13"/>
                </a:cxn>
              </a:cxnLst>
              <a:rect l="0" t="0" r="r" b="b"/>
              <a:pathLst>
                <a:path w="81" h="363">
                  <a:moveTo>
                    <a:pt x="0" y="363"/>
                  </a:moveTo>
                  <a:cubicBezTo>
                    <a:pt x="0" y="269"/>
                    <a:pt x="0" y="269"/>
                    <a:pt x="0" y="269"/>
                  </a:cubicBezTo>
                  <a:cubicBezTo>
                    <a:pt x="0" y="179"/>
                    <a:pt x="18" y="75"/>
                    <a:pt x="40" y="38"/>
                  </a:cubicBezTo>
                  <a:cubicBezTo>
                    <a:pt x="63" y="0"/>
                    <a:pt x="81" y="42"/>
                    <a:pt x="81" y="132"/>
                  </a:cubicBezTo>
                  <a:cubicBezTo>
                    <a:pt x="81" y="132"/>
                    <a:pt x="81" y="132"/>
                    <a:pt x="81" y="132"/>
                  </a:cubicBezTo>
                  <a:cubicBezTo>
                    <a:pt x="81" y="298"/>
                    <a:pt x="81" y="298"/>
                    <a:pt x="81" y="298"/>
                  </a:cubicBezTo>
                  <a:lnTo>
                    <a:pt x="0" y="36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grpSp>
      <p:cxnSp>
        <p:nvCxnSpPr>
          <p:cNvPr id="478" name="Straight Arrow Connector 477"/>
          <p:cNvCxnSpPr/>
          <p:nvPr/>
        </p:nvCxnSpPr>
        <p:spPr>
          <a:xfrm flipV="1">
            <a:off x="372621" y="1910537"/>
            <a:ext cx="2479326" cy="2011533"/>
          </a:xfrm>
          <a:prstGeom prst="straightConnector1">
            <a:avLst/>
          </a:prstGeom>
          <a:ln w="19050" cap="rnd" cmpd="sng">
            <a:solidFill>
              <a:schemeClr val="bg1">
                <a:lumMod val="75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479" name="TextBox 478"/>
          <p:cNvSpPr txBox="1"/>
          <p:nvPr/>
        </p:nvSpPr>
        <p:spPr>
          <a:xfrm rot="19230114">
            <a:off x="304582" y="2430986"/>
            <a:ext cx="2641934" cy="363818"/>
          </a:xfrm>
          <a:prstGeom prst="rect">
            <a:avLst/>
          </a:prstGeom>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algn="l" eaLnBrk="1" fontAlgn="auto" hangingPunct="1">
              <a:lnSpc>
                <a:spcPct val="98000"/>
              </a:lnSpc>
              <a:spcBef>
                <a:spcPts val="0"/>
              </a:spcBef>
              <a:spcAft>
                <a:spcPts val="0"/>
              </a:spcAft>
            </a:pPr>
            <a:r>
              <a:rPr lang="en-US" sz="1800" dirty="0">
                <a:solidFill>
                  <a:prstClr val="black">
                    <a:lumMod val="50000"/>
                    <a:lumOff val="50000"/>
                  </a:prstClr>
                </a:solidFill>
                <a:latin typeface="Microsoft Sans Serif" panose="020B0604020202020204" pitchFamily="34" charset="0"/>
                <a:cs typeface="Microsoft Sans Serif" panose="020B0604020202020204" pitchFamily="34" charset="0"/>
              </a:rPr>
              <a:t>Scalable numerology</a:t>
            </a:r>
          </a:p>
        </p:txBody>
      </p:sp>
      <p:grpSp>
        <p:nvGrpSpPr>
          <p:cNvPr id="481" name="Group 480"/>
          <p:cNvGrpSpPr/>
          <p:nvPr/>
        </p:nvGrpSpPr>
        <p:grpSpPr>
          <a:xfrm>
            <a:off x="451602" y="3067686"/>
            <a:ext cx="14607385" cy="2116715"/>
            <a:chOff x="720486" y="2596400"/>
            <a:chExt cx="14607385" cy="2140026"/>
          </a:xfrm>
        </p:grpSpPr>
        <p:sp>
          <p:nvSpPr>
            <p:cNvPr id="482" name="Freeform 481"/>
            <p:cNvSpPr/>
            <p:nvPr/>
          </p:nvSpPr>
          <p:spPr>
            <a:xfrm>
              <a:off x="7648335" y="2600563"/>
              <a:ext cx="4229100" cy="2114550"/>
            </a:xfrm>
            <a:custGeom>
              <a:avLst/>
              <a:gdLst>
                <a:gd name="connsiteX0" fmla="*/ 0 w 4229100"/>
                <a:gd name="connsiteY0" fmla="*/ 2105025 h 2114550"/>
                <a:gd name="connsiteX1" fmla="*/ 2609850 w 4229100"/>
                <a:gd name="connsiteY1" fmla="*/ 0 h 2114550"/>
                <a:gd name="connsiteX2" fmla="*/ 4229100 w 4229100"/>
                <a:gd name="connsiteY2" fmla="*/ 0 h 2114550"/>
                <a:gd name="connsiteX3" fmla="*/ 1638300 w 4229100"/>
                <a:gd name="connsiteY3" fmla="*/ 2114550 h 2114550"/>
                <a:gd name="connsiteX4" fmla="*/ 0 w 4229100"/>
                <a:gd name="connsiteY4" fmla="*/ 2105025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100" h="2114550">
                  <a:moveTo>
                    <a:pt x="0" y="2105025"/>
                  </a:moveTo>
                  <a:lnTo>
                    <a:pt x="2609850" y="0"/>
                  </a:lnTo>
                  <a:lnTo>
                    <a:pt x="4229100" y="0"/>
                  </a:lnTo>
                  <a:lnTo>
                    <a:pt x="1638300" y="2114550"/>
                  </a:lnTo>
                  <a:lnTo>
                    <a:pt x="0" y="210502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cxnSp>
          <p:nvCxnSpPr>
            <p:cNvPr id="483" name="Straight Arrow Connector 482"/>
            <p:cNvCxnSpPr/>
            <p:nvPr/>
          </p:nvCxnSpPr>
          <p:spPr>
            <a:xfrm flipV="1">
              <a:off x="8235757" y="2657572"/>
              <a:ext cx="2430462" cy="1972715"/>
            </a:xfrm>
            <a:prstGeom prst="straightConnector1">
              <a:avLst/>
            </a:prstGeom>
            <a:ln w="47625" cap="rnd" cmpd="sng">
              <a:solidFill>
                <a:schemeClr val="accent4">
                  <a:lumMod val="50000"/>
                </a:schemeClr>
              </a:solidFill>
              <a:headEnd type="none" w="sm" len="sm"/>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4" name="Straight Arrow Connector 483"/>
            <p:cNvCxnSpPr/>
            <p:nvPr/>
          </p:nvCxnSpPr>
          <p:spPr>
            <a:xfrm flipV="1">
              <a:off x="8805669" y="2657572"/>
              <a:ext cx="2432050" cy="1972716"/>
            </a:xfrm>
            <a:prstGeom prst="straightConnector1">
              <a:avLst/>
            </a:prstGeom>
            <a:ln w="47625" cap="rnd" cmpd="sng">
              <a:solidFill>
                <a:schemeClr val="accent4">
                  <a:lumMod val="50000"/>
                </a:schemeClr>
              </a:solidFill>
              <a:headEnd type="none" w="sm" len="sm"/>
              <a:tailEnd type="none" w="med" len="med"/>
            </a:ln>
            <a:effectLst/>
          </p:spPr>
          <p:style>
            <a:lnRef idx="1">
              <a:schemeClr val="accent1"/>
            </a:lnRef>
            <a:fillRef idx="0">
              <a:schemeClr val="accent1"/>
            </a:fillRef>
            <a:effectRef idx="0">
              <a:schemeClr val="accent1"/>
            </a:effectRef>
            <a:fontRef idx="minor">
              <a:schemeClr val="tx1"/>
            </a:fontRef>
          </p:style>
        </p:cxnSp>
        <p:sp>
          <p:nvSpPr>
            <p:cNvPr id="485" name="TextBox 484"/>
            <p:cNvSpPr txBox="1"/>
            <p:nvPr/>
          </p:nvSpPr>
          <p:spPr>
            <a:xfrm>
              <a:off x="5119835" y="2888496"/>
              <a:ext cx="2190700" cy="258532"/>
            </a:xfrm>
            <a:prstGeom prst="rect">
              <a:avLst/>
            </a:prstGeom>
            <a:noFill/>
          </p:spPr>
          <p:txBody>
            <a:bodyPr wrap="square" rtlCol="0">
              <a:spAutoFit/>
            </a:bodyPr>
            <a:lstStyle/>
            <a:p>
              <a:pPr algn="ctr" eaLnBrk="1" fontAlgn="auto" hangingPunct="1">
                <a:lnSpc>
                  <a:spcPct val="90000"/>
                </a:lnSpc>
                <a:spcBef>
                  <a:spcPts val="0"/>
                </a:spcBef>
                <a:spcAft>
                  <a:spcPts val="300"/>
                </a:spcAft>
              </a:pPr>
              <a:r>
                <a:rPr lang="en-US" sz="1200" dirty="0">
                  <a:solidFill>
                    <a:prstClr val="black">
                      <a:lumMod val="50000"/>
                      <a:lumOff val="50000"/>
                    </a:prstClr>
                  </a:solidFill>
                  <a:latin typeface="Microsoft Sans Serif"/>
                </a:rPr>
                <a:t>Blank subcarriers</a:t>
              </a:r>
            </a:p>
          </p:txBody>
        </p:sp>
        <p:sp>
          <p:nvSpPr>
            <p:cNvPr id="486" name="Freeform 485"/>
            <p:cNvSpPr/>
            <p:nvPr/>
          </p:nvSpPr>
          <p:spPr>
            <a:xfrm>
              <a:off x="4690625" y="2596753"/>
              <a:ext cx="1989970" cy="298249"/>
            </a:xfrm>
            <a:custGeom>
              <a:avLst/>
              <a:gdLst>
                <a:gd name="connsiteX0" fmla="*/ 366910 w 1989970"/>
                <a:gd name="connsiteY0" fmla="*/ 0 h 298249"/>
                <a:gd name="connsiteX1" fmla="*/ 1989970 w 1989970"/>
                <a:gd name="connsiteY1" fmla="*/ 0 h 298249"/>
                <a:gd name="connsiteX2" fmla="*/ 1627351 w 1989970"/>
                <a:gd name="connsiteY2" fmla="*/ 298249 h 298249"/>
                <a:gd name="connsiteX3" fmla="*/ 0 w 1989970"/>
                <a:gd name="connsiteY3" fmla="*/ 298249 h 298249"/>
                <a:gd name="connsiteX4" fmla="*/ 366910 w 1989970"/>
                <a:gd name="connsiteY4" fmla="*/ 0 h 29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9970" h="298249">
                  <a:moveTo>
                    <a:pt x="366910" y="0"/>
                  </a:moveTo>
                  <a:lnTo>
                    <a:pt x="1989970" y="0"/>
                  </a:lnTo>
                  <a:lnTo>
                    <a:pt x="1627351" y="298249"/>
                  </a:lnTo>
                  <a:lnTo>
                    <a:pt x="0" y="298249"/>
                  </a:lnTo>
                  <a:lnTo>
                    <a:pt x="36691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487" name="Freeform 486"/>
            <p:cNvSpPr/>
            <p:nvPr/>
          </p:nvSpPr>
          <p:spPr>
            <a:xfrm>
              <a:off x="6370629" y="2596753"/>
              <a:ext cx="2058755" cy="298249"/>
            </a:xfrm>
            <a:custGeom>
              <a:avLst/>
              <a:gdLst>
                <a:gd name="connsiteX0" fmla="*/ 366910 w 1989970"/>
                <a:gd name="connsiteY0" fmla="*/ 0 h 298249"/>
                <a:gd name="connsiteX1" fmla="*/ 1989970 w 1989970"/>
                <a:gd name="connsiteY1" fmla="*/ 0 h 298249"/>
                <a:gd name="connsiteX2" fmla="*/ 1627351 w 1989970"/>
                <a:gd name="connsiteY2" fmla="*/ 298249 h 298249"/>
                <a:gd name="connsiteX3" fmla="*/ 0 w 1989970"/>
                <a:gd name="connsiteY3" fmla="*/ 298249 h 298249"/>
                <a:gd name="connsiteX4" fmla="*/ 366910 w 1989970"/>
                <a:gd name="connsiteY4" fmla="*/ 0 h 298249"/>
                <a:gd name="connsiteX0" fmla="*/ 333152 w 1989970"/>
                <a:gd name="connsiteY0" fmla="*/ 6350 h 298249"/>
                <a:gd name="connsiteX1" fmla="*/ 1989970 w 1989970"/>
                <a:gd name="connsiteY1" fmla="*/ 0 h 298249"/>
                <a:gd name="connsiteX2" fmla="*/ 1627351 w 1989970"/>
                <a:gd name="connsiteY2" fmla="*/ 298249 h 298249"/>
                <a:gd name="connsiteX3" fmla="*/ 0 w 1989970"/>
                <a:gd name="connsiteY3" fmla="*/ 298249 h 298249"/>
                <a:gd name="connsiteX4" fmla="*/ 333152 w 1989970"/>
                <a:gd name="connsiteY4" fmla="*/ 6350 h 29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9970" h="298249">
                  <a:moveTo>
                    <a:pt x="333152" y="6350"/>
                  </a:moveTo>
                  <a:lnTo>
                    <a:pt x="1989970" y="0"/>
                  </a:lnTo>
                  <a:lnTo>
                    <a:pt x="1627351" y="298249"/>
                  </a:lnTo>
                  <a:lnTo>
                    <a:pt x="0" y="298249"/>
                  </a:lnTo>
                  <a:lnTo>
                    <a:pt x="333152" y="635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488" name="Freeform 487"/>
            <p:cNvSpPr/>
            <p:nvPr/>
          </p:nvSpPr>
          <p:spPr>
            <a:xfrm>
              <a:off x="2451495" y="3169564"/>
              <a:ext cx="3532661" cy="1545549"/>
            </a:xfrm>
            <a:custGeom>
              <a:avLst/>
              <a:gdLst>
                <a:gd name="connsiteX0" fmla="*/ 1901359 w 3532661"/>
                <a:gd name="connsiteY0" fmla="*/ 0 h 1545549"/>
                <a:gd name="connsiteX1" fmla="*/ 3532661 w 3532661"/>
                <a:gd name="connsiteY1" fmla="*/ 0 h 1545549"/>
                <a:gd name="connsiteX2" fmla="*/ 1653540 w 3532661"/>
                <a:gd name="connsiteY2" fmla="*/ 1545549 h 1545549"/>
                <a:gd name="connsiteX3" fmla="*/ 0 w 3532661"/>
                <a:gd name="connsiteY3" fmla="*/ 1545549 h 1545549"/>
                <a:gd name="connsiteX4" fmla="*/ 1901359 w 3532661"/>
                <a:gd name="connsiteY4" fmla="*/ 0 h 1545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2661" h="1545549">
                  <a:moveTo>
                    <a:pt x="1901359" y="0"/>
                  </a:moveTo>
                  <a:lnTo>
                    <a:pt x="3532661" y="0"/>
                  </a:lnTo>
                  <a:lnTo>
                    <a:pt x="1653540" y="1545549"/>
                  </a:lnTo>
                  <a:lnTo>
                    <a:pt x="0" y="1545549"/>
                  </a:lnTo>
                  <a:lnTo>
                    <a:pt x="1901359"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489" name="Freeform 488"/>
            <p:cNvSpPr/>
            <p:nvPr/>
          </p:nvSpPr>
          <p:spPr>
            <a:xfrm>
              <a:off x="5114685" y="3159363"/>
              <a:ext cx="2609850" cy="768350"/>
            </a:xfrm>
            <a:custGeom>
              <a:avLst/>
              <a:gdLst>
                <a:gd name="connsiteX0" fmla="*/ 0 w 2616200"/>
                <a:gd name="connsiteY0" fmla="*/ 762000 h 768350"/>
                <a:gd name="connsiteX1" fmla="*/ 946150 w 2616200"/>
                <a:gd name="connsiteY1" fmla="*/ 6350 h 768350"/>
                <a:gd name="connsiteX2" fmla="*/ 2616200 w 2616200"/>
                <a:gd name="connsiteY2" fmla="*/ 0 h 768350"/>
                <a:gd name="connsiteX3" fmla="*/ 1670050 w 2616200"/>
                <a:gd name="connsiteY3" fmla="*/ 768350 h 768350"/>
                <a:gd name="connsiteX4" fmla="*/ 0 w 2616200"/>
                <a:gd name="connsiteY4" fmla="*/ 762000 h 768350"/>
                <a:gd name="connsiteX0" fmla="*/ 0 w 2616200"/>
                <a:gd name="connsiteY0" fmla="*/ 762000 h 768350"/>
                <a:gd name="connsiteX1" fmla="*/ 927100 w 2616200"/>
                <a:gd name="connsiteY1" fmla="*/ 6350 h 768350"/>
                <a:gd name="connsiteX2" fmla="*/ 2616200 w 2616200"/>
                <a:gd name="connsiteY2" fmla="*/ 0 h 768350"/>
                <a:gd name="connsiteX3" fmla="*/ 1670050 w 2616200"/>
                <a:gd name="connsiteY3" fmla="*/ 768350 h 768350"/>
                <a:gd name="connsiteX4" fmla="*/ 0 w 2616200"/>
                <a:gd name="connsiteY4" fmla="*/ 762000 h 768350"/>
                <a:gd name="connsiteX0" fmla="*/ 0 w 2609850"/>
                <a:gd name="connsiteY0" fmla="*/ 762000 h 768350"/>
                <a:gd name="connsiteX1" fmla="*/ 920750 w 2609850"/>
                <a:gd name="connsiteY1" fmla="*/ 6350 h 768350"/>
                <a:gd name="connsiteX2" fmla="*/ 2609850 w 2609850"/>
                <a:gd name="connsiteY2" fmla="*/ 0 h 768350"/>
                <a:gd name="connsiteX3" fmla="*/ 1663700 w 2609850"/>
                <a:gd name="connsiteY3" fmla="*/ 768350 h 768350"/>
                <a:gd name="connsiteX4" fmla="*/ 0 w 2609850"/>
                <a:gd name="connsiteY4" fmla="*/ 762000 h 768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768350">
                  <a:moveTo>
                    <a:pt x="0" y="762000"/>
                  </a:moveTo>
                  <a:lnTo>
                    <a:pt x="920750" y="6350"/>
                  </a:lnTo>
                  <a:lnTo>
                    <a:pt x="2609850" y="0"/>
                  </a:lnTo>
                  <a:lnTo>
                    <a:pt x="1663700" y="768350"/>
                  </a:lnTo>
                  <a:lnTo>
                    <a:pt x="0" y="76200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490" name="Freeform 489"/>
            <p:cNvSpPr/>
            <p:nvPr/>
          </p:nvSpPr>
          <p:spPr>
            <a:xfrm>
              <a:off x="2974735" y="2600563"/>
              <a:ext cx="2022522" cy="273050"/>
            </a:xfrm>
            <a:custGeom>
              <a:avLst/>
              <a:gdLst>
                <a:gd name="connsiteX0" fmla="*/ 0 w 1962150"/>
                <a:gd name="connsiteY0" fmla="*/ 266700 h 273050"/>
                <a:gd name="connsiteX1" fmla="*/ 330200 w 1962150"/>
                <a:gd name="connsiteY1" fmla="*/ 0 h 273050"/>
                <a:gd name="connsiteX2" fmla="*/ 1962150 w 1962150"/>
                <a:gd name="connsiteY2" fmla="*/ 0 h 273050"/>
                <a:gd name="connsiteX3" fmla="*/ 1657350 w 1962150"/>
                <a:gd name="connsiteY3" fmla="*/ 273050 h 273050"/>
                <a:gd name="connsiteX4" fmla="*/ 0 w 1962150"/>
                <a:gd name="connsiteY4" fmla="*/ 266700 h 27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0" h="273050">
                  <a:moveTo>
                    <a:pt x="0" y="266700"/>
                  </a:moveTo>
                  <a:lnTo>
                    <a:pt x="330200" y="0"/>
                  </a:lnTo>
                  <a:lnTo>
                    <a:pt x="1962150" y="0"/>
                  </a:lnTo>
                  <a:lnTo>
                    <a:pt x="1657350" y="273050"/>
                  </a:lnTo>
                  <a:lnTo>
                    <a:pt x="0" y="26670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1" name="Freeform 490"/>
            <p:cNvSpPr/>
            <p:nvPr/>
          </p:nvSpPr>
          <p:spPr>
            <a:xfrm>
              <a:off x="2324853" y="3146663"/>
              <a:ext cx="2014992" cy="247520"/>
            </a:xfrm>
            <a:custGeom>
              <a:avLst/>
              <a:gdLst>
                <a:gd name="connsiteX0" fmla="*/ 300632 w 1964332"/>
                <a:gd name="connsiteY0" fmla="*/ 0 h 247520"/>
                <a:gd name="connsiteX1" fmla="*/ 1964332 w 1964332"/>
                <a:gd name="connsiteY1" fmla="*/ 0 h 247520"/>
                <a:gd name="connsiteX2" fmla="*/ 1662139 w 1964332"/>
                <a:gd name="connsiteY2" fmla="*/ 247520 h 247520"/>
                <a:gd name="connsiteX3" fmla="*/ 0 w 1964332"/>
                <a:gd name="connsiteY3" fmla="*/ 247520 h 247520"/>
                <a:gd name="connsiteX4" fmla="*/ 300632 w 1964332"/>
                <a:gd name="connsiteY4" fmla="*/ 0 h 24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4332" h="247520">
                  <a:moveTo>
                    <a:pt x="300632" y="0"/>
                  </a:moveTo>
                  <a:lnTo>
                    <a:pt x="1964332" y="0"/>
                  </a:lnTo>
                  <a:lnTo>
                    <a:pt x="1662139" y="247520"/>
                  </a:lnTo>
                  <a:lnTo>
                    <a:pt x="0" y="247520"/>
                  </a:lnTo>
                  <a:lnTo>
                    <a:pt x="300632"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dirty="0">
                <a:solidFill>
                  <a:prstClr val="black"/>
                </a:solidFill>
                <a:latin typeface="Microsoft Sans Serif"/>
              </a:endParaRPr>
            </a:p>
          </p:txBody>
        </p:sp>
        <p:sp>
          <p:nvSpPr>
            <p:cNvPr id="492" name="Freeform 491"/>
            <p:cNvSpPr/>
            <p:nvPr/>
          </p:nvSpPr>
          <p:spPr>
            <a:xfrm>
              <a:off x="2013199" y="3412471"/>
              <a:ext cx="2013847" cy="238308"/>
            </a:xfrm>
            <a:custGeom>
              <a:avLst/>
              <a:gdLst>
                <a:gd name="connsiteX0" fmla="*/ 289443 w 1951467"/>
                <a:gd name="connsiteY0" fmla="*/ 0 h 238308"/>
                <a:gd name="connsiteX1" fmla="*/ 1951467 w 1951467"/>
                <a:gd name="connsiteY1" fmla="*/ 0 h 238308"/>
                <a:gd name="connsiteX2" fmla="*/ 1660520 w 1951467"/>
                <a:gd name="connsiteY2" fmla="*/ 238308 h 238308"/>
                <a:gd name="connsiteX3" fmla="*/ 0 w 1951467"/>
                <a:gd name="connsiteY3" fmla="*/ 238308 h 238308"/>
                <a:gd name="connsiteX4" fmla="*/ 289443 w 1951467"/>
                <a:gd name="connsiteY4" fmla="*/ 0 h 23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467" h="238308">
                  <a:moveTo>
                    <a:pt x="289443" y="0"/>
                  </a:moveTo>
                  <a:lnTo>
                    <a:pt x="1951467" y="0"/>
                  </a:lnTo>
                  <a:lnTo>
                    <a:pt x="1660520" y="238308"/>
                  </a:lnTo>
                  <a:lnTo>
                    <a:pt x="0" y="238308"/>
                  </a:lnTo>
                  <a:lnTo>
                    <a:pt x="289443"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3" name="Freeform 492"/>
            <p:cNvSpPr/>
            <p:nvPr/>
          </p:nvSpPr>
          <p:spPr>
            <a:xfrm>
              <a:off x="1698466" y="3669067"/>
              <a:ext cx="2009693" cy="240841"/>
            </a:xfrm>
            <a:custGeom>
              <a:avLst/>
              <a:gdLst>
                <a:gd name="connsiteX0" fmla="*/ 292519 w 1952924"/>
                <a:gd name="connsiteY0" fmla="*/ 0 h 240841"/>
                <a:gd name="connsiteX1" fmla="*/ 1952924 w 1952924"/>
                <a:gd name="connsiteY1" fmla="*/ 0 h 240841"/>
                <a:gd name="connsiteX2" fmla="*/ 1658885 w 1952924"/>
                <a:gd name="connsiteY2" fmla="*/ 240841 h 240841"/>
                <a:gd name="connsiteX3" fmla="*/ 0 w 1952924"/>
                <a:gd name="connsiteY3" fmla="*/ 240841 h 240841"/>
                <a:gd name="connsiteX4" fmla="*/ 292519 w 1952924"/>
                <a:gd name="connsiteY4" fmla="*/ 0 h 240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924" h="240841">
                  <a:moveTo>
                    <a:pt x="292519" y="0"/>
                  </a:moveTo>
                  <a:lnTo>
                    <a:pt x="1952924" y="0"/>
                  </a:lnTo>
                  <a:lnTo>
                    <a:pt x="1658885" y="240841"/>
                  </a:lnTo>
                  <a:lnTo>
                    <a:pt x="0" y="240841"/>
                  </a:lnTo>
                  <a:lnTo>
                    <a:pt x="292519"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4" name="Freeform 493"/>
            <p:cNvSpPr/>
            <p:nvPr/>
          </p:nvSpPr>
          <p:spPr>
            <a:xfrm>
              <a:off x="1390586" y="3928196"/>
              <a:ext cx="2001816" cy="235201"/>
            </a:xfrm>
            <a:custGeom>
              <a:avLst/>
              <a:gdLst>
                <a:gd name="connsiteX0" fmla="*/ 285670 w 1944439"/>
                <a:gd name="connsiteY0" fmla="*/ 0 h 235201"/>
                <a:gd name="connsiteX1" fmla="*/ 1944439 w 1944439"/>
                <a:gd name="connsiteY1" fmla="*/ 0 h 235201"/>
                <a:gd name="connsiteX2" fmla="*/ 1657286 w 1944439"/>
                <a:gd name="connsiteY2" fmla="*/ 235201 h 235201"/>
                <a:gd name="connsiteX3" fmla="*/ 0 w 1944439"/>
                <a:gd name="connsiteY3" fmla="*/ 235201 h 235201"/>
                <a:gd name="connsiteX4" fmla="*/ 285670 w 1944439"/>
                <a:gd name="connsiteY4" fmla="*/ 0 h 235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439" h="235201">
                  <a:moveTo>
                    <a:pt x="285670" y="0"/>
                  </a:moveTo>
                  <a:lnTo>
                    <a:pt x="1944439" y="0"/>
                  </a:lnTo>
                  <a:lnTo>
                    <a:pt x="1657286" y="235201"/>
                  </a:lnTo>
                  <a:lnTo>
                    <a:pt x="0" y="235201"/>
                  </a:lnTo>
                  <a:lnTo>
                    <a:pt x="285670"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5" name="Freeform 494"/>
            <p:cNvSpPr/>
            <p:nvPr/>
          </p:nvSpPr>
          <p:spPr>
            <a:xfrm>
              <a:off x="1074353" y="4181685"/>
              <a:ext cx="2003569" cy="242076"/>
            </a:xfrm>
            <a:custGeom>
              <a:avLst/>
              <a:gdLst>
                <a:gd name="connsiteX0" fmla="*/ 294019 w 1951190"/>
                <a:gd name="connsiteY0" fmla="*/ 0 h 242076"/>
                <a:gd name="connsiteX1" fmla="*/ 1951190 w 1951190"/>
                <a:gd name="connsiteY1" fmla="*/ 0 h 242076"/>
                <a:gd name="connsiteX2" fmla="*/ 1655643 w 1951190"/>
                <a:gd name="connsiteY2" fmla="*/ 242076 h 242076"/>
                <a:gd name="connsiteX3" fmla="*/ 0 w 1951190"/>
                <a:gd name="connsiteY3" fmla="*/ 242076 h 242076"/>
                <a:gd name="connsiteX4" fmla="*/ 294019 w 1951190"/>
                <a:gd name="connsiteY4" fmla="*/ 0 h 242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190" h="242076">
                  <a:moveTo>
                    <a:pt x="294019" y="0"/>
                  </a:moveTo>
                  <a:lnTo>
                    <a:pt x="1951190" y="0"/>
                  </a:lnTo>
                  <a:lnTo>
                    <a:pt x="1655643" y="242076"/>
                  </a:lnTo>
                  <a:lnTo>
                    <a:pt x="0" y="242076"/>
                  </a:lnTo>
                  <a:lnTo>
                    <a:pt x="294019"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6" name="Freeform 495"/>
            <p:cNvSpPr/>
            <p:nvPr/>
          </p:nvSpPr>
          <p:spPr>
            <a:xfrm>
              <a:off x="720486" y="4442049"/>
              <a:ext cx="2043242" cy="285764"/>
            </a:xfrm>
            <a:custGeom>
              <a:avLst/>
              <a:gdLst>
                <a:gd name="connsiteX0" fmla="*/ 331657 w 1987185"/>
                <a:gd name="connsiteY0" fmla="*/ 0 h 285764"/>
                <a:gd name="connsiteX1" fmla="*/ 1987185 w 1987185"/>
                <a:gd name="connsiteY1" fmla="*/ 0 h 285764"/>
                <a:gd name="connsiteX2" fmla="*/ 1638300 w 1987185"/>
                <a:gd name="connsiteY2" fmla="*/ 285764 h 285764"/>
                <a:gd name="connsiteX3" fmla="*/ 0 w 1987185"/>
                <a:gd name="connsiteY3" fmla="*/ 273064 h 285764"/>
                <a:gd name="connsiteX4" fmla="*/ 331657 w 1987185"/>
                <a:gd name="connsiteY4" fmla="*/ 0 h 285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185" h="285764">
                  <a:moveTo>
                    <a:pt x="331657" y="0"/>
                  </a:moveTo>
                  <a:lnTo>
                    <a:pt x="1987185" y="0"/>
                  </a:lnTo>
                  <a:lnTo>
                    <a:pt x="1638300" y="285764"/>
                  </a:lnTo>
                  <a:lnTo>
                    <a:pt x="0" y="273064"/>
                  </a:lnTo>
                  <a:lnTo>
                    <a:pt x="331657"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97" name="TextBox 496"/>
            <p:cNvSpPr txBox="1"/>
            <p:nvPr/>
          </p:nvSpPr>
          <p:spPr>
            <a:xfrm>
              <a:off x="1220757" y="4161026"/>
              <a:ext cx="1651518" cy="280050"/>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Scalable T</a:t>
              </a:r>
              <a:r>
                <a:rPr lang="en-US" sz="1200" spc="150" dirty="0">
                  <a:solidFill>
                    <a:srgbClr val="A2DAD6">
                      <a:lumMod val="20000"/>
                      <a:lumOff val="80000"/>
                    </a:srgbClr>
                  </a:solidFill>
                  <a:latin typeface="Microsoft Sans Serif"/>
                </a:rPr>
                <a:t>T</a:t>
              </a:r>
              <a:r>
                <a:rPr lang="en-US" sz="1200" dirty="0">
                  <a:solidFill>
                    <a:srgbClr val="A2DAD6">
                      <a:lumMod val="20000"/>
                      <a:lumOff val="80000"/>
                    </a:srgbClr>
                  </a:solidFill>
                  <a:latin typeface="Microsoft Sans Serif"/>
                </a:rPr>
                <a:t>I</a:t>
              </a:r>
            </a:p>
          </p:txBody>
        </p:sp>
        <p:grpSp>
          <p:nvGrpSpPr>
            <p:cNvPr id="498" name="Group 497"/>
            <p:cNvGrpSpPr/>
            <p:nvPr/>
          </p:nvGrpSpPr>
          <p:grpSpPr>
            <a:xfrm>
              <a:off x="9371570" y="2618701"/>
              <a:ext cx="5956301" cy="2117725"/>
              <a:chOff x="9114635" y="3123288"/>
              <a:chExt cx="5956301" cy="2117725"/>
            </a:xfrm>
          </p:grpSpPr>
          <p:sp>
            <p:nvSpPr>
              <p:cNvPr id="508" name="Freeform 404"/>
              <p:cNvSpPr>
                <a:spLocks/>
              </p:cNvSpPr>
              <p:nvPr/>
            </p:nvSpPr>
            <p:spPr bwMode="auto">
              <a:xfrm>
                <a:off x="10397335" y="3940851"/>
                <a:ext cx="819150" cy="233363"/>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09" name="Freeform 405"/>
              <p:cNvSpPr>
                <a:spLocks/>
              </p:cNvSpPr>
              <p:nvPr/>
            </p:nvSpPr>
            <p:spPr bwMode="auto">
              <a:xfrm>
                <a:off x="10713248" y="3680501"/>
                <a:ext cx="817563" cy="238125"/>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0" name="Freeform 406"/>
              <p:cNvSpPr>
                <a:spLocks/>
              </p:cNvSpPr>
              <p:nvPr/>
            </p:nvSpPr>
            <p:spPr bwMode="auto">
              <a:xfrm>
                <a:off x="10083010" y="4198026"/>
                <a:ext cx="817563" cy="236538"/>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1" name="Freeform 407"/>
              <p:cNvSpPr>
                <a:spLocks/>
              </p:cNvSpPr>
              <p:nvPr/>
            </p:nvSpPr>
            <p:spPr bwMode="auto">
              <a:xfrm>
                <a:off x="9767098" y="4458376"/>
                <a:ext cx="819150" cy="233363"/>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2" name="Freeform 408"/>
              <p:cNvSpPr>
                <a:spLocks/>
              </p:cNvSpPr>
              <p:nvPr/>
            </p:nvSpPr>
            <p:spPr bwMode="auto">
              <a:xfrm>
                <a:off x="9114635" y="4974313"/>
                <a:ext cx="839788" cy="266700"/>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3" name="Freeform 409"/>
              <p:cNvSpPr>
                <a:spLocks/>
              </p:cNvSpPr>
              <p:nvPr/>
            </p:nvSpPr>
            <p:spPr bwMode="auto">
              <a:xfrm>
                <a:off x="11343485" y="3123288"/>
                <a:ext cx="852488" cy="279400"/>
              </a:xfrm>
              <a:custGeom>
                <a:avLst/>
                <a:gdLst>
                  <a:gd name="T0" fmla="*/ 142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7" y="12"/>
                      <a:pt x="217" y="12"/>
                      <a:pt x="217"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4" name="Freeform 410"/>
              <p:cNvSpPr>
                <a:spLocks/>
              </p:cNvSpPr>
              <p:nvPr/>
            </p:nvSpPr>
            <p:spPr bwMode="auto">
              <a:xfrm>
                <a:off x="9452773" y="4713963"/>
                <a:ext cx="817563" cy="238125"/>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5" name="Freeform 411"/>
              <p:cNvSpPr>
                <a:spLocks/>
              </p:cNvSpPr>
              <p:nvPr/>
            </p:nvSpPr>
            <p:spPr bwMode="auto">
              <a:xfrm>
                <a:off x="10968835" y="3940851"/>
                <a:ext cx="817563" cy="233363"/>
              </a:xfrm>
              <a:custGeom>
                <a:avLst/>
                <a:gdLst>
                  <a:gd name="T0" fmla="*/ 335 w 515"/>
                  <a:gd name="T1" fmla="*/ 147 h 147"/>
                  <a:gd name="T2" fmla="*/ 515 w 515"/>
                  <a:gd name="T3" fmla="*/ 0 h 147"/>
                  <a:gd name="T4" fmla="*/ 182 w 515"/>
                  <a:gd name="T5" fmla="*/ 0 h 147"/>
                  <a:gd name="T6" fmla="*/ 0 w 515"/>
                  <a:gd name="T7" fmla="*/ 147 h 147"/>
                  <a:gd name="T8" fmla="*/ 335 w 515"/>
                  <a:gd name="T9" fmla="*/ 147 h 147"/>
                </a:gdLst>
                <a:ahLst/>
                <a:cxnLst>
                  <a:cxn ang="0">
                    <a:pos x="T0" y="T1"/>
                  </a:cxn>
                  <a:cxn ang="0">
                    <a:pos x="T2" y="T3"/>
                  </a:cxn>
                  <a:cxn ang="0">
                    <a:pos x="T4" y="T5"/>
                  </a:cxn>
                  <a:cxn ang="0">
                    <a:pos x="T6" y="T7"/>
                  </a:cxn>
                  <a:cxn ang="0">
                    <a:pos x="T8" y="T9"/>
                  </a:cxn>
                </a:cxnLst>
                <a:rect l="0" t="0" r="r" b="b"/>
                <a:pathLst>
                  <a:path w="515" h="147">
                    <a:moveTo>
                      <a:pt x="335" y="147"/>
                    </a:moveTo>
                    <a:lnTo>
                      <a:pt x="515" y="0"/>
                    </a:lnTo>
                    <a:lnTo>
                      <a:pt x="182" y="0"/>
                    </a:lnTo>
                    <a:lnTo>
                      <a:pt x="0" y="147"/>
                    </a:lnTo>
                    <a:lnTo>
                      <a:pt x="335"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6" name="Freeform 412"/>
              <p:cNvSpPr>
                <a:spLocks/>
              </p:cNvSpPr>
              <p:nvPr/>
            </p:nvSpPr>
            <p:spPr bwMode="auto">
              <a:xfrm>
                <a:off x="11283160" y="3680501"/>
                <a:ext cx="819150" cy="238125"/>
              </a:xfrm>
              <a:custGeom>
                <a:avLst/>
                <a:gdLst>
                  <a:gd name="T0" fmla="*/ 336 w 516"/>
                  <a:gd name="T1" fmla="*/ 150 h 150"/>
                  <a:gd name="T2" fmla="*/ 516 w 516"/>
                  <a:gd name="T3" fmla="*/ 0 h 150"/>
                  <a:gd name="T4" fmla="*/ 182 w 516"/>
                  <a:gd name="T5" fmla="*/ 0 h 150"/>
                  <a:gd name="T6" fmla="*/ 0 w 516"/>
                  <a:gd name="T7" fmla="*/ 150 h 150"/>
                  <a:gd name="T8" fmla="*/ 336 w 516"/>
                  <a:gd name="T9" fmla="*/ 150 h 150"/>
                </a:gdLst>
                <a:ahLst/>
                <a:cxnLst>
                  <a:cxn ang="0">
                    <a:pos x="T0" y="T1"/>
                  </a:cxn>
                  <a:cxn ang="0">
                    <a:pos x="T2" y="T3"/>
                  </a:cxn>
                  <a:cxn ang="0">
                    <a:pos x="T4" y="T5"/>
                  </a:cxn>
                  <a:cxn ang="0">
                    <a:pos x="T6" y="T7"/>
                  </a:cxn>
                  <a:cxn ang="0">
                    <a:pos x="T8" y="T9"/>
                  </a:cxn>
                </a:cxnLst>
                <a:rect l="0" t="0" r="r" b="b"/>
                <a:pathLst>
                  <a:path w="516" h="150">
                    <a:moveTo>
                      <a:pt x="336" y="150"/>
                    </a:moveTo>
                    <a:lnTo>
                      <a:pt x="516" y="0"/>
                    </a:lnTo>
                    <a:lnTo>
                      <a:pt x="182" y="0"/>
                    </a:lnTo>
                    <a:lnTo>
                      <a:pt x="0" y="150"/>
                    </a:lnTo>
                    <a:lnTo>
                      <a:pt x="336"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7" name="Freeform 413"/>
              <p:cNvSpPr>
                <a:spLocks/>
              </p:cNvSpPr>
              <p:nvPr/>
            </p:nvSpPr>
            <p:spPr bwMode="auto">
              <a:xfrm>
                <a:off x="10652923" y="4198026"/>
                <a:ext cx="819150" cy="236538"/>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8" name="Freeform 414"/>
              <p:cNvSpPr>
                <a:spLocks/>
              </p:cNvSpPr>
              <p:nvPr/>
            </p:nvSpPr>
            <p:spPr bwMode="auto">
              <a:xfrm>
                <a:off x="10338598" y="4458376"/>
                <a:ext cx="817563" cy="233363"/>
              </a:xfrm>
              <a:custGeom>
                <a:avLst/>
                <a:gdLst>
                  <a:gd name="T0" fmla="*/ 335 w 515"/>
                  <a:gd name="T1" fmla="*/ 147 h 147"/>
                  <a:gd name="T2" fmla="*/ 515 w 515"/>
                  <a:gd name="T3" fmla="*/ 0 h 147"/>
                  <a:gd name="T4" fmla="*/ 182 w 515"/>
                  <a:gd name="T5" fmla="*/ 0 h 147"/>
                  <a:gd name="T6" fmla="*/ 0 w 515"/>
                  <a:gd name="T7" fmla="*/ 147 h 147"/>
                  <a:gd name="T8" fmla="*/ 335 w 515"/>
                  <a:gd name="T9" fmla="*/ 147 h 147"/>
                </a:gdLst>
                <a:ahLst/>
                <a:cxnLst>
                  <a:cxn ang="0">
                    <a:pos x="T0" y="T1"/>
                  </a:cxn>
                  <a:cxn ang="0">
                    <a:pos x="T2" y="T3"/>
                  </a:cxn>
                  <a:cxn ang="0">
                    <a:pos x="T4" y="T5"/>
                  </a:cxn>
                  <a:cxn ang="0">
                    <a:pos x="T6" y="T7"/>
                  </a:cxn>
                  <a:cxn ang="0">
                    <a:pos x="T8" y="T9"/>
                  </a:cxn>
                </a:cxnLst>
                <a:rect l="0" t="0" r="r" b="b"/>
                <a:pathLst>
                  <a:path w="515" h="147">
                    <a:moveTo>
                      <a:pt x="335" y="147"/>
                    </a:moveTo>
                    <a:lnTo>
                      <a:pt x="515" y="0"/>
                    </a:lnTo>
                    <a:lnTo>
                      <a:pt x="182" y="0"/>
                    </a:lnTo>
                    <a:lnTo>
                      <a:pt x="0" y="147"/>
                    </a:lnTo>
                    <a:lnTo>
                      <a:pt x="335"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19" name="Freeform 415"/>
              <p:cNvSpPr>
                <a:spLocks/>
              </p:cNvSpPr>
              <p:nvPr/>
            </p:nvSpPr>
            <p:spPr bwMode="auto">
              <a:xfrm>
                <a:off x="9684548" y="4974313"/>
                <a:ext cx="841375" cy="266700"/>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0" name="Freeform 416"/>
              <p:cNvSpPr>
                <a:spLocks/>
              </p:cNvSpPr>
              <p:nvPr/>
            </p:nvSpPr>
            <p:spPr bwMode="auto">
              <a:xfrm>
                <a:off x="11913398" y="3123288"/>
                <a:ext cx="852488" cy="279400"/>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1" name="Freeform 417"/>
              <p:cNvSpPr>
                <a:spLocks/>
              </p:cNvSpPr>
              <p:nvPr/>
            </p:nvSpPr>
            <p:spPr bwMode="auto">
              <a:xfrm>
                <a:off x="10022685" y="4713963"/>
                <a:ext cx="817563" cy="238125"/>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2" name="Freeform 418"/>
              <p:cNvSpPr>
                <a:spLocks/>
              </p:cNvSpPr>
              <p:nvPr/>
            </p:nvSpPr>
            <p:spPr bwMode="auto">
              <a:xfrm>
                <a:off x="11541923" y="3940851"/>
                <a:ext cx="819150" cy="233363"/>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3" name="Freeform 419"/>
              <p:cNvSpPr>
                <a:spLocks/>
              </p:cNvSpPr>
              <p:nvPr/>
            </p:nvSpPr>
            <p:spPr bwMode="auto">
              <a:xfrm>
                <a:off x="11857835" y="3680501"/>
                <a:ext cx="817563" cy="238125"/>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4" name="Freeform 420"/>
              <p:cNvSpPr>
                <a:spLocks/>
              </p:cNvSpPr>
              <p:nvPr/>
            </p:nvSpPr>
            <p:spPr bwMode="auto">
              <a:xfrm>
                <a:off x="11024398" y="3421738"/>
                <a:ext cx="819150" cy="236538"/>
              </a:xfrm>
              <a:custGeom>
                <a:avLst/>
                <a:gdLst>
                  <a:gd name="T0" fmla="*/ 336 w 516"/>
                  <a:gd name="T1" fmla="*/ 149 h 149"/>
                  <a:gd name="T2" fmla="*/ 516 w 516"/>
                  <a:gd name="T3" fmla="*/ 0 h 149"/>
                  <a:gd name="T4" fmla="*/ 182 w 516"/>
                  <a:gd name="T5" fmla="*/ 0 h 149"/>
                  <a:gd name="T6" fmla="*/ 0 w 516"/>
                  <a:gd name="T7" fmla="*/ 149 h 149"/>
                  <a:gd name="T8" fmla="*/ 336 w 516"/>
                  <a:gd name="T9" fmla="*/ 149 h 149"/>
                </a:gdLst>
                <a:ahLst/>
                <a:cxnLst>
                  <a:cxn ang="0">
                    <a:pos x="T0" y="T1"/>
                  </a:cxn>
                  <a:cxn ang="0">
                    <a:pos x="T2" y="T3"/>
                  </a:cxn>
                  <a:cxn ang="0">
                    <a:pos x="T4" y="T5"/>
                  </a:cxn>
                  <a:cxn ang="0">
                    <a:pos x="T6" y="T7"/>
                  </a:cxn>
                  <a:cxn ang="0">
                    <a:pos x="T8" y="T9"/>
                  </a:cxn>
                </a:cxnLst>
                <a:rect l="0" t="0" r="r" b="b"/>
                <a:pathLst>
                  <a:path w="516" h="149">
                    <a:moveTo>
                      <a:pt x="336" y="149"/>
                    </a:moveTo>
                    <a:lnTo>
                      <a:pt x="516" y="0"/>
                    </a:lnTo>
                    <a:lnTo>
                      <a:pt x="182" y="0"/>
                    </a:lnTo>
                    <a:lnTo>
                      <a:pt x="0" y="149"/>
                    </a:lnTo>
                    <a:lnTo>
                      <a:pt x="336"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5" name="Freeform 421"/>
              <p:cNvSpPr>
                <a:spLocks/>
              </p:cNvSpPr>
              <p:nvPr/>
            </p:nvSpPr>
            <p:spPr bwMode="auto">
              <a:xfrm>
                <a:off x="11595898" y="3421738"/>
                <a:ext cx="817563" cy="236538"/>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6" name="Freeform 422"/>
              <p:cNvSpPr>
                <a:spLocks/>
              </p:cNvSpPr>
              <p:nvPr/>
            </p:nvSpPr>
            <p:spPr bwMode="auto">
              <a:xfrm>
                <a:off x="12168985" y="3421738"/>
                <a:ext cx="819150" cy="236538"/>
              </a:xfrm>
              <a:custGeom>
                <a:avLst/>
                <a:gdLst>
                  <a:gd name="T0" fmla="*/ 334 w 516"/>
                  <a:gd name="T1" fmla="*/ 149 h 149"/>
                  <a:gd name="T2" fmla="*/ 516 w 516"/>
                  <a:gd name="T3" fmla="*/ 0 h 149"/>
                  <a:gd name="T4" fmla="*/ 182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2" y="0"/>
                    </a:lnTo>
                    <a:lnTo>
                      <a:pt x="0" y="149"/>
                    </a:lnTo>
                    <a:lnTo>
                      <a:pt x="334"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7" name="Freeform 423"/>
              <p:cNvSpPr>
                <a:spLocks/>
              </p:cNvSpPr>
              <p:nvPr/>
            </p:nvSpPr>
            <p:spPr bwMode="auto">
              <a:xfrm>
                <a:off x="11227598" y="4198026"/>
                <a:ext cx="817563" cy="236538"/>
              </a:xfrm>
              <a:custGeom>
                <a:avLst/>
                <a:gdLst>
                  <a:gd name="T0" fmla="*/ 333 w 515"/>
                  <a:gd name="T1" fmla="*/ 149 h 149"/>
                  <a:gd name="T2" fmla="*/ 515 w 515"/>
                  <a:gd name="T3" fmla="*/ 0 h 149"/>
                  <a:gd name="T4" fmla="*/ 182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82" y="0"/>
                    </a:lnTo>
                    <a:lnTo>
                      <a:pt x="0" y="149"/>
                    </a:lnTo>
                    <a:lnTo>
                      <a:pt x="333"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8" name="Freeform 424"/>
              <p:cNvSpPr>
                <a:spLocks/>
              </p:cNvSpPr>
              <p:nvPr/>
            </p:nvSpPr>
            <p:spPr bwMode="auto">
              <a:xfrm>
                <a:off x="10911685" y="4458376"/>
                <a:ext cx="819150" cy="233363"/>
              </a:xfrm>
              <a:custGeom>
                <a:avLst/>
                <a:gdLst>
                  <a:gd name="T0" fmla="*/ 334 w 516"/>
                  <a:gd name="T1" fmla="*/ 147 h 147"/>
                  <a:gd name="T2" fmla="*/ 516 w 516"/>
                  <a:gd name="T3" fmla="*/ 0 h 147"/>
                  <a:gd name="T4" fmla="*/ 182 w 516"/>
                  <a:gd name="T5" fmla="*/ 0 h 147"/>
                  <a:gd name="T6" fmla="*/ 0 w 516"/>
                  <a:gd name="T7" fmla="*/ 147 h 147"/>
                  <a:gd name="T8" fmla="*/ 334 w 516"/>
                  <a:gd name="T9" fmla="*/ 147 h 147"/>
                </a:gdLst>
                <a:ahLst/>
                <a:cxnLst>
                  <a:cxn ang="0">
                    <a:pos x="T0" y="T1"/>
                  </a:cxn>
                  <a:cxn ang="0">
                    <a:pos x="T2" y="T3"/>
                  </a:cxn>
                  <a:cxn ang="0">
                    <a:pos x="T4" y="T5"/>
                  </a:cxn>
                  <a:cxn ang="0">
                    <a:pos x="T6" y="T7"/>
                  </a:cxn>
                  <a:cxn ang="0">
                    <a:pos x="T8" y="T9"/>
                  </a:cxn>
                </a:cxnLst>
                <a:rect l="0" t="0" r="r" b="b"/>
                <a:pathLst>
                  <a:path w="516" h="147">
                    <a:moveTo>
                      <a:pt x="334" y="147"/>
                    </a:moveTo>
                    <a:lnTo>
                      <a:pt x="516" y="0"/>
                    </a:lnTo>
                    <a:lnTo>
                      <a:pt x="182" y="0"/>
                    </a:lnTo>
                    <a:lnTo>
                      <a:pt x="0" y="147"/>
                    </a:lnTo>
                    <a:lnTo>
                      <a:pt x="334"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29" name="Freeform 425"/>
              <p:cNvSpPr>
                <a:spLocks/>
              </p:cNvSpPr>
              <p:nvPr/>
            </p:nvSpPr>
            <p:spPr bwMode="auto">
              <a:xfrm>
                <a:off x="10259223" y="4974313"/>
                <a:ext cx="841375" cy="266700"/>
              </a:xfrm>
              <a:custGeom>
                <a:avLst/>
                <a:gdLst>
                  <a:gd name="T0" fmla="*/ 82 w 224"/>
                  <a:gd name="T1" fmla="*/ 0 h 71"/>
                  <a:gd name="T2" fmla="*/ 9 w 224"/>
                  <a:gd name="T3" fmla="*/ 59 h 71"/>
                  <a:gd name="T4" fmla="*/ 7 w 224"/>
                  <a:gd name="T5" fmla="*/ 71 h 71"/>
                  <a:gd name="T6" fmla="*/ 124 w 224"/>
                  <a:gd name="T7" fmla="*/ 71 h 71"/>
                  <a:gd name="T8" fmla="*/ 151 w 224"/>
                  <a:gd name="T9" fmla="*/ 59 h 71"/>
                  <a:gd name="T10" fmla="*/ 224 w 224"/>
                  <a:gd name="T11" fmla="*/ 0 h 71"/>
                  <a:gd name="T12" fmla="*/ 82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2" y="0"/>
                    </a:moveTo>
                    <a:cubicBezTo>
                      <a:pt x="9" y="59"/>
                      <a:pt x="9" y="59"/>
                      <a:pt x="9" y="59"/>
                    </a:cubicBezTo>
                    <a:cubicBezTo>
                      <a:pt x="1" y="66"/>
                      <a:pt x="0" y="71"/>
                      <a:pt x="7" y="71"/>
                    </a:cubicBezTo>
                    <a:cubicBezTo>
                      <a:pt x="124" y="71"/>
                      <a:pt x="124" y="71"/>
                      <a:pt x="124" y="71"/>
                    </a:cubicBezTo>
                    <a:cubicBezTo>
                      <a:pt x="130" y="71"/>
                      <a:pt x="142" y="66"/>
                      <a:pt x="151" y="59"/>
                    </a:cubicBezTo>
                    <a:cubicBezTo>
                      <a:pt x="224" y="0"/>
                      <a:pt x="224" y="0"/>
                      <a:pt x="224" y="0"/>
                    </a:cubicBezTo>
                    <a:lnTo>
                      <a:pt x="82"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0" name="Freeform 426"/>
              <p:cNvSpPr>
                <a:spLocks/>
              </p:cNvSpPr>
              <p:nvPr/>
            </p:nvSpPr>
            <p:spPr bwMode="auto">
              <a:xfrm>
                <a:off x="12488073" y="3123288"/>
                <a:ext cx="852488" cy="279400"/>
              </a:xfrm>
              <a:custGeom>
                <a:avLst/>
                <a:gdLst>
                  <a:gd name="T0" fmla="*/ 141 w 227"/>
                  <a:gd name="T1" fmla="*/ 74 h 74"/>
                  <a:gd name="T2" fmla="*/ 217 w 227"/>
                  <a:gd name="T3" fmla="*/ 12 h 74"/>
                  <a:gd name="T4" fmla="*/ 220 w 227"/>
                  <a:gd name="T5" fmla="*/ 0 h 74"/>
                  <a:gd name="T6" fmla="*/ 103 w 227"/>
                  <a:gd name="T7" fmla="*/ 0 h 74"/>
                  <a:gd name="T8" fmla="*/ 76 w 227"/>
                  <a:gd name="T9" fmla="*/ 12 h 74"/>
                  <a:gd name="T10" fmla="*/ 0 w 227"/>
                  <a:gd name="T11" fmla="*/ 74 h 74"/>
                  <a:gd name="T12" fmla="*/ 141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1" y="74"/>
                    </a:moveTo>
                    <a:cubicBezTo>
                      <a:pt x="217" y="12"/>
                      <a:pt x="217" y="12"/>
                      <a:pt x="217" y="12"/>
                    </a:cubicBezTo>
                    <a:cubicBezTo>
                      <a:pt x="225" y="6"/>
                      <a:pt x="227" y="0"/>
                      <a:pt x="220" y="0"/>
                    </a:cubicBezTo>
                    <a:cubicBezTo>
                      <a:pt x="103" y="0"/>
                      <a:pt x="103" y="0"/>
                      <a:pt x="103" y="0"/>
                    </a:cubicBezTo>
                    <a:cubicBezTo>
                      <a:pt x="96" y="0"/>
                      <a:pt x="84" y="6"/>
                      <a:pt x="76" y="12"/>
                    </a:cubicBezTo>
                    <a:cubicBezTo>
                      <a:pt x="0" y="74"/>
                      <a:pt x="0" y="74"/>
                      <a:pt x="0" y="74"/>
                    </a:cubicBezTo>
                    <a:lnTo>
                      <a:pt x="141"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1" name="Freeform 427"/>
              <p:cNvSpPr>
                <a:spLocks/>
              </p:cNvSpPr>
              <p:nvPr/>
            </p:nvSpPr>
            <p:spPr bwMode="auto">
              <a:xfrm>
                <a:off x="10597360" y="4713963"/>
                <a:ext cx="817563" cy="238125"/>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2" name="Freeform 428"/>
              <p:cNvSpPr>
                <a:spLocks/>
              </p:cNvSpPr>
              <p:nvPr/>
            </p:nvSpPr>
            <p:spPr bwMode="auto">
              <a:xfrm>
                <a:off x="12132473" y="3940851"/>
                <a:ext cx="817563" cy="233363"/>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3" name="Freeform 429"/>
              <p:cNvSpPr>
                <a:spLocks/>
              </p:cNvSpPr>
              <p:nvPr/>
            </p:nvSpPr>
            <p:spPr bwMode="auto">
              <a:xfrm>
                <a:off x="12446798" y="3680501"/>
                <a:ext cx="819150" cy="238125"/>
              </a:xfrm>
              <a:custGeom>
                <a:avLst/>
                <a:gdLst>
                  <a:gd name="T0" fmla="*/ 333 w 516"/>
                  <a:gd name="T1" fmla="*/ 150 h 150"/>
                  <a:gd name="T2" fmla="*/ 516 w 516"/>
                  <a:gd name="T3" fmla="*/ 0 h 150"/>
                  <a:gd name="T4" fmla="*/ 180 w 516"/>
                  <a:gd name="T5" fmla="*/ 0 h 150"/>
                  <a:gd name="T6" fmla="*/ 0 w 516"/>
                  <a:gd name="T7" fmla="*/ 150 h 150"/>
                  <a:gd name="T8" fmla="*/ 333 w 516"/>
                  <a:gd name="T9" fmla="*/ 150 h 150"/>
                </a:gdLst>
                <a:ahLst/>
                <a:cxnLst>
                  <a:cxn ang="0">
                    <a:pos x="T0" y="T1"/>
                  </a:cxn>
                  <a:cxn ang="0">
                    <a:pos x="T2" y="T3"/>
                  </a:cxn>
                  <a:cxn ang="0">
                    <a:pos x="T4" y="T5"/>
                  </a:cxn>
                  <a:cxn ang="0">
                    <a:pos x="T6" y="T7"/>
                  </a:cxn>
                  <a:cxn ang="0">
                    <a:pos x="T8" y="T9"/>
                  </a:cxn>
                </a:cxnLst>
                <a:rect l="0" t="0" r="r" b="b"/>
                <a:pathLst>
                  <a:path w="516" h="150">
                    <a:moveTo>
                      <a:pt x="333" y="150"/>
                    </a:moveTo>
                    <a:lnTo>
                      <a:pt x="516" y="0"/>
                    </a:lnTo>
                    <a:lnTo>
                      <a:pt x="180"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4" name="Freeform 430"/>
              <p:cNvSpPr>
                <a:spLocks/>
              </p:cNvSpPr>
              <p:nvPr/>
            </p:nvSpPr>
            <p:spPr bwMode="auto">
              <a:xfrm>
                <a:off x="11813385" y="4198026"/>
                <a:ext cx="817563" cy="236538"/>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5" name="Freeform 431"/>
              <p:cNvSpPr>
                <a:spLocks/>
              </p:cNvSpPr>
              <p:nvPr/>
            </p:nvSpPr>
            <p:spPr bwMode="auto">
              <a:xfrm>
                <a:off x="11497473" y="4458376"/>
                <a:ext cx="817563" cy="233363"/>
              </a:xfrm>
              <a:custGeom>
                <a:avLst/>
                <a:gdLst>
                  <a:gd name="T0" fmla="*/ 336 w 515"/>
                  <a:gd name="T1" fmla="*/ 147 h 147"/>
                  <a:gd name="T2" fmla="*/ 515 w 515"/>
                  <a:gd name="T3" fmla="*/ 0 h 147"/>
                  <a:gd name="T4" fmla="*/ 182 w 515"/>
                  <a:gd name="T5" fmla="*/ 0 h 147"/>
                  <a:gd name="T6" fmla="*/ 0 w 515"/>
                  <a:gd name="T7" fmla="*/ 147 h 147"/>
                  <a:gd name="T8" fmla="*/ 336 w 515"/>
                  <a:gd name="T9" fmla="*/ 147 h 147"/>
                </a:gdLst>
                <a:ahLst/>
                <a:cxnLst>
                  <a:cxn ang="0">
                    <a:pos x="T0" y="T1"/>
                  </a:cxn>
                  <a:cxn ang="0">
                    <a:pos x="T2" y="T3"/>
                  </a:cxn>
                  <a:cxn ang="0">
                    <a:pos x="T4" y="T5"/>
                  </a:cxn>
                  <a:cxn ang="0">
                    <a:pos x="T6" y="T7"/>
                  </a:cxn>
                  <a:cxn ang="0">
                    <a:pos x="T8" y="T9"/>
                  </a:cxn>
                </a:cxnLst>
                <a:rect l="0" t="0" r="r" b="b"/>
                <a:pathLst>
                  <a:path w="515" h="147">
                    <a:moveTo>
                      <a:pt x="336" y="147"/>
                    </a:moveTo>
                    <a:lnTo>
                      <a:pt x="515" y="0"/>
                    </a:lnTo>
                    <a:lnTo>
                      <a:pt x="182" y="0"/>
                    </a:lnTo>
                    <a:lnTo>
                      <a:pt x="0" y="147"/>
                    </a:lnTo>
                    <a:lnTo>
                      <a:pt x="336"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6" name="Freeform 432"/>
              <p:cNvSpPr>
                <a:spLocks/>
              </p:cNvSpPr>
              <p:nvPr/>
            </p:nvSpPr>
            <p:spPr bwMode="auto">
              <a:xfrm>
                <a:off x="10845010" y="4974313"/>
                <a:ext cx="839788" cy="266700"/>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2"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7" name="Freeform 433"/>
              <p:cNvSpPr>
                <a:spLocks/>
              </p:cNvSpPr>
              <p:nvPr/>
            </p:nvSpPr>
            <p:spPr bwMode="auto">
              <a:xfrm>
                <a:off x="13077035" y="3123288"/>
                <a:ext cx="849313" cy="279400"/>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8" name="Freeform 434"/>
              <p:cNvSpPr>
                <a:spLocks/>
              </p:cNvSpPr>
              <p:nvPr/>
            </p:nvSpPr>
            <p:spPr bwMode="auto">
              <a:xfrm>
                <a:off x="11183148" y="4713963"/>
                <a:ext cx="817563" cy="238125"/>
              </a:xfrm>
              <a:custGeom>
                <a:avLst/>
                <a:gdLst>
                  <a:gd name="T0" fmla="*/ 335 w 515"/>
                  <a:gd name="T1" fmla="*/ 150 h 150"/>
                  <a:gd name="T2" fmla="*/ 515 w 515"/>
                  <a:gd name="T3" fmla="*/ 0 h 150"/>
                  <a:gd name="T4" fmla="*/ 182 w 515"/>
                  <a:gd name="T5" fmla="*/ 0 h 150"/>
                  <a:gd name="T6" fmla="*/ 0 w 515"/>
                  <a:gd name="T7" fmla="*/ 150 h 150"/>
                  <a:gd name="T8" fmla="*/ 335 w 515"/>
                  <a:gd name="T9" fmla="*/ 150 h 150"/>
                </a:gdLst>
                <a:ahLst/>
                <a:cxnLst>
                  <a:cxn ang="0">
                    <a:pos x="T0" y="T1"/>
                  </a:cxn>
                  <a:cxn ang="0">
                    <a:pos x="T2" y="T3"/>
                  </a:cxn>
                  <a:cxn ang="0">
                    <a:pos x="T4" y="T5"/>
                  </a:cxn>
                  <a:cxn ang="0">
                    <a:pos x="T6" y="T7"/>
                  </a:cxn>
                  <a:cxn ang="0">
                    <a:pos x="T8" y="T9"/>
                  </a:cxn>
                </a:cxnLst>
                <a:rect l="0" t="0" r="r" b="b"/>
                <a:pathLst>
                  <a:path w="515" h="150">
                    <a:moveTo>
                      <a:pt x="335" y="150"/>
                    </a:moveTo>
                    <a:lnTo>
                      <a:pt x="515" y="0"/>
                    </a:lnTo>
                    <a:lnTo>
                      <a:pt x="182" y="0"/>
                    </a:lnTo>
                    <a:lnTo>
                      <a:pt x="0" y="150"/>
                    </a:lnTo>
                    <a:lnTo>
                      <a:pt x="335"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39" name="Freeform 435"/>
              <p:cNvSpPr>
                <a:spLocks/>
              </p:cNvSpPr>
              <p:nvPr/>
            </p:nvSpPr>
            <p:spPr bwMode="auto">
              <a:xfrm>
                <a:off x="12702385" y="3940851"/>
                <a:ext cx="817563" cy="233363"/>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0" name="Freeform 436"/>
              <p:cNvSpPr>
                <a:spLocks/>
              </p:cNvSpPr>
              <p:nvPr/>
            </p:nvSpPr>
            <p:spPr bwMode="auto">
              <a:xfrm>
                <a:off x="13016710" y="3680501"/>
                <a:ext cx="819150" cy="238125"/>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1" name="Freeform 437"/>
              <p:cNvSpPr>
                <a:spLocks/>
              </p:cNvSpPr>
              <p:nvPr/>
            </p:nvSpPr>
            <p:spPr bwMode="auto">
              <a:xfrm>
                <a:off x="12386473" y="4198026"/>
                <a:ext cx="819150" cy="236538"/>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2" name="Freeform 438"/>
              <p:cNvSpPr>
                <a:spLocks/>
              </p:cNvSpPr>
              <p:nvPr/>
            </p:nvSpPr>
            <p:spPr bwMode="auto">
              <a:xfrm>
                <a:off x="12072148" y="4458376"/>
                <a:ext cx="817563" cy="233363"/>
              </a:xfrm>
              <a:custGeom>
                <a:avLst/>
                <a:gdLst>
                  <a:gd name="T0" fmla="*/ 333 w 515"/>
                  <a:gd name="T1" fmla="*/ 147 h 147"/>
                  <a:gd name="T2" fmla="*/ 515 w 515"/>
                  <a:gd name="T3" fmla="*/ 0 h 147"/>
                  <a:gd name="T4" fmla="*/ 179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79"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3" name="Freeform 439"/>
              <p:cNvSpPr>
                <a:spLocks/>
              </p:cNvSpPr>
              <p:nvPr/>
            </p:nvSpPr>
            <p:spPr bwMode="auto">
              <a:xfrm>
                <a:off x="11418098" y="4974313"/>
                <a:ext cx="838200" cy="266700"/>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4" name="Freeform 440"/>
              <p:cNvSpPr>
                <a:spLocks/>
              </p:cNvSpPr>
              <p:nvPr/>
            </p:nvSpPr>
            <p:spPr bwMode="auto">
              <a:xfrm>
                <a:off x="13648535" y="3123288"/>
                <a:ext cx="847725" cy="279400"/>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5" name="Freeform 441"/>
              <p:cNvSpPr>
                <a:spLocks/>
              </p:cNvSpPr>
              <p:nvPr/>
            </p:nvSpPr>
            <p:spPr bwMode="auto">
              <a:xfrm>
                <a:off x="11756235" y="4713963"/>
                <a:ext cx="819150" cy="238125"/>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6" name="Freeform 442"/>
              <p:cNvSpPr>
                <a:spLocks/>
              </p:cNvSpPr>
              <p:nvPr/>
            </p:nvSpPr>
            <p:spPr bwMode="auto">
              <a:xfrm>
                <a:off x="13272298" y="3940851"/>
                <a:ext cx="819150" cy="233363"/>
              </a:xfrm>
              <a:custGeom>
                <a:avLst/>
                <a:gdLst>
                  <a:gd name="T0" fmla="*/ 336 w 516"/>
                  <a:gd name="T1" fmla="*/ 147 h 147"/>
                  <a:gd name="T2" fmla="*/ 516 w 516"/>
                  <a:gd name="T3" fmla="*/ 0 h 147"/>
                  <a:gd name="T4" fmla="*/ 182 w 516"/>
                  <a:gd name="T5" fmla="*/ 0 h 147"/>
                  <a:gd name="T6" fmla="*/ 0 w 516"/>
                  <a:gd name="T7" fmla="*/ 147 h 147"/>
                  <a:gd name="T8" fmla="*/ 336 w 516"/>
                  <a:gd name="T9" fmla="*/ 147 h 147"/>
                </a:gdLst>
                <a:ahLst/>
                <a:cxnLst>
                  <a:cxn ang="0">
                    <a:pos x="T0" y="T1"/>
                  </a:cxn>
                  <a:cxn ang="0">
                    <a:pos x="T2" y="T3"/>
                  </a:cxn>
                  <a:cxn ang="0">
                    <a:pos x="T4" y="T5"/>
                  </a:cxn>
                  <a:cxn ang="0">
                    <a:pos x="T6" y="T7"/>
                  </a:cxn>
                  <a:cxn ang="0">
                    <a:pos x="T8" y="T9"/>
                  </a:cxn>
                </a:cxnLst>
                <a:rect l="0" t="0" r="r" b="b"/>
                <a:pathLst>
                  <a:path w="516" h="147">
                    <a:moveTo>
                      <a:pt x="336" y="147"/>
                    </a:moveTo>
                    <a:lnTo>
                      <a:pt x="516" y="0"/>
                    </a:lnTo>
                    <a:lnTo>
                      <a:pt x="182" y="0"/>
                    </a:lnTo>
                    <a:lnTo>
                      <a:pt x="0" y="147"/>
                    </a:lnTo>
                    <a:lnTo>
                      <a:pt x="336"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7" name="Freeform 443"/>
              <p:cNvSpPr>
                <a:spLocks/>
              </p:cNvSpPr>
              <p:nvPr/>
            </p:nvSpPr>
            <p:spPr bwMode="auto">
              <a:xfrm>
                <a:off x="13588210" y="3680501"/>
                <a:ext cx="817563" cy="238125"/>
              </a:xfrm>
              <a:custGeom>
                <a:avLst/>
                <a:gdLst>
                  <a:gd name="T0" fmla="*/ 336 w 515"/>
                  <a:gd name="T1" fmla="*/ 150 h 150"/>
                  <a:gd name="T2" fmla="*/ 515 w 515"/>
                  <a:gd name="T3" fmla="*/ 0 h 150"/>
                  <a:gd name="T4" fmla="*/ 182 w 515"/>
                  <a:gd name="T5" fmla="*/ 0 h 150"/>
                  <a:gd name="T6" fmla="*/ 0 w 515"/>
                  <a:gd name="T7" fmla="*/ 150 h 150"/>
                  <a:gd name="T8" fmla="*/ 336 w 515"/>
                  <a:gd name="T9" fmla="*/ 150 h 150"/>
                </a:gdLst>
                <a:ahLst/>
                <a:cxnLst>
                  <a:cxn ang="0">
                    <a:pos x="T0" y="T1"/>
                  </a:cxn>
                  <a:cxn ang="0">
                    <a:pos x="T2" y="T3"/>
                  </a:cxn>
                  <a:cxn ang="0">
                    <a:pos x="T4" y="T5"/>
                  </a:cxn>
                  <a:cxn ang="0">
                    <a:pos x="T6" y="T7"/>
                  </a:cxn>
                  <a:cxn ang="0">
                    <a:pos x="T8" y="T9"/>
                  </a:cxn>
                </a:cxnLst>
                <a:rect l="0" t="0" r="r" b="b"/>
                <a:pathLst>
                  <a:path w="515" h="150">
                    <a:moveTo>
                      <a:pt x="336" y="150"/>
                    </a:moveTo>
                    <a:lnTo>
                      <a:pt x="515" y="0"/>
                    </a:lnTo>
                    <a:lnTo>
                      <a:pt x="182" y="0"/>
                    </a:lnTo>
                    <a:lnTo>
                      <a:pt x="0" y="150"/>
                    </a:lnTo>
                    <a:lnTo>
                      <a:pt x="336"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8" name="Freeform 444"/>
              <p:cNvSpPr>
                <a:spLocks/>
              </p:cNvSpPr>
              <p:nvPr/>
            </p:nvSpPr>
            <p:spPr bwMode="auto">
              <a:xfrm>
                <a:off x="12757948" y="3421738"/>
                <a:ext cx="819150" cy="236538"/>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49" name="Freeform 445"/>
              <p:cNvSpPr>
                <a:spLocks/>
              </p:cNvSpPr>
              <p:nvPr/>
            </p:nvSpPr>
            <p:spPr bwMode="auto">
              <a:xfrm>
                <a:off x="13329448" y="3421738"/>
                <a:ext cx="817563" cy="236538"/>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0" name="Freeform 446"/>
              <p:cNvSpPr>
                <a:spLocks/>
              </p:cNvSpPr>
              <p:nvPr/>
            </p:nvSpPr>
            <p:spPr bwMode="auto">
              <a:xfrm>
                <a:off x="13899360" y="3421738"/>
                <a:ext cx="817563" cy="236538"/>
              </a:xfrm>
              <a:custGeom>
                <a:avLst/>
                <a:gdLst>
                  <a:gd name="T0" fmla="*/ 336 w 515"/>
                  <a:gd name="T1" fmla="*/ 149 h 149"/>
                  <a:gd name="T2" fmla="*/ 515 w 515"/>
                  <a:gd name="T3" fmla="*/ 0 h 149"/>
                  <a:gd name="T4" fmla="*/ 182 w 515"/>
                  <a:gd name="T5" fmla="*/ 0 h 149"/>
                  <a:gd name="T6" fmla="*/ 0 w 515"/>
                  <a:gd name="T7" fmla="*/ 149 h 149"/>
                  <a:gd name="T8" fmla="*/ 336 w 515"/>
                  <a:gd name="T9" fmla="*/ 149 h 149"/>
                </a:gdLst>
                <a:ahLst/>
                <a:cxnLst>
                  <a:cxn ang="0">
                    <a:pos x="T0" y="T1"/>
                  </a:cxn>
                  <a:cxn ang="0">
                    <a:pos x="T2" y="T3"/>
                  </a:cxn>
                  <a:cxn ang="0">
                    <a:pos x="T4" y="T5"/>
                  </a:cxn>
                  <a:cxn ang="0">
                    <a:pos x="T6" y="T7"/>
                  </a:cxn>
                  <a:cxn ang="0">
                    <a:pos x="T8" y="T9"/>
                  </a:cxn>
                </a:cxnLst>
                <a:rect l="0" t="0" r="r" b="b"/>
                <a:pathLst>
                  <a:path w="515" h="149">
                    <a:moveTo>
                      <a:pt x="336" y="149"/>
                    </a:moveTo>
                    <a:lnTo>
                      <a:pt x="515" y="0"/>
                    </a:lnTo>
                    <a:lnTo>
                      <a:pt x="182" y="0"/>
                    </a:lnTo>
                    <a:lnTo>
                      <a:pt x="0" y="149"/>
                    </a:lnTo>
                    <a:lnTo>
                      <a:pt x="336"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1" name="Freeform 447"/>
              <p:cNvSpPr>
                <a:spLocks/>
              </p:cNvSpPr>
              <p:nvPr/>
            </p:nvSpPr>
            <p:spPr bwMode="auto">
              <a:xfrm>
                <a:off x="12957973" y="4198026"/>
                <a:ext cx="817563" cy="236538"/>
              </a:xfrm>
              <a:custGeom>
                <a:avLst/>
                <a:gdLst>
                  <a:gd name="T0" fmla="*/ 335 w 515"/>
                  <a:gd name="T1" fmla="*/ 149 h 149"/>
                  <a:gd name="T2" fmla="*/ 515 w 515"/>
                  <a:gd name="T3" fmla="*/ 0 h 149"/>
                  <a:gd name="T4" fmla="*/ 182 w 515"/>
                  <a:gd name="T5" fmla="*/ 0 h 149"/>
                  <a:gd name="T6" fmla="*/ 0 w 515"/>
                  <a:gd name="T7" fmla="*/ 149 h 149"/>
                  <a:gd name="T8" fmla="*/ 335 w 515"/>
                  <a:gd name="T9" fmla="*/ 149 h 149"/>
                </a:gdLst>
                <a:ahLst/>
                <a:cxnLst>
                  <a:cxn ang="0">
                    <a:pos x="T0" y="T1"/>
                  </a:cxn>
                  <a:cxn ang="0">
                    <a:pos x="T2" y="T3"/>
                  </a:cxn>
                  <a:cxn ang="0">
                    <a:pos x="T4" y="T5"/>
                  </a:cxn>
                  <a:cxn ang="0">
                    <a:pos x="T6" y="T7"/>
                  </a:cxn>
                  <a:cxn ang="0">
                    <a:pos x="T8" y="T9"/>
                  </a:cxn>
                </a:cxnLst>
                <a:rect l="0" t="0" r="r" b="b"/>
                <a:pathLst>
                  <a:path w="515" h="149">
                    <a:moveTo>
                      <a:pt x="335" y="149"/>
                    </a:moveTo>
                    <a:lnTo>
                      <a:pt x="515" y="0"/>
                    </a:lnTo>
                    <a:lnTo>
                      <a:pt x="182" y="0"/>
                    </a:lnTo>
                    <a:lnTo>
                      <a:pt x="0" y="149"/>
                    </a:lnTo>
                    <a:lnTo>
                      <a:pt x="335"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2" name="Freeform 448"/>
              <p:cNvSpPr>
                <a:spLocks/>
              </p:cNvSpPr>
              <p:nvPr/>
            </p:nvSpPr>
            <p:spPr bwMode="auto">
              <a:xfrm>
                <a:off x="12642060" y="4458376"/>
                <a:ext cx="817563" cy="233363"/>
              </a:xfrm>
              <a:custGeom>
                <a:avLst/>
                <a:gdLst>
                  <a:gd name="T0" fmla="*/ 336 w 515"/>
                  <a:gd name="T1" fmla="*/ 147 h 147"/>
                  <a:gd name="T2" fmla="*/ 515 w 515"/>
                  <a:gd name="T3" fmla="*/ 0 h 147"/>
                  <a:gd name="T4" fmla="*/ 182 w 515"/>
                  <a:gd name="T5" fmla="*/ 0 h 147"/>
                  <a:gd name="T6" fmla="*/ 0 w 515"/>
                  <a:gd name="T7" fmla="*/ 147 h 147"/>
                  <a:gd name="T8" fmla="*/ 336 w 515"/>
                  <a:gd name="T9" fmla="*/ 147 h 147"/>
                </a:gdLst>
                <a:ahLst/>
                <a:cxnLst>
                  <a:cxn ang="0">
                    <a:pos x="T0" y="T1"/>
                  </a:cxn>
                  <a:cxn ang="0">
                    <a:pos x="T2" y="T3"/>
                  </a:cxn>
                  <a:cxn ang="0">
                    <a:pos x="T4" y="T5"/>
                  </a:cxn>
                  <a:cxn ang="0">
                    <a:pos x="T6" y="T7"/>
                  </a:cxn>
                  <a:cxn ang="0">
                    <a:pos x="T8" y="T9"/>
                  </a:cxn>
                </a:cxnLst>
                <a:rect l="0" t="0" r="r" b="b"/>
                <a:pathLst>
                  <a:path w="515" h="147">
                    <a:moveTo>
                      <a:pt x="336" y="147"/>
                    </a:moveTo>
                    <a:lnTo>
                      <a:pt x="515" y="0"/>
                    </a:lnTo>
                    <a:lnTo>
                      <a:pt x="182" y="0"/>
                    </a:lnTo>
                    <a:lnTo>
                      <a:pt x="0" y="147"/>
                    </a:lnTo>
                    <a:lnTo>
                      <a:pt x="336"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3" name="Freeform 449"/>
              <p:cNvSpPr>
                <a:spLocks/>
              </p:cNvSpPr>
              <p:nvPr/>
            </p:nvSpPr>
            <p:spPr bwMode="auto">
              <a:xfrm>
                <a:off x="11989598" y="4974313"/>
                <a:ext cx="839788" cy="266700"/>
              </a:xfrm>
              <a:custGeom>
                <a:avLst/>
                <a:gdLst>
                  <a:gd name="T0" fmla="*/ 83 w 224"/>
                  <a:gd name="T1" fmla="*/ 0 h 71"/>
                  <a:gd name="T2" fmla="*/ 10 w 224"/>
                  <a:gd name="T3" fmla="*/ 59 h 71"/>
                  <a:gd name="T4" fmla="*/ 7 w 224"/>
                  <a:gd name="T5" fmla="*/ 71 h 71"/>
                  <a:gd name="T6" fmla="*/ 124 w 224"/>
                  <a:gd name="T7" fmla="*/ 71 h 71"/>
                  <a:gd name="T8" fmla="*/ 151 w 224"/>
                  <a:gd name="T9" fmla="*/ 59 h 71"/>
                  <a:gd name="T10" fmla="*/ 224 w 224"/>
                  <a:gd name="T11" fmla="*/ 0 h 71"/>
                  <a:gd name="T12" fmla="*/ 83 w 22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4" h="71">
                    <a:moveTo>
                      <a:pt x="83" y="0"/>
                    </a:moveTo>
                    <a:cubicBezTo>
                      <a:pt x="10" y="59"/>
                      <a:pt x="10" y="59"/>
                      <a:pt x="10" y="59"/>
                    </a:cubicBezTo>
                    <a:cubicBezTo>
                      <a:pt x="1" y="66"/>
                      <a:pt x="0" y="71"/>
                      <a:pt x="7" y="71"/>
                    </a:cubicBezTo>
                    <a:cubicBezTo>
                      <a:pt x="124" y="71"/>
                      <a:pt x="124" y="71"/>
                      <a:pt x="124" y="71"/>
                    </a:cubicBezTo>
                    <a:cubicBezTo>
                      <a:pt x="131" y="71"/>
                      <a:pt x="143" y="66"/>
                      <a:pt x="151" y="59"/>
                    </a:cubicBezTo>
                    <a:cubicBezTo>
                      <a:pt x="224" y="0"/>
                      <a:pt x="224" y="0"/>
                      <a:pt x="224" y="0"/>
                    </a:cubicBezTo>
                    <a:lnTo>
                      <a:pt x="83"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4" name="Freeform 450"/>
              <p:cNvSpPr>
                <a:spLocks/>
              </p:cNvSpPr>
              <p:nvPr/>
            </p:nvSpPr>
            <p:spPr bwMode="auto">
              <a:xfrm>
                <a:off x="14218448" y="3123288"/>
                <a:ext cx="852488" cy="279400"/>
              </a:xfrm>
              <a:custGeom>
                <a:avLst/>
                <a:gdLst>
                  <a:gd name="T0" fmla="*/ 142 w 227"/>
                  <a:gd name="T1" fmla="*/ 74 h 74"/>
                  <a:gd name="T2" fmla="*/ 218 w 227"/>
                  <a:gd name="T3" fmla="*/ 12 h 74"/>
                  <a:gd name="T4" fmla="*/ 220 w 227"/>
                  <a:gd name="T5" fmla="*/ 0 h 74"/>
                  <a:gd name="T6" fmla="*/ 103 w 227"/>
                  <a:gd name="T7" fmla="*/ 0 h 74"/>
                  <a:gd name="T8" fmla="*/ 76 w 227"/>
                  <a:gd name="T9" fmla="*/ 12 h 74"/>
                  <a:gd name="T10" fmla="*/ 0 w 227"/>
                  <a:gd name="T11" fmla="*/ 74 h 74"/>
                  <a:gd name="T12" fmla="*/ 142 w 227"/>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7" h="74">
                    <a:moveTo>
                      <a:pt x="142" y="74"/>
                    </a:moveTo>
                    <a:cubicBezTo>
                      <a:pt x="218" y="12"/>
                      <a:pt x="218" y="12"/>
                      <a:pt x="218" y="12"/>
                    </a:cubicBezTo>
                    <a:cubicBezTo>
                      <a:pt x="226" y="6"/>
                      <a:pt x="227" y="0"/>
                      <a:pt x="220" y="0"/>
                    </a:cubicBezTo>
                    <a:cubicBezTo>
                      <a:pt x="103" y="0"/>
                      <a:pt x="103" y="0"/>
                      <a:pt x="103" y="0"/>
                    </a:cubicBezTo>
                    <a:cubicBezTo>
                      <a:pt x="96" y="0"/>
                      <a:pt x="84" y="6"/>
                      <a:pt x="76" y="12"/>
                    </a:cubicBezTo>
                    <a:cubicBezTo>
                      <a:pt x="0" y="74"/>
                      <a:pt x="0" y="74"/>
                      <a:pt x="0" y="74"/>
                    </a:cubicBezTo>
                    <a:lnTo>
                      <a:pt x="142"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5" name="Freeform 451"/>
              <p:cNvSpPr>
                <a:spLocks/>
              </p:cNvSpPr>
              <p:nvPr/>
            </p:nvSpPr>
            <p:spPr bwMode="auto">
              <a:xfrm>
                <a:off x="12327735" y="4713963"/>
                <a:ext cx="817563" cy="238125"/>
              </a:xfrm>
              <a:custGeom>
                <a:avLst/>
                <a:gdLst>
                  <a:gd name="T0" fmla="*/ 333 w 515"/>
                  <a:gd name="T1" fmla="*/ 150 h 150"/>
                  <a:gd name="T2" fmla="*/ 515 w 515"/>
                  <a:gd name="T3" fmla="*/ 0 h 150"/>
                  <a:gd name="T4" fmla="*/ 182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82"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grpSp>
        <p:sp>
          <p:nvSpPr>
            <p:cNvPr id="499" name="Freeform 498"/>
            <p:cNvSpPr/>
            <p:nvPr/>
          </p:nvSpPr>
          <p:spPr>
            <a:xfrm>
              <a:off x="7084972" y="2596400"/>
              <a:ext cx="3104878" cy="2105745"/>
            </a:xfrm>
            <a:custGeom>
              <a:avLst/>
              <a:gdLst>
                <a:gd name="connsiteX0" fmla="*/ 0 w 4181475"/>
                <a:gd name="connsiteY0" fmla="*/ 2105025 h 2114550"/>
                <a:gd name="connsiteX1" fmla="*/ 2552700 w 4181475"/>
                <a:gd name="connsiteY1" fmla="*/ 9525 h 2114550"/>
                <a:gd name="connsiteX2" fmla="*/ 4181475 w 4181475"/>
                <a:gd name="connsiteY2" fmla="*/ 0 h 2114550"/>
                <a:gd name="connsiteX3" fmla="*/ 1619250 w 4181475"/>
                <a:gd name="connsiteY3" fmla="*/ 2114550 h 2114550"/>
                <a:gd name="connsiteX4" fmla="*/ 0 w 4181475"/>
                <a:gd name="connsiteY4" fmla="*/ 2105025 h 2114550"/>
                <a:gd name="connsiteX0" fmla="*/ 0 w 4219575"/>
                <a:gd name="connsiteY0" fmla="*/ 2105025 h 2114550"/>
                <a:gd name="connsiteX1" fmla="*/ 2590800 w 4219575"/>
                <a:gd name="connsiteY1" fmla="*/ 9525 h 2114550"/>
                <a:gd name="connsiteX2" fmla="*/ 4219575 w 4219575"/>
                <a:gd name="connsiteY2" fmla="*/ 0 h 2114550"/>
                <a:gd name="connsiteX3" fmla="*/ 1657350 w 4219575"/>
                <a:gd name="connsiteY3" fmla="*/ 2114550 h 2114550"/>
                <a:gd name="connsiteX4" fmla="*/ 0 w 4219575"/>
                <a:gd name="connsiteY4" fmla="*/ 2105025 h 2114550"/>
                <a:gd name="connsiteX0" fmla="*/ 0 w 4219575"/>
                <a:gd name="connsiteY0" fmla="*/ 2105025 h 2114550"/>
                <a:gd name="connsiteX1" fmla="*/ 2590800 w 4219575"/>
                <a:gd name="connsiteY1" fmla="*/ 9525 h 2114550"/>
                <a:gd name="connsiteX2" fmla="*/ 4219575 w 4219575"/>
                <a:gd name="connsiteY2" fmla="*/ 0 h 2114550"/>
                <a:gd name="connsiteX3" fmla="*/ 1152253 w 4219575"/>
                <a:gd name="connsiteY3" fmla="*/ 2114550 h 2114550"/>
                <a:gd name="connsiteX4" fmla="*/ 0 w 4219575"/>
                <a:gd name="connsiteY4" fmla="*/ 2105025 h 2114550"/>
                <a:gd name="connsiteX0" fmla="*/ 0 w 3679643"/>
                <a:gd name="connsiteY0" fmla="*/ 2095500 h 2105025"/>
                <a:gd name="connsiteX1" fmla="*/ 2590800 w 3679643"/>
                <a:gd name="connsiteY1" fmla="*/ 0 h 2105025"/>
                <a:gd name="connsiteX2" fmla="*/ 3679643 w 3679643"/>
                <a:gd name="connsiteY2" fmla="*/ 8084 h 2105025"/>
                <a:gd name="connsiteX3" fmla="*/ 1152253 w 3679643"/>
                <a:gd name="connsiteY3" fmla="*/ 2105025 h 2105025"/>
                <a:gd name="connsiteX4" fmla="*/ 0 w 3679643"/>
                <a:gd name="connsiteY4" fmla="*/ 2095500 h 2105025"/>
                <a:gd name="connsiteX0" fmla="*/ 0 w 3096169"/>
                <a:gd name="connsiteY0" fmla="*/ 2113109 h 2113109"/>
                <a:gd name="connsiteX1" fmla="*/ 2007326 w 3096169"/>
                <a:gd name="connsiteY1" fmla="*/ 0 h 2113109"/>
                <a:gd name="connsiteX2" fmla="*/ 3096169 w 3096169"/>
                <a:gd name="connsiteY2" fmla="*/ 8084 h 2113109"/>
                <a:gd name="connsiteX3" fmla="*/ 568779 w 3096169"/>
                <a:gd name="connsiteY3" fmla="*/ 2105025 h 2113109"/>
                <a:gd name="connsiteX4" fmla="*/ 0 w 3096169"/>
                <a:gd name="connsiteY4" fmla="*/ 2113109 h 2113109"/>
                <a:gd name="connsiteX0" fmla="*/ 0 w 3096169"/>
                <a:gd name="connsiteY0" fmla="*/ 2105025 h 2105025"/>
                <a:gd name="connsiteX1" fmla="*/ 2547257 w 3096169"/>
                <a:gd name="connsiteY1" fmla="*/ 9525 h 2105025"/>
                <a:gd name="connsiteX2" fmla="*/ 3096169 w 3096169"/>
                <a:gd name="connsiteY2" fmla="*/ 0 h 2105025"/>
                <a:gd name="connsiteX3" fmla="*/ 568779 w 3096169"/>
                <a:gd name="connsiteY3" fmla="*/ 2096941 h 2105025"/>
                <a:gd name="connsiteX4" fmla="*/ 0 w 3096169"/>
                <a:gd name="connsiteY4" fmla="*/ 2105025 h 2105025"/>
                <a:gd name="connsiteX0" fmla="*/ 0 w 3096169"/>
                <a:gd name="connsiteY0" fmla="*/ 2105025 h 2105745"/>
                <a:gd name="connsiteX1" fmla="*/ 2547257 w 3096169"/>
                <a:gd name="connsiteY1" fmla="*/ 9525 h 2105745"/>
                <a:gd name="connsiteX2" fmla="*/ 3096169 w 3096169"/>
                <a:gd name="connsiteY2" fmla="*/ 0 h 2105745"/>
                <a:gd name="connsiteX3" fmla="*/ 542654 w 3096169"/>
                <a:gd name="connsiteY3" fmla="*/ 2105745 h 2105745"/>
                <a:gd name="connsiteX4" fmla="*/ 0 w 3096169"/>
                <a:gd name="connsiteY4" fmla="*/ 2105025 h 2105745"/>
                <a:gd name="connsiteX0" fmla="*/ 0 w 3104878"/>
                <a:gd name="connsiteY0" fmla="*/ 2105025 h 2105745"/>
                <a:gd name="connsiteX1" fmla="*/ 2555966 w 3104878"/>
                <a:gd name="connsiteY1" fmla="*/ 9525 h 2105745"/>
                <a:gd name="connsiteX2" fmla="*/ 3104878 w 3104878"/>
                <a:gd name="connsiteY2" fmla="*/ 0 h 2105745"/>
                <a:gd name="connsiteX3" fmla="*/ 551363 w 3104878"/>
                <a:gd name="connsiteY3" fmla="*/ 2105745 h 2105745"/>
                <a:gd name="connsiteX4" fmla="*/ 0 w 3104878"/>
                <a:gd name="connsiteY4" fmla="*/ 2105025 h 2105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4878" h="2105745">
                  <a:moveTo>
                    <a:pt x="0" y="2105025"/>
                  </a:moveTo>
                  <a:lnTo>
                    <a:pt x="2555966" y="9525"/>
                  </a:lnTo>
                  <a:lnTo>
                    <a:pt x="3104878" y="0"/>
                  </a:lnTo>
                  <a:lnTo>
                    <a:pt x="551363" y="2105745"/>
                  </a:lnTo>
                  <a:lnTo>
                    <a:pt x="0" y="2105025"/>
                  </a:lnTo>
                  <a:close/>
                </a:path>
              </a:pathLst>
            </a:custGeom>
            <a:noFill/>
            <a:ln w="19050" cap="rnd">
              <a:solidFill>
                <a:schemeClr val="bg1">
                  <a:lumMod val="75000"/>
                </a:schemeClr>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500" name="Freeform 499"/>
            <p:cNvSpPr/>
            <p:nvPr/>
          </p:nvSpPr>
          <p:spPr>
            <a:xfrm>
              <a:off x="835627" y="2657571"/>
              <a:ext cx="4011564" cy="2036398"/>
            </a:xfrm>
            <a:custGeom>
              <a:avLst/>
              <a:gdLst>
                <a:gd name="connsiteX0" fmla="*/ 2536371 w 4158343"/>
                <a:gd name="connsiteY0" fmla="*/ 0 h 2100943"/>
                <a:gd name="connsiteX1" fmla="*/ 4158343 w 4158343"/>
                <a:gd name="connsiteY1" fmla="*/ 10886 h 2100943"/>
                <a:gd name="connsiteX2" fmla="*/ 1600200 w 4158343"/>
                <a:gd name="connsiteY2" fmla="*/ 2100943 h 2100943"/>
                <a:gd name="connsiteX3" fmla="*/ 0 w 4158343"/>
                <a:gd name="connsiteY3" fmla="*/ 2100943 h 2100943"/>
                <a:gd name="connsiteX4" fmla="*/ 2536371 w 4158343"/>
                <a:gd name="connsiteY4" fmla="*/ 0 h 2100943"/>
                <a:gd name="connsiteX0" fmla="*/ 2536371 w 4158343"/>
                <a:gd name="connsiteY0" fmla="*/ 0 h 2113643"/>
                <a:gd name="connsiteX1" fmla="*/ 4158343 w 4158343"/>
                <a:gd name="connsiteY1" fmla="*/ 10886 h 2113643"/>
                <a:gd name="connsiteX2" fmla="*/ 1587500 w 4158343"/>
                <a:gd name="connsiteY2" fmla="*/ 2113643 h 2113643"/>
                <a:gd name="connsiteX3" fmla="*/ 0 w 4158343"/>
                <a:gd name="connsiteY3" fmla="*/ 2100943 h 2113643"/>
                <a:gd name="connsiteX4" fmla="*/ 2536371 w 4158343"/>
                <a:gd name="connsiteY4" fmla="*/ 0 h 2113643"/>
                <a:gd name="connsiteX0" fmla="*/ 2593521 w 4215493"/>
                <a:gd name="connsiteY0" fmla="*/ 0 h 2113643"/>
                <a:gd name="connsiteX1" fmla="*/ 4215493 w 4215493"/>
                <a:gd name="connsiteY1" fmla="*/ 10886 h 2113643"/>
                <a:gd name="connsiteX2" fmla="*/ 1644650 w 4215493"/>
                <a:gd name="connsiteY2" fmla="*/ 2113643 h 2113643"/>
                <a:gd name="connsiteX3" fmla="*/ 0 w 4215493"/>
                <a:gd name="connsiteY3" fmla="*/ 2100943 h 2113643"/>
                <a:gd name="connsiteX4" fmla="*/ 2593521 w 4215493"/>
                <a:gd name="connsiteY4" fmla="*/ 0 h 2113643"/>
                <a:gd name="connsiteX0" fmla="*/ 2593521 w 4215493"/>
                <a:gd name="connsiteY0" fmla="*/ 0 h 2126343"/>
                <a:gd name="connsiteX1" fmla="*/ 4215493 w 4215493"/>
                <a:gd name="connsiteY1" fmla="*/ 10886 h 2126343"/>
                <a:gd name="connsiteX2" fmla="*/ 1638300 w 4215493"/>
                <a:gd name="connsiteY2" fmla="*/ 2126343 h 2126343"/>
                <a:gd name="connsiteX3" fmla="*/ 0 w 4215493"/>
                <a:gd name="connsiteY3" fmla="*/ 2100943 h 2126343"/>
                <a:gd name="connsiteX4" fmla="*/ 2593521 w 4215493"/>
                <a:gd name="connsiteY4" fmla="*/ 0 h 2126343"/>
                <a:gd name="connsiteX0" fmla="*/ 2593521 w 4221843"/>
                <a:gd name="connsiteY0" fmla="*/ 8164 h 2134507"/>
                <a:gd name="connsiteX1" fmla="*/ 4221843 w 4221843"/>
                <a:gd name="connsiteY1" fmla="*/ 0 h 2134507"/>
                <a:gd name="connsiteX2" fmla="*/ 1638300 w 4221843"/>
                <a:gd name="connsiteY2" fmla="*/ 2134507 h 2134507"/>
                <a:gd name="connsiteX3" fmla="*/ 0 w 4221843"/>
                <a:gd name="connsiteY3" fmla="*/ 2109107 h 2134507"/>
                <a:gd name="connsiteX4" fmla="*/ 2593521 w 4221843"/>
                <a:gd name="connsiteY4" fmla="*/ 8164 h 2134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1843" h="2134507">
                  <a:moveTo>
                    <a:pt x="2593521" y="8164"/>
                  </a:moveTo>
                  <a:lnTo>
                    <a:pt x="4221843" y="0"/>
                  </a:lnTo>
                  <a:lnTo>
                    <a:pt x="1638300" y="2134507"/>
                  </a:lnTo>
                  <a:lnTo>
                    <a:pt x="0" y="2109107"/>
                  </a:lnTo>
                  <a:lnTo>
                    <a:pt x="2593521" y="8164"/>
                  </a:lnTo>
                  <a:close/>
                </a:path>
              </a:pathLst>
            </a:custGeom>
            <a:noFill/>
            <a:ln w="19050" cap="rnd">
              <a:solidFill>
                <a:schemeClr val="accent4">
                  <a:lumMod val="40000"/>
                  <a:lumOff val="60000"/>
                </a:schemeClr>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501" name="Freeform 500"/>
            <p:cNvSpPr/>
            <p:nvPr/>
          </p:nvSpPr>
          <p:spPr>
            <a:xfrm>
              <a:off x="2813109" y="2909047"/>
              <a:ext cx="6942357" cy="237348"/>
            </a:xfrm>
            <a:custGeom>
              <a:avLst/>
              <a:gdLst>
                <a:gd name="connsiteX0" fmla="*/ 293914 w 6901543"/>
                <a:gd name="connsiteY0" fmla="*/ 0 h 228600"/>
                <a:gd name="connsiteX1" fmla="*/ 0 w 6901543"/>
                <a:gd name="connsiteY1" fmla="*/ 228600 h 228600"/>
                <a:gd name="connsiteX2" fmla="*/ 6607629 w 6901543"/>
                <a:gd name="connsiteY2" fmla="*/ 228600 h 228600"/>
                <a:gd name="connsiteX3" fmla="*/ 6901543 w 6901543"/>
                <a:gd name="connsiteY3" fmla="*/ 10885 h 228600"/>
                <a:gd name="connsiteX4" fmla="*/ 293914 w 6901543"/>
                <a:gd name="connsiteY4" fmla="*/ 0 h 228600"/>
                <a:gd name="connsiteX0" fmla="*/ 287564 w 6895193"/>
                <a:gd name="connsiteY0" fmla="*/ 0 h 228600"/>
                <a:gd name="connsiteX1" fmla="*/ 0 w 6895193"/>
                <a:gd name="connsiteY1" fmla="*/ 204761 h 228600"/>
                <a:gd name="connsiteX2" fmla="*/ 6601279 w 6895193"/>
                <a:gd name="connsiteY2" fmla="*/ 228600 h 228600"/>
                <a:gd name="connsiteX3" fmla="*/ 6895193 w 6895193"/>
                <a:gd name="connsiteY3" fmla="*/ 10885 h 228600"/>
                <a:gd name="connsiteX4" fmla="*/ 287564 w 6895193"/>
                <a:gd name="connsiteY4" fmla="*/ 0 h 228600"/>
                <a:gd name="connsiteX0" fmla="*/ 293914 w 6895193"/>
                <a:gd name="connsiteY0" fmla="*/ 0 h 246479"/>
                <a:gd name="connsiteX1" fmla="*/ 0 w 6895193"/>
                <a:gd name="connsiteY1" fmla="*/ 222640 h 246479"/>
                <a:gd name="connsiteX2" fmla="*/ 6601279 w 6895193"/>
                <a:gd name="connsiteY2" fmla="*/ 246479 h 246479"/>
                <a:gd name="connsiteX3" fmla="*/ 6895193 w 6895193"/>
                <a:gd name="connsiteY3" fmla="*/ 28764 h 246479"/>
                <a:gd name="connsiteX4" fmla="*/ 293914 w 6895193"/>
                <a:gd name="connsiteY4" fmla="*/ 0 h 246479"/>
                <a:gd name="connsiteX0" fmla="*/ 293914 w 6895193"/>
                <a:gd name="connsiteY0" fmla="*/ 0 h 246479"/>
                <a:gd name="connsiteX1" fmla="*/ 0 w 6895193"/>
                <a:gd name="connsiteY1" fmla="*/ 222640 h 246479"/>
                <a:gd name="connsiteX2" fmla="*/ 6601279 w 6895193"/>
                <a:gd name="connsiteY2" fmla="*/ 246479 h 246479"/>
                <a:gd name="connsiteX3" fmla="*/ 6895193 w 6895193"/>
                <a:gd name="connsiteY3" fmla="*/ 28764 h 246479"/>
                <a:gd name="connsiteX4" fmla="*/ 293914 w 6895193"/>
                <a:gd name="connsiteY4" fmla="*/ 0 h 246479"/>
                <a:gd name="connsiteX0" fmla="*/ 248219 w 6895193"/>
                <a:gd name="connsiteY0" fmla="*/ 0 h 250287"/>
                <a:gd name="connsiteX1" fmla="*/ 0 w 6895193"/>
                <a:gd name="connsiteY1" fmla="*/ 226448 h 250287"/>
                <a:gd name="connsiteX2" fmla="*/ 6601279 w 6895193"/>
                <a:gd name="connsiteY2" fmla="*/ 250287 h 250287"/>
                <a:gd name="connsiteX3" fmla="*/ 6895193 w 6895193"/>
                <a:gd name="connsiteY3" fmla="*/ 32572 h 250287"/>
                <a:gd name="connsiteX4" fmla="*/ 248219 w 6895193"/>
                <a:gd name="connsiteY4" fmla="*/ 0 h 250287"/>
                <a:gd name="connsiteX0" fmla="*/ 248219 w 6983234"/>
                <a:gd name="connsiteY0" fmla="*/ 0 h 250287"/>
                <a:gd name="connsiteX1" fmla="*/ 0 w 6983234"/>
                <a:gd name="connsiteY1" fmla="*/ 226448 h 250287"/>
                <a:gd name="connsiteX2" fmla="*/ 6601279 w 6983234"/>
                <a:gd name="connsiteY2" fmla="*/ 250287 h 250287"/>
                <a:gd name="connsiteX3" fmla="*/ 6983234 w 6983234"/>
                <a:gd name="connsiteY3" fmla="*/ 22930 h 250287"/>
                <a:gd name="connsiteX4" fmla="*/ 248219 w 6983234"/>
                <a:gd name="connsiteY4" fmla="*/ 0 h 250287"/>
                <a:gd name="connsiteX0" fmla="*/ 248219 w 6983234"/>
                <a:gd name="connsiteY0" fmla="*/ 0 h 259930"/>
                <a:gd name="connsiteX1" fmla="*/ 0 w 6983234"/>
                <a:gd name="connsiteY1" fmla="*/ 226448 h 259930"/>
                <a:gd name="connsiteX2" fmla="*/ 6733339 w 6983234"/>
                <a:gd name="connsiteY2" fmla="*/ 259930 h 259930"/>
                <a:gd name="connsiteX3" fmla="*/ 6983234 w 6983234"/>
                <a:gd name="connsiteY3" fmla="*/ 22930 h 259930"/>
                <a:gd name="connsiteX4" fmla="*/ 248219 w 6983234"/>
                <a:gd name="connsiteY4" fmla="*/ 0 h 259930"/>
                <a:gd name="connsiteX0" fmla="*/ 248219 w 7018450"/>
                <a:gd name="connsiteY0" fmla="*/ 0 h 259930"/>
                <a:gd name="connsiteX1" fmla="*/ 0 w 7018450"/>
                <a:gd name="connsiteY1" fmla="*/ 226448 h 259930"/>
                <a:gd name="connsiteX2" fmla="*/ 6733339 w 7018450"/>
                <a:gd name="connsiteY2" fmla="*/ 259930 h 259930"/>
                <a:gd name="connsiteX3" fmla="*/ 7018450 w 7018450"/>
                <a:gd name="connsiteY3" fmla="*/ 22930 h 259930"/>
                <a:gd name="connsiteX4" fmla="*/ 248219 w 7018450"/>
                <a:gd name="connsiteY4" fmla="*/ 0 h 25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450" h="259930">
                  <a:moveTo>
                    <a:pt x="248219" y="0"/>
                  </a:moveTo>
                  <a:lnTo>
                    <a:pt x="0" y="226448"/>
                  </a:lnTo>
                  <a:lnTo>
                    <a:pt x="6733339" y="259930"/>
                  </a:lnTo>
                  <a:lnTo>
                    <a:pt x="7018450" y="22930"/>
                  </a:lnTo>
                  <a:lnTo>
                    <a:pt x="248219" y="0"/>
                  </a:lnTo>
                  <a:close/>
                </a:path>
              </a:pathLst>
            </a:custGeom>
            <a:noFill/>
            <a:ln w="19050" cap="rnd">
              <a:solidFill>
                <a:schemeClr val="accent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502" name="Rectangle 501"/>
            <p:cNvSpPr/>
            <p:nvPr/>
          </p:nvSpPr>
          <p:spPr>
            <a:xfrm>
              <a:off x="3023841" y="4161026"/>
              <a:ext cx="1572965" cy="280050"/>
            </a:xfrm>
            <a:prstGeom prst="rect">
              <a:avLst/>
            </a:prstGeom>
          </p:spPr>
          <p:txBody>
            <a:bodyPr wrap="square">
              <a:spAutoFit/>
            </a:bodyPr>
            <a:lstStyle/>
            <a:p>
              <a:pPr algn="ctr" eaLnBrk="1" fontAlgn="auto" hangingPunct="1">
                <a:spcBef>
                  <a:spcPts val="0"/>
                </a:spcBef>
                <a:spcAft>
                  <a:spcPts val="0"/>
                </a:spcAft>
              </a:pPr>
              <a:r>
                <a:rPr lang="en-US" sz="1200" dirty="0">
                  <a:solidFill>
                    <a:prstClr val="white"/>
                  </a:solidFill>
                  <a:latin typeface="Microsoft Sans Serif"/>
                </a:rPr>
                <a:t>MBB</a:t>
              </a:r>
            </a:p>
          </p:txBody>
        </p:sp>
        <p:sp>
          <p:nvSpPr>
            <p:cNvPr id="504" name="Rectangle 503"/>
            <p:cNvSpPr/>
            <p:nvPr/>
          </p:nvSpPr>
          <p:spPr>
            <a:xfrm>
              <a:off x="5584610" y="3372565"/>
              <a:ext cx="1553936" cy="280050"/>
            </a:xfrm>
            <a:prstGeom prst="rect">
              <a:avLst/>
            </a:prstGeom>
          </p:spPr>
          <p:txBody>
            <a:bodyPr wrap="square">
              <a:spAutoFit/>
            </a:bodyPr>
            <a:lstStyle/>
            <a:p>
              <a:pPr algn="ctr" eaLnBrk="1" fontAlgn="auto" hangingPunct="1">
                <a:spcBef>
                  <a:spcPts val="0"/>
                </a:spcBef>
                <a:spcAft>
                  <a:spcPts val="0"/>
                </a:spcAft>
              </a:pPr>
              <a:r>
                <a:rPr lang="en-US" sz="1200" dirty="0">
                  <a:solidFill>
                    <a:prstClr val="white"/>
                  </a:solidFill>
                  <a:latin typeface="Microsoft Sans Serif"/>
                </a:rPr>
                <a:t>D2D</a:t>
              </a:r>
            </a:p>
          </p:txBody>
        </p:sp>
        <p:grpSp>
          <p:nvGrpSpPr>
            <p:cNvPr id="505" name="Group 504"/>
            <p:cNvGrpSpPr/>
            <p:nvPr/>
          </p:nvGrpSpPr>
          <p:grpSpPr>
            <a:xfrm>
              <a:off x="4158375" y="3953113"/>
              <a:ext cx="2560320" cy="754380"/>
              <a:chOff x="4158375" y="3953113"/>
              <a:chExt cx="2560320" cy="754380"/>
            </a:xfrm>
          </p:grpSpPr>
          <p:sp>
            <p:nvSpPr>
              <p:cNvPr id="506" name="Freeform 505"/>
              <p:cNvSpPr/>
              <p:nvPr/>
            </p:nvSpPr>
            <p:spPr>
              <a:xfrm>
                <a:off x="4158375" y="3953113"/>
                <a:ext cx="2560320" cy="754380"/>
              </a:xfrm>
              <a:custGeom>
                <a:avLst/>
                <a:gdLst>
                  <a:gd name="connsiteX0" fmla="*/ 922020 w 2560320"/>
                  <a:gd name="connsiteY0" fmla="*/ 0 h 754380"/>
                  <a:gd name="connsiteX1" fmla="*/ 2560320 w 2560320"/>
                  <a:gd name="connsiteY1" fmla="*/ 0 h 754380"/>
                  <a:gd name="connsiteX2" fmla="*/ 1661160 w 2560320"/>
                  <a:gd name="connsiteY2" fmla="*/ 754380 h 754380"/>
                  <a:gd name="connsiteX3" fmla="*/ 0 w 2560320"/>
                  <a:gd name="connsiteY3" fmla="*/ 754380 h 754380"/>
                  <a:gd name="connsiteX4" fmla="*/ 922020 w 2560320"/>
                  <a:gd name="connsiteY4" fmla="*/ 0 h 754380"/>
                  <a:gd name="connsiteX0" fmla="*/ 922020 w 2560320"/>
                  <a:gd name="connsiteY0" fmla="*/ 0 h 754380"/>
                  <a:gd name="connsiteX1" fmla="*/ 2560320 w 2560320"/>
                  <a:gd name="connsiteY1" fmla="*/ 14288 h 754380"/>
                  <a:gd name="connsiteX2" fmla="*/ 1661160 w 2560320"/>
                  <a:gd name="connsiteY2" fmla="*/ 754380 h 754380"/>
                  <a:gd name="connsiteX3" fmla="*/ 0 w 2560320"/>
                  <a:gd name="connsiteY3" fmla="*/ 754380 h 754380"/>
                  <a:gd name="connsiteX4" fmla="*/ 922020 w 2560320"/>
                  <a:gd name="connsiteY4" fmla="*/ 0 h 754380"/>
                  <a:gd name="connsiteX0" fmla="*/ 922020 w 2560320"/>
                  <a:gd name="connsiteY0" fmla="*/ 0 h 754380"/>
                  <a:gd name="connsiteX1" fmla="*/ 2560320 w 2560320"/>
                  <a:gd name="connsiteY1" fmla="*/ 14288 h 754380"/>
                  <a:gd name="connsiteX2" fmla="*/ 1661160 w 2560320"/>
                  <a:gd name="connsiteY2" fmla="*/ 754380 h 754380"/>
                  <a:gd name="connsiteX3" fmla="*/ 0 w 2560320"/>
                  <a:gd name="connsiteY3" fmla="*/ 754380 h 754380"/>
                  <a:gd name="connsiteX4" fmla="*/ 922020 w 2560320"/>
                  <a:gd name="connsiteY4" fmla="*/ 0 h 754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0320" h="754380">
                    <a:moveTo>
                      <a:pt x="922020" y="0"/>
                    </a:moveTo>
                    <a:lnTo>
                      <a:pt x="2560320" y="14288"/>
                    </a:lnTo>
                    <a:lnTo>
                      <a:pt x="1661160" y="754380"/>
                    </a:lnTo>
                    <a:lnTo>
                      <a:pt x="0" y="754380"/>
                    </a:lnTo>
                    <a:lnTo>
                      <a:pt x="92202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srgbClr val="FFFFFF"/>
                  </a:solidFill>
                </a:endParaRPr>
              </a:p>
            </p:txBody>
          </p:sp>
          <p:sp>
            <p:nvSpPr>
              <p:cNvPr id="507" name="Rectangle 506"/>
              <p:cNvSpPr/>
              <p:nvPr/>
            </p:nvSpPr>
            <p:spPr>
              <a:xfrm>
                <a:off x="4661567" y="4161026"/>
                <a:ext cx="1553936" cy="280049"/>
              </a:xfrm>
              <a:prstGeom prst="rect">
                <a:avLst/>
              </a:prstGeom>
            </p:spPr>
            <p:txBody>
              <a:bodyPr wrap="square">
                <a:spAutoFit/>
              </a:bodyPr>
              <a:lstStyle/>
              <a:p>
                <a:pPr algn="ctr" eaLnBrk="1" fontAlgn="auto" hangingPunct="1">
                  <a:spcBef>
                    <a:spcPts val="0"/>
                  </a:spcBef>
                  <a:spcAft>
                    <a:spcPts val="0"/>
                  </a:spcAft>
                </a:pPr>
                <a:r>
                  <a:rPr lang="en-US" sz="1200" dirty="0">
                    <a:solidFill>
                      <a:srgbClr val="7A4183">
                        <a:lumMod val="20000"/>
                        <a:lumOff val="80000"/>
                      </a:srgbClr>
                    </a:solidFill>
                    <a:latin typeface="Microsoft Sans Serif"/>
                  </a:rPr>
                  <a:t>Multicast</a:t>
                </a:r>
              </a:p>
            </p:txBody>
          </p:sp>
        </p:grpSp>
      </p:grpSp>
      <p:cxnSp>
        <p:nvCxnSpPr>
          <p:cNvPr id="556" name="Straight Arrow Connector 555"/>
          <p:cNvCxnSpPr/>
          <p:nvPr/>
        </p:nvCxnSpPr>
        <p:spPr>
          <a:xfrm>
            <a:off x="1367910" y="4536151"/>
            <a:ext cx="1407018" cy="0"/>
          </a:xfrm>
          <a:prstGeom prst="straightConnector1">
            <a:avLst/>
          </a:prstGeom>
          <a:ln w="12700" cmpd="sng">
            <a:solidFill>
              <a:schemeClr val="accent4">
                <a:lumMod val="40000"/>
                <a:lumOff val="6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58" name="Straight Connector 557"/>
          <p:cNvCxnSpPr/>
          <p:nvPr/>
        </p:nvCxnSpPr>
        <p:spPr>
          <a:xfrm>
            <a:off x="10840248" y="2692702"/>
            <a:ext cx="128587" cy="278831"/>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60" name="Straight Connector 559"/>
          <p:cNvCxnSpPr/>
          <p:nvPr/>
        </p:nvCxnSpPr>
        <p:spPr>
          <a:xfrm>
            <a:off x="7185641" y="2645522"/>
            <a:ext cx="182" cy="314426"/>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61" name="Straight Connector 560"/>
          <p:cNvCxnSpPr/>
          <p:nvPr/>
        </p:nvCxnSpPr>
        <p:spPr>
          <a:xfrm>
            <a:off x="6062564" y="2624172"/>
            <a:ext cx="0" cy="329184"/>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86" name="Straight Connector 585"/>
          <p:cNvCxnSpPr/>
          <p:nvPr/>
        </p:nvCxnSpPr>
        <p:spPr>
          <a:xfrm flipH="1" flipV="1">
            <a:off x="1311895" y="5239011"/>
            <a:ext cx="2196" cy="316276"/>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10280690" y="2692702"/>
            <a:ext cx="128587" cy="278831"/>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4049760" y="2658489"/>
            <a:ext cx="5514" cy="824027"/>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flipH="1" flipV="1">
            <a:off x="10008398" y="5236099"/>
            <a:ext cx="2196" cy="316276"/>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sp>
        <p:nvSpPr>
          <p:cNvPr id="280" name="TextBox 279"/>
          <p:cNvSpPr txBox="1"/>
          <p:nvPr/>
        </p:nvSpPr>
        <p:spPr>
          <a:xfrm>
            <a:off x="4892683" y="5585111"/>
            <a:ext cx="3692940" cy="770980"/>
          </a:xfrm>
          <a:prstGeom prst="rect">
            <a:avLst/>
          </a:prstGeom>
          <a:noFill/>
        </p:spPr>
        <p:txBody>
          <a:bodyPr wrap="square" lIns="0" tIns="0" rIns="0" bIns="0" rtlCol="0">
            <a:spAutoFit/>
          </a:bodyPr>
          <a:lstStyle/>
          <a:p>
            <a:pPr algn="ct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Self-contained integrated subframe</a:t>
            </a:r>
          </a:p>
          <a:p>
            <a:pPr algn="ct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UL/DL scheduling info, data and acknowledgement in the same sub-frame</a:t>
            </a:r>
          </a:p>
        </p:txBody>
      </p:sp>
      <p:sp>
        <p:nvSpPr>
          <p:cNvPr id="281" name="TextBox 280"/>
          <p:cNvSpPr txBox="1"/>
          <p:nvPr/>
        </p:nvSpPr>
        <p:spPr>
          <a:xfrm>
            <a:off x="8916202" y="5574128"/>
            <a:ext cx="2769351" cy="770980"/>
          </a:xfrm>
          <a:prstGeom prst="rect">
            <a:avLst/>
          </a:prstGeom>
          <a:noFill/>
        </p:spPr>
        <p:txBody>
          <a:bodyPr wrap="square" lIns="0" tIns="0" rIns="0" bIns="0" rtlCol="0">
            <a:spAutoFit/>
          </a:bodyPr>
          <a:lstStyle/>
          <a:p>
            <a:pPr eaLnBrk="1" fontAlgn="auto" hangingPunct="1">
              <a:lnSpc>
                <a:spcPct val="98000"/>
              </a:lnSpc>
              <a:spcBef>
                <a:spcPts val="0"/>
              </a:spcBef>
              <a:spcAft>
                <a:spcPts val="300"/>
              </a:spcAft>
            </a:pPr>
            <a:r>
              <a:rPr lang="en-US" dirty="0">
                <a:solidFill>
                  <a:srgbClr val="A2DAD6">
                    <a:lumMod val="50000"/>
                  </a:srgbClr>
                </a:solidFill>
                <a:latin typeface="Microsoft Sans Serif"/>
                <a:cs typeface="Microsoft Sans Serif" panose="020B0604020202020204" pitchFamily="34" charset="0"/>
              </a:rPr>
              <a:t>Dynamic uplink/downlink</a:t>
            </a:r>
          </a:p>
          <a:p>
            <a:pPr eaLnBrk="1" fontAlgn="auto" hangingPunct="1">
              <a:lnSpc>
                <a:spcPct val="107000"/>
              </a:lnSpc>
              <a:spcBef>
                <a:spcPts val="0"/>
              </a:spcBef>
              <a:spcAft>
                <a:spcPts val="300"/>
              </a:spcAft>
            </a:pPr>
            <a:r>
              <a:rPr lang="en-US" sz="1400" dirty="0">
                <a:solidFill>
                  <a:prstClr val="black">
                    <a:lumMod val="50000"/>
                    <a:lumOff val="50000"/>
                  </a:prstClr>
                </a:solidFill>
                <a:latin typeface="Microsoft Sans Serif"/>
                <a:cs typeface="Microsoft Sans Serif" panose="020B0604020202020204" pitchFamily="34" charset="0"/>
              </a:rPr>
              <a:t>Faster switching for more flexible capacity based on traffic conditions</a:t>
            </a:r>
          </a:p>
        </p:txBody>
      </p:sp>
      <p:sp>
        <p:nvSpPr>
          <p:cNvPr id="284" name="TextBox 283"/>
          <p:cNvSpPr txBox="1"/>
          <p:nvPr/>
        </p:nvSpPr>
        <p:spPr>
          <a:xfrm>
            <a:off x="9861695" y="4898882"/>
            <a:ext cx="434896" cy="276999"/>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DL</a:t>
            </a:r>
          </a:p>
        </p:txBody>
      </p:sp>
      <p:sp>
        <p:nvSpPr>
          <p:cNvPr id="285" name="TextBox 284"/>
          <p:cNvSpPr txBox="1"/>
          <p:nvPr/>
        </p:nvSpPr>
        <p:spPr>
          <a:xfrm>
            <a:off x="10436362" y="4898882"/>
            <a:ext cx="434896" cy="276999"/>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UL</a:t>
            </a:r>
          </a:p>
        </p:txBody>
      </p:sp>
      <p:sp>
        <p:nvSpPr>
          <p:cNvPr id="286" name="TextBox 285"/>
          <p:cNvSpPr txBox="1"/>
          <p:nvPr/>
        </p:nvSpPr>
        <p:spPr>
          <a:xfrm>
            <a:off x="9341809" y="4898882"/>
            <a:ext cx="434896" cy="276999"/>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DL</a:t>
            </a:r>
          </a:p>
        </p:txBody>
      </p:sp>
      <p:sp>
        <p:nvSpPr>
          <p:cNvPr id="288" name="Arc 287"/>
          <p:cNvSpPr/>
          <p:nvPr/>
        </p:nvSpPr>
        <p:spPr>
          <a:xfrm rot="7704211">
            <a:off x="6312521" y="4877120"/>
            <a:ext cx="415549" cy="415549"/>
          </a:xfrm>
          <a:prstGeom prst="arc">
            <a:avLst/>
          </a:prstGeom>
          <a:ln w="19050" cap="rnd">
            <a:solidFill>
              <a:srgbClr val="F38B00"/>
            </a:solidFill>
            <a:round/>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eaLnBrk="1" fontAlgn="auto" hangingPunct="1">
              <a:spcBef>
                <a:spcPts val="0"/>
              </a:spcBef>
              <a:spcAft>
                <a:spcPts val="0"/>
              </a:spcAft>
            </a:pPr>
            <a:endParaRPr lang="en-US">
              <a:solidFill>
                <a:prstClr val="black"/>
              </a:solidFill>
            </a:endParaRPr>
          </a:p>
        </p:txBody>
      </p:sp>
      <p:grpSp>
        <p:nvGrpSpPr>
          <p:cNvPr id="618" name="Group 617"/>
          <p:cNvGrpSpPr/>
          <p:nvPr/>
        </p:nvGrpSpPr>
        <p:grpSpPr>
          <a:xfrm>
            <a:off x="6228393" y="3077104"/>
            <a:ext cx="3076575" cy="2094657"/>
            <a:chOff x="6244435" y="3077104"/>
            <a:chExt cx="3076575" cy="2094657"/>
          </a:xfrm>
        </p:grpSpPr>
        <p:sp>
          <p:nvSpPr>
            <p:cNvPr id="626" name="Freeform 363"/>
            <p:cNvSpPr>
              <a:spLocks/>
            </p:cNvSpPr>
            <p:nvPr/>
          </p:nvSpPr>
          <p:spPr bwMode="auto">
            <a:xfrm>
              <a:off x="7527135" y="3885761"/>
              <a:ext cx="817563" cy="230821"/>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27" name="Freeform 364"/>
            <p:cNvSpPr>
              <a:spLocks/>
            </p:cNvSpPr>
            <p:nvPr/>
          </p:nvSpPr>
          <p:spPr bwMode="auto">
            <a:xfrm>
              <a:off x="7843048" y="3628247"/>
              <a:ext cx="817563" cy="235531"/>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28" name="Freeform 365"/>
            <p:cNvSpPr>
              <a:spLocks/>
            </p:cNvSpPr>
            <p:nvPr/>
          </p:nvSpPr>
          <p:spPr bwMode="auto">
            <a:xfrm>
              <a:off x="7211223" y="4140135"/>
              <a:ext cx="819150" cy="233961"/>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29" name="Freeform 366"/>
            <p:cNvSpPr>
              <a:spLocks/>
            </p:cNvSpPr>
            <p:nvPr/>
          </p:nvSpPr>
          <p:spPr bwMode="auto">
            <a:xfrm>
              <a:off x="6896898" y="4397649"/>
              <a:ext cx="817563" cy="230821"/>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30" name="Freeform 367"/>
            <p:cNvSpPr>
              <a:spLocks/>
            </p:cNvSpPr>
            <p:nvPr/>
          </p:nvSpPr>
          <p:spPr bwMode="auto">
            <a:xfrm>
              <a:off x="6244435" y="4907966"/>
              <a:ext cx="836613" cy="263795"/>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31" name="Freeform 368"/>
            <p:cNvSpPr>
              <a:spLocks/>
            </p:cNvSpPr>
            <p:nvPr/>
          </p:nvSpPr>
          <p:spPr bwMode="auto">
            <a:xfrm>
              <a:off x="8473285" y="3077104"/>
              <a:ext cx="847725" cy="276357"/>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32" name="Freeform 369"/>
            <p:cNvSpPr>
              <a:spLocks/>
            </p:cNvSpPr>
            <p:nvPr/>
          </p:nvSpPr>
          <p:spPr bwMode="auto">
            <a:xfrm>
              <a:off x="6580985" y="4650452"/>
              <a:ext cx="819150" cy="235531"/>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636" name="Freeform 373"/>
            <p:cNvSpPr>
              <a:spLocks/>
            </p:cNvSpPr>
            <p:nvPr/>
          </p:nvSpPr>
          <p:spPr bwMode="auto">
            <a:xfrm>
              <a:off x="8154198" y="3372303"/>
              <a:ext cx="817563" cy="233961"/>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grpSp>
      <p:sp>
        <p:nvSpPr>
          <p:cNvPr id="646" name="TextBox 645"/>
          <p:cNvSpPr txBox="1"/>
          <p:nvPr/>
        </p:nvSpPr>
        <p:spPr>
          <a:xfrm rot="19235704">
            <a:off x="7133374" y="4295424"/>
            <a:ext cx="1597024" cy="276999"/>
          </a:xfrm>
          <a:prstGeom prst="rect">
            <a:avLst/>
          </a:prstGeom>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prstClr val="black">
                    <a:lumMod val="50000"/>
                    <a:lumOff val="50000"/>
                  </a:prstClr>
                </a:solidFill>
                <a:latin typeface="Microsoft Sans Serif"/>
              </a:rPr>
              <a:t>Blank subframes</a:t>
            </a:r>
          </a:p>
        </p:txBody>
      </p:sp>
      <p:cxnSp>
        <p:nvCxnSpPr>
          <p:cNvPr id="723" name="Straight Connector 722"/>
          <p:cNvCxnSpPr/>
          <p:nvPr/>
        </p:nvCxnSpPr>
        <p:spPr>
          <a:xfrm flipH="1" flipV="1">
            <a:off x="6575292" y="5314479"/>
            <a:ext cx="2196" cy="316276"/>
          </a:xfrm>
          <a:prstGeom prst="line">
            <a:avLst/>
          </a:prstGeom>
          <a:ln w="19050" cap="rnd" cmpd="sng">
            <a:solidFill>
              <a:schemeClr val="bg1">
                <a:lumMod val="75000"/>
              </a:schemeClr>
            </a:solidFill>
            <a:headEnd type="none" w="sm" len="sm"/>
            <a:tailEnd type="triangle" w="med" len="med"/>
          </a:ln>
          <a:effectLst/>
        </p:spPr>
        <p:style>
          <a:lnRef idx="1">
            <a:schemeClr val="accent1"/>
          </a:lnRef>
          <a:fillRef idx="0">
            <a:schemeClr val="accent1"/>
          </a:fillRef>
          <a:effectRef idx="0">
            <a:schemeClr val="accent1"/>
          </a:effectRef>
          <a:fontRef idx="minor">
            <a:schemeClr val="tx1"/>
          </a:fontRef>
        </p:style>
      </p:cxnSp>
      <p:sp>
        <p:nvSpPr>
          <p:cNvPr id="734" name="TextBox 733"/>
          <p:cNvSpPr txBox="1"/>
          <p:nvPr/>
        </p:nvSpPr>
        <p:spPr>
          <a:xfrm>
            <a:off x="11039526" y="4899362"/>
            <a:ext cx="434896" cy="276999"/>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UL</a:t>
            </a:r>
          </a:p>
        </p:txBody>
      </p:sp>
      <p:sp>
        <p:nvSpPr>
          <p:cNvPr id="735" name="TextBox 734"/>
          <p:cNvSpPr txBox="1"/>
          <p:nvPr/>
        </p:nvSpPr>
        <p:spPr>
          <a:xfrm>
            <a:off x="11581627" y="4900521"/>
            <a:ext cx="434896" cy="276999"/>
          </a:xfrm>
          <a:prstGeom prst="rect">
            <a:avLst/>
          </a:prstGeom>
          <a:noFill/>
        </p:spPr>
        <p:txBody>
          <a:bodyPr wrap="square">
            <a:spAutoFit/>
          </a:bodyPr>
          <a:lstStyle>
            <a:defPPr>
              <a:defRPr lang="en-US"/>
            </a:defPPr>
            <a:lvl1pPr algn="ctr">
              <a:defRPr sz="2000">
                <a:solidFill>
                  <a:schemeClr val="bg1"/>
                </a:solidFill>
                <a:latin typeface="Qualcomm Office Semibold" panose="020B0703030202060203" pitchFamily="34" charset="0"/>
              </a:defRPr>
            </a:lvl1pPr>
          </a:lstStyle>
          <a:p>
            <a:pPr eaLnBrk="1" fontAlgn="auto" hangingPunct="1">
              <a:spcBef>
                <a:spcPts val="0"/>
              </a:spcBef>
              <a:spcAft>
                <a:spcPts val="0"/>
              </a:spcAft>
            </a:pPr>
            <a:r>
              <a:rPr lang="en-US" sz="1200" dirty="0">
                <a:solidFill>
                  <a:srgbClr val="A2DAD6">
                    <a:lumMod val="20000"/>
                    <a:lumOff val="80000"/>
                  </a:srgbClr>
                </a:solidFill>
                <a:latin typeface="Microsoft Sans Serif"/>
              </a:rPr>
              <a:t>UL</a:t>
            </a:r>
          </a:p>
        </p:txBody>
      </p:sp>
      <p:grpSp>
        <p:nvGrpSpPr>
          <p:cNvPr id="291" name="Group 290"/>
          <p:cNvGrpSpPr/>
          <p:nvPr/>
        </p:nvGrpSpPr>
        <p:grpSpPr>
          <a:xfrm>
            <a:off x="5664831" y="3076749"/>
            <a:ext cx="3076575" cy="2094657"/>
            <a:chOff x="6244435" y="3077104"/>
            <a:chExt cx="3076575" cy="2094657"/>
          </a:xfrm>
        </p:grpSpPr>
        <p:sp>
          <p:nvSpPr>
            <p:cNvPr id="292" name="Freeform 363"/>
            <p:cNvSpPr>
              <a:spLocks/>
            </p:cNvSpPr>
            <p:nvPr/>
          </p:nvSpPr>
          <p:spPr bwMode="auto">
            <a:xfrm>
              <a:off x="7527135" y="3885761"/>
              <a:ext cx="817563" cy="230821"/>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293" name="Freeform 364"/>
            <p:cNvSpPr>
              <a:spLocks/>
            </p:cNvSpPr>
            <p:nvPr/>
          </p:nvSpPr>
          <p:spPr bwMode="auto">
            <a:xfrm>
              <a:off x="7843048" y="3628247"/>
              <a:ext cx="817563" cy="235531"/>
            </a:xfrm>
            <a:custGeom>
              <a:avLst/>
              <a:gdLst>
                <a:gd name="T0" fmla="*/ 333 w 515"/>
                <a:gd name="T1" fmla="*/ 150 h 150"/>
                <a:gd name="T2" fmla="*/ 515 w 515"/>
                <a:gd name="T3" fmla="*/ 0 h 150"/>
                <a:gd name="T4" fmla="*/ 179 w 515"/>
                <a:gd name="T5" fmla="*/ 0 h 150"/>
                <a:gd name="T6" fmla="*/ 0 w 515"/>
                <a:gd name="T7" fmla="*/ 150 h 150"/>
                <a:gd name="T8" fmla="*/ 333 w 515"/>
                <a:gd name="T9" fmla="*/ 150 h 150"/>
              </a:gdLst>
              <a:ahLst/>
              <a:cxnLst>
                <a:cxn ang="0">
                  <a:pos x="T0" y="T1"/>
                </a:cxn>
                <a:cxn ang="0">
                  <a:pos x="T2" y="T3"/>
                </a:cxn>
                <a:cxn ang="0">
                  <a:pos x="T4" y="T5"/>
                </a:cxn>
                <a:cxn ang="0">
                  <a:pos x="T6" y="T7"/>
                </a:cxn>
                <a:cxn ang="0">
                  <a:pos x="T8" y="T9"/>
                </a:cxn>
              </a:cxnLst>
              <a:rect l="0" t="0" r="r" b="b"/>
              <a:pathLst>
                <a:path w="515" h="150">
                  <a:moveTo>
                    <a:pt x="333" y="150"/>
                  </a:moveTo>
                  <a:lnTo>
                    <a:pt x="515" y="0"/>
                  </a:lnTo>
                  <a:lnTo>
                    <a:pt x="179" y="0"/>
                  </a:lnTo>
                  <a:lnTo>
                    <a:pt x="0" y="150"/>
                  </a:lnTo>
                  <a:lnTo>
                    <a:pt x="333"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294" name="Freeform 365"/>
            <p:cNvSpPr>
              <a:spLocks/>
            </p:cNvSpPr>
            <p:nvPr/>
          </p:nvSpPr>
          <p:spPr bwMode="auto">
            <a:xfrm>
              <a:off x="7211223" y="4140135"/>
              <a:ext cx="819150" cy="233961"/>
            </a:xfrm>
            <a:custGeom>
              <a:avLst/>
              <a:gdLst>
                <a:gd name="T0" fmla="*/ 334 w 516"/>
                <a:gd name="T1" fmla="*/ 149 h 149"/>
                <a:gd name="T2" fmla="*/ 516 w 516"/>
                <a:gd name="T3" fmla="*/ 0 h 149"/>
                <a:gd name="T4" fmla="*/ 180 w 516"/>
                <a:gd name="T5" fmla="*/ 0 h 149"/>
                <a:gd name="T6" fmla="*/ 0 w 516"/>
                <a:gd name="T7" fmla="*/ 149 h 149"/>
                <a:gd name="T8" fmla="*/ 334 w 516"/>
                <a:gd name="T9" fmla="*/ 149 h 149"/>
              </a:gdLst>
              <a:ahLst/>
              <a:cxnLst>
                <a:cxn ang="0">
                  <a:pos x="T0" y="T1"/>
                </a:cxn>
                <a:cxn ang="0">
                  <a:pos x="T2" y="T3"/>
                </a:cxn>
                <a:cxn ang="0">
                  <a:pos x="T4" y="T5"/>
                </a:cxn>
                <a:cxn ang="0">
                  <a:pos x="T6" y="T7"/>
                </a:cxn>
                <a:cxn ang="0">
                  <a:pos x="T8" y="T9"/>
                </a:cxn>
              </a:cxnLst>
              <a:rect l="0" t="0" r="r" b="b"/>
              <a:pathLst>
                <a:path w="516" h="149">
                  <a:moveTo>
                    <a:pt x="334" y="149"/>
                  </a:moveTo>
                  <a:lnTo>
                    <a:pt x="516" y="0"/>
                  </a:lnTo>
                  <a:lnTo>
                    <a:pt x="180" y="0"/>
                  </a:lnTo>
                  <a:lnTo>
                    <a:pt x="0" y="149"/>
                  </a:lnTo>
                  <a:lnTo>
                    <a:pt x="334"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295" name="Freeform 366"/>
            <p:cNvSpPr>
              <a:spLocks/>
            </p:cNvSpPr>
            <p:nvPr/>
          </p:nvSpPr>
          <p:spPr bwMode="auto">
            <a:xfrm>
              <a:off x="6896898" y="4397649"/>
              <a:ext cx="817563" cy="230821"/>
            </a:xfrm>
            <a:custGeom>
              <a:avLst/>
              <a:gdLst>
                <a:gd name="T0" fmla="*/ 333 w 515"/>
                <a:gd name="T1" fmla="*/ 147 h 147"/>
                <a:gd name="T2" fmla="*/ 515 w 515"/>
                <a:gd name="T3" fmla="*/ 0 h 147"/>
                <a:gd name="T4" fmla="*/ 180 w 515"/>
                <a:gd name="T5" fmla="*/ 0 h 147"/>
                <a:gd name="T6" fmla="*/ 0 w 515"/>
                <a:gd name="T7" fmla="*/ 147 h 147"/>
                <a:gd name="T8" fmla="*/ 333 w 515"/>
                <a:gd name="T9" fmla="*/ 147 h 147"/>
              </a:gdLst>
              <a:ahLst/>
              <a:cxnLst>
                <a:cxn ang="0">
                  <a:pos x="T0" y="T1"/>
                </a:cxn>
                <a:cxn ang="0">
                  <a:pos x="T2" y="T3"/>
                </a:cxn>
                <a:cxn ang="0">
                  <a:pos x="T4" y="T5"/>
                </a:cxn>
                <a:cxn ang="0">
                  <a:pos x="T6" y="T7"/>
                </a:cxn>
                <a:cxn ang="0">
                  <a:pos x="T8" y="T9"/>
                </a:cxn>
              </a:cxnLst>
              <a:rect l="0" t="0" r="r" b="b"/>
              <a:pathLst>
                <a:path w="515" h="147">
                  <a:moveTo>
                    <a:pt x="333" y="147"/>
                  </a:moveTo>
                  <a:lnTo>
                    <a:pt x="515" y="0"/>
                  </a:lnTo>
                  <a:lnTo>
                    <a:pt x="180" y="0"/>
                  </a:lnTo>
                  <a:lnTo>
                    <a:pt x="0" y="147"/>
                  </a:lnTo>
                  <a:lnTo>
                    <a:pt x="333" y="147"/>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480" name="Freeform 367"/>
            <p:cNvSpPr>
              <a:spLocks/>
            </p:cNvSpPr>
            <p:nvPr/>
          </p:nvSpPr>
          <p:spPr bwMode="auto">
            <a:xfrm>
              <a:off x="6244435" y="4907966"/>
              <a:ext cx="836613" cy="263795"/>
            </a:xfrm>
            <a:custGeom>
              <a:avLst/>
              <a:gdLst>
                <a:gd name="T0" fmla="*/ 82 w 223"/>
                <a:gd name="T1" fmla="*/ 0 h 71"/>
                <a:gd name="T2" fmla="*/ 9 w 223"/>
                <a:gd name="T3" fmla="*/ 59 h 71"/>
                <a:gd name="T4" fmla="*/ 6 w 223"/>
                <a:gd name="T5" fmla="*/ 71 h 71"/>
                <a:gd name="T6" fmla="*/ 124 w 223"/>
                <a:gd name="T7" fmla="*/ 71 h 71"/>
                <a:gd name="T8" fmla="*/ 150 w 223"/>
                <a:gd name="T9" fmla="*/ 59 h 71"/>
                <a:gd name="T10" fmla="*/ 223 w 223"/>
                <a:gd name="T11" fmla="*/ 0 h 71"/>
                <a:gd name="T12" fmla="*/ 82 w 223"/>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23" h="71">
                  <a:moveTo>
                    <a:pt x="82" y="0"/>
                  </a:moveTo>
                  <a:cubicBezTo>
                    <a:pt x="9" y="59"/>
                    <a:pt x="9" y="59"/>
                    <a:pt x="9" y="59"/>
                  </a:cubicBezTo>
                  <a:cubicBezTo>
                    <a:pt x="1" y="66"/>
                    <a:pt x="0" y="71"/>
                    <a:pt x="6" y="71"/>
                  </a:cubicBezTo>
                  <a:cubicBezTo>
                    <a:pt x="124" y="71"/>
                    <a:pt x="124" y="71"/>
                    <a:pt x="124" y="71"/>
                  </a:cubicBezTo>
                  <a:cubicBezTo>
                    <a:pt x="130" y="71"/>
                    <a:pt x="142" y="66"/>
                    <a:pt x="150" y="59"/>
                  </a:cubicBezTo>
                  <a:cubicBezTo>
                    <a:pt x="223" y="0"/>
                    <a:pt x="223" y="0"/>
                    <a:pt x="223" y="0"/>
                  </a:cubicBezTo>
                  <a:lnTo>
                    <a:pt x="82" y="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03" name="Freeform 368"/>
            <p:cNvSpPr>
              <a:spLocks/>
            </p:cNvSpPr>
            <p:nvPr/>
          </p:nvSpPr>
          <p:spPr bwMode="auto">
            <a:xfrm>
              <a:off x="8473285" y="3077104"/>
              <a:ext cx="847725" cy="276357"/>
            </a:xfrm>
            <a:custGeom>
              <a:avLst/>
              <a:gdLst>
                <a:gd name="T0" fmla="*/ 141 w 226"/>
                <a:gd name="T1" fmla="*/ 74 h 74"/>
                <a:gd name="T2" fmla="*/ 217 w 226"/>
                <a:gd name="T3" fmla="*/ 12 h 74"/>
                <a:gd name="T4" fmla="*/ 220 w 226"/>
                <a:gd name="T5" fmla="*/ 0 h 74"/>
                <a:gd name="T6" fmla="*/ 102 w 226"/>
                <a:gd name="T7" fmla="*/ 0 h 74"/>
                <a:gd name="T8" fmla="*/ 76 w 226"/>
                <a:gd name="T9" fmla="*/ 12 h 74"/>
                <a:gd name="T10" fmla="*/ 0 w 226"/>
                <a:gd name="T11" fmla="*/ 74 h 74"/>
                <a:gd name="T12" fmla="*/ 141 w 226"/>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26" h="74">
                  <a:moveTo>
                    <a:pt x="141" y="74"/>
                  </a:moveTo>
                  <a:cubicBezTo>
                    <a:pt x="217" y="12"/>
                    <a:pt x="217" y="12"/>
                    <a:pt x="217" y="12"/>
                  </a:cubicBezTo>
                  <a:cubicBezTo>
                    <a:pt x="225" y="6"/>
                    <a:pt x="226" y="0"/>
                    <a:pt x="220" y="0"/>
                  </a:cubicBezTo>
                  <a:cubicBezTo>
                    <a:pt x="102" y="0"/>
                    <a:pt x="102" y="0"/>
                    <a:pt x="102" y="0"/>
                  </a:cubicBezTo>
                  <a:cubicBezTo>
                    <a:pt x="96" y="0"/>
                    <a:pt x="84" y="6"/>
                    <a:pt x="76" y="12"/>
                  </a:cubicBezTo>
                  <a:cubicBezTo>
                    <a:pt x="0" y="74"/>
                    <a:pt x="0" y="74"/>
                    <a:pt x="0" y="74"/>
                  </a:cubicBezTo>
                  <a:lnTo>
                    <a:pt x="141" y="74"/>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7" name="Freeform 369"/>
            <p:cNvSpPr>
              <a:spLocks/>
            </p:cNvSpPr>
            <p:nvPr/>
          </p:nvSpPr>
          <p:spPr bwMode="auto">
            <a:xfrm>
              <a:off x="6580985" y="4650452"/>
              <a:ext cx="819150" cy="235531"/>
            </a:xfrm>
            <a:custGeom>
              <a:avLst/>
              <a:gdLst>
                <a:gd name="T0" fmla="*/ 334 w 516"/>
                <a:gd name="T1" fmla="*/ 150 h 150"/>
                <a:gd name="T2" fmla="*/ 516 w 516"/>
                <a:gd name="T3" fmla="*/ 0 h 150"/>
                <a:gd name="T4" fmla="*/ 180 w 516"/>
                <a:gd name="T5" fmla="*/ 0 h 150"/>
                <a:gd name="T6" fmla="*/ 0 w 516"/>
                <a:gd name="T7" fmla="*/ 150 h 150"/>
                <a:gd name="T8" fmla="*/ 334 w 516"/>
                <a:gd name="T9" fmla="*/ 150 h 150"/>
              </a:gdLst>
              <a:ahLst/>
              <a:cxnLst>
                <a:cxn ang="0">
                  <a:pos x="T0" y="T1"/>
                </a:cxn>
                <a:cxn ang="0">
                  <a:pos x="T2" y="T3"/>
                </a:cxn>
                <a:cxn ang="0">
                  <a:pos x="T4" y="T5"/>
                </a:cxn>
                <a:cxn ang="0">
                  <a:pos x="T6" y="T7"/>
                </a:cxn>
                <a:cxn ang="0">
                  <a:pos x="T8" y="T9"/>
                </a:cxn>
              </a:cxnLst>
              <a:rect l="0" t="0" r="r" b="b"/>
              <a:pathLst>
                <a:path w="516" h="150">
                  <a:moveTo>
                    <a:pt x="334" y="150"/>
                  </a:moveTo>
                  <a:lnTo>
                    <a:pt x="516" y="0"/>
                  </a:lnTo>
                  <a:lnTo>
                    <a:pt x="180" y="0"/>
                  </a:lnTo>
                  <a:lnTo>
                    <a:pt x="0" y="150"/>
                  </a:lnTo>
                  <a:lnTo>
                    <a:pt x="334" y="150"/>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sp>
          <p:nvSpPr>
            <p:cNvPr id="559" name="Freeform 373"/>
            <p:cNvSpPr>
              <a:spLocks/>
            </p:cNvSpPr>
            <p:nvPr/>
          </p:nvSpPr>
          <p:spPr bwMode="auto">
            <a:xfrm>
              <a:off x="8154198" y="3372303"/>
              <a:ext cx="817563" cy="233961"/>
            </a:xfrm>
            <a:custGeom>
              <a:avLst/>
              <a:gdLst>
                <a:gd name="T0" fmla="*/ 333 w 515"/>
                <a:gd name="T1" fmla="*/ 149 h 149"/>
                <a:gd name="T2" fmla="*/ 515 w 515"/>
                <a:gd name="T3" fmla="*/ 0 h 149"/>
                <a:gd name="T4" fmla="*/ 179 w 515"/>
                <a:gd name="T5" fmla="*/ 0 h 149"/>
                <a:gd name="T6" fmla="*/ 0 w 515"/>
                <a:gd name="T7" fmla="*/ 149 h 149"/>
                <a:gd name="T8" fmla="*/ 333 w 515"/>
                <a:gd name="T9" fmla="*/ 149 h 149"/>
              </a:gdLst>
              <a:ahLst/>
              <a:cxnLst>
                <a:cxn ang="0">
                  <a:pos x="T0" y="T1"/>
                </a:cxn>
                <a:cxn ang="0">
                  <a:pos x="T2" y="T3"/>
                </a:cxn>
                <a:cxn ang="0">
                  <a:pos x="T4" y="T5"/>
                </a:cxn>
                <a:cxn ang="0">
                  <a:pos x="T6" y="T7"/>
                </a:cxn>
                <a:cxn ang="0">
                  <a:pos x="T8" y="T9"/>
                </a:cxn>
              </a:cxnLst>
              <a:rect l="0" t="0" r="r" b="b"/>
              <a:pathLst>
                <a:path w="515" h="149">
                  <a:moveTo>
                    <a:pt x="333" y="149"/>
                  </a:moveTo>
                  <a:lnTo>
                    <a:pt x="515" y="0"/>
                  </a:lnTo>
                  <a:lnTo>
                    <a:pt x="179" y="0"/>
                  </a:lnTo>
                  <a:lnTo>
                    <a:pt x="0" y="149"/>
                  </a:lnTo>
                  <a:lnTo>
                    <a:pt x="333" y="149"/>
                  </a:lnTo>
                  <a:close/>
                </a:path>
              </a:pathLst>
            </a:custGeom>
            <a:solidFill>
              <a:schemeClr val="accent4">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a:solidFill>
                  <a:prstClr val="black"/>
                </a:solidFill>
                <a:latin typeface="Microsoft Sans Serif"/>
              </a:endParaRPr>
            </a:p>
          </p:txBody>
        </p:sp>
      </p:grpSp>
    </p:spTree>
    <p:extLst>
      <p:ext uri="{BB962C8B-B14F-4D97-AF65-F5344CB8AC3E}">
        <p14:creationId xmlns:p14="http://schemas.microsoft.com/office/powerpoint/2010/main" val="269055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750"/>
                                        <p:tgtEl>
                                          <p:spTgt spid="300"/>
                                        </p:tgtEl>
                                      </p:cBhvr>
                                    </p:animEffect>
                                    <p:set>
                                      <p:cBhvr>
                                        <p:cTn id="7" dur="1" fill="hold">
                                          <p:stCondLst>
                                            <p:cond delay="749"/>
                                          </p:stCondLst>
                                        </p:cTn>
                                        <p:tgtEl>
                                          <p:spTgt spid="30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81"/>
                                        </p:tgtEl>
                                        <p:attrNameLst>
                                          <p:attrName>style.visibility</p:attrName>
                                        </p:attrNameLst>
                                      </p:cBhvr>
                                      <p:to>
                                        <p:strVal val="visible"/>
                                      </p:to>
                                    </p:set>
                                    <p:animEffect transition="in" filter="fade">
                                      <p:cBhvr>
                                        <p:cTn id="10" dur="750"/>
                                        <p:tgtEl>
                                          <p:spTgt spid="48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46"/>
                                        </p:tgtEl>
                                        <p:attrNameLst>
                                          <p:attrName>style.visibility</p:attrName>
                                        </p:attrNameLst>
                                      </p:cBhvr>
                                      <p:to>
                                        <p:strVal val="visible"/>
                                      </p:to>
                                    </p:set>
                                    <p:animEffect transition="in" filter="fade">
                                      <p:cBhvr>
                                        <p:cTn id="13" dur="750"/>
                                        <p:tgtEl>
                                          <p:spTgt spid="646"/>
                                        </p:tgtEl>
                                      </p:cBhvr>
                                    </p:animEffect>
                                  </p:childTnLst>
                                </p:cTn>
                              </p:par>
                              <p:par>
                                <p:cTn id="14" presetID="16" presetClass="entr" presetSubtype="37" fill="hold" nodeType="withEffect">
                                  <p:stCondLst>
                                    <p:cond delay="250"/>
                                  </p:stCondLst>
                                  <p:childTnLst>
                                    <p:set>
                                      <p:cBhvr>
                                        <p:cTn id="15" dur="1" fill="hold">
                                          <p:stCondLst>
                                            <p:cond delay="0"/>
                                          </p:stCondLst>
                                        </p:cTn>
                                        <p:tgtEl>
                                          <p:spTgt spid="556"/>
                                        </p:tgtEl>
                                        <p:attrNameLst>
                                          <p:attrName>style.visibility</p:attrName>
                                        </p:attrNameLst>
                                      </p:cBhvr>
                                      <p:to>
                                        <p:strVal val="visible"/>
                                      </p:to>
                                    </p:set>
                                    <p:animEffect transition="in" filter="barn(outVertical)">
                                      <p:cBhvr>
                                        <p:cTn id="16" dur="750"/>
                                        <p:tgtEl>
                                          <p:spTgt spid="556"/>
                                        </p:tgtEl>
                                      </p:cBhvr>
                                    </p:animEffect>
                                  </p:childTnLst>
                                </p:cTn>
                              </p:par>
                              <p:par>
                                <p:cTn id="17" presetID="47" presetClass="entr" presetSubtype="0" fill="hold" grpId="0" nodeType="withEffect">
                                  <p:stCondLst>
                                    <p:cond delay="250"/>
                                  </p:stCondLst>
                                  <p:childTnLst>
                                    <p:set>
                                      <p:cBhvr>
                                        <p:cTn id="18" dur="1" fill="hold">
                                          <p:stCondLst>
                                            <p:cond delay="0"/>
                                          </p:stCondLst>
                                        </p:cTn>
                                        <p:tgtEl>
                                          <p:spTgt spid="296"/>
                                        </p:tgtEl>
                                        <p:attrNameLst>
                                          <p:attrName>style.visibility</p:attrName>
                                        </p:attrNameLst>
                                      </p:cBhvr>
                                      <p:to>
                                        <p:strVal val="visible"/>
                                      </p:to>
                                    </p:set>
                                    <p:animEffect transition="in" filter="fade">
                                      <p:cBhvr>
                                        <p:cTn id="19" dur="750"/>
                                        <p:tgtEl>
                                          <p:spTgt spid="296"/>
                                        </p:tgtEl>
                                      </p:cBhvr>
                                    </p:animEffect>
                                    <p:anim calcmode="lin" valueType="num">
                                      <p:cBhvr>
                                        <p:cTn id="20" dur="750" fill="hold"/>
                                        <p:tgtEl>
                                          <p:spTgt spid="296"/>
                                        </p:tgtEl>
                                        <p:attrNameLst>
                                          <p:attrName>ppt_x</p:attrName>
                                        </p:attrNameLst>
                                      </p:cBhvr>
                                      <p:tavLst>
                                        <p:tav tm="0">
                                          <p:val>
                                            <p:strVal val="#ppt_x"/>
                                          </p:val>
                                        </p:tav>
                                        <p:tav tm="100000">
                                          <p:val>
                                            <p:strVal val="#ppt_x"/>
                                          </p:val>
                                        </p:tav>
                                      </p:tavLst>
                                    </p:anim>
                                    <p:anim calcmode="lin" valueType="num">
                                      <p:cBhvr>
                                        <p:cTn id="21" dur="750" fill="hold"/>
                                        <p:tgtEl>
                                          <p:spTgt spid="296"/>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50"/>
                                  </p:stCondLst>
                                  <p:childTnLst>
                                    <p:set>
                                      <p:cBhvr>
                                        <p:cTn id="23" dur="1" fill="hold">
                                          <p:stCondLst>
                                            <p:cond delay="0"/>
                                          </p:stCondLst>
                                        </p:cTn>
                                        <p:tgtEl>
                                          <p:spTgt spid="298"/>
                                        </p:tgtEl>
                                        <p:attrNameLst>
                                          <p:attrName>style.visibility</p:attrName>
                                        </p:attrNameLst>
                                      </p:cBhvr>
                                      <p:to>
                                        <p:strVal val="visible"/>
                                      </p:to>
                                    </p:set>
                                    <p:animEffect transition="in" filter="fade">
                                      <p:cBhvr>
                                        <p:cTn id="24" dur="750"/>
                                        <p:tgtEl>
                                          <p:spTgt spid="298"/>
                                        </p:tgtEl>
                                      </p:cBhvr>
                                    </p:animEffect>
                                    <p:anim calcmode="lin" valueType="num">
                                      <p:cBhvr>
                                        <p:cTn id="25" dur="750" fill="hold"/>
                                        <p:tgtEl>
                                          <p:spTgt spid="298"/>
                                        </p:tgtEl>
                                        <p:attrNameLst>
                                          <p:attrName>ppt_x</p:attrName>
                                        </p:attrNameLst>
                                      </p:cBhvr>
                                      <p:tavLst>
                                        <p:tav tm="0">
                                          <p:val>
                                            <p:strVal val="#ppt_x"/>
                                          </p:val>
                                        </p:tav>
                                        <p:tav tm="100000">
                                          <p:val>
                                            <p:strVal val="#ppt_x"/>
                                          </p:val>
                                        </p:tav>
                                      </p:tavLst>
                                    </p:anim>
                                    <p:anim calcmode="lin" valueType="num">
                                      <p:cBhvr>
                                        <p:cTn id="26" dur="750" fill="hold"/>
                                        <p:tgtEl>
                                          <p:spTgt spid="29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50"/>
                                  </p:stCondLst>
                                  <p:childTnLst>
                                    <p:set>
                                      <p:cBhvr>
                                        <p:cTn id="28" dur="1" fill="hold">
                                          <p:stCondLst>
                                            <p:cond delay="0"/>
                                          </p:stCondLst>
                                        </p:cTn>
                                        <p:tgtEl>
                                          <p:spTgt spid="297"/>
                                        </p:tgtEl>
                                        <p:attrNameLst>
                                          <p:attrName>style.visibility</p:attrName>
                                        </p:attrNameLst>
                                      </p:cBhvr>
                                      <p:to>
                                        <p:strVal val="visible"/>
                                      </p:to>
                                    </p:set>
                                    <p:animEffect transition="in" filter="fade">
                                      <p:cBhvr>
                                        <p:cTn id="29" dur="750"/>
                                        <p:tgtEl>
                                          <p:spTgt spid="297"/>
                                        </p:tgtEl>
                                      </p:cBhvr>
                                    </p:animEffect>
                                    <p:anim calcmode="lin" valueType="num">
                                      <p:cBhvr>
                                        <p:cTn id="30" dur="750" fill="hold"/>
                                        <p:tgtEl>
                                          <p:spTgt spid="297"/>
                                        </p:tgtEl>
                                        <p:attrNameLst>
                                          <p:attrName>ppt_x</p:attrName>
                                        </p:attrNameLst>
                                      </p:cBhvr>
                                      <p:tavLst>
                                        <p:tav tm="0">
                                          <p:val>
                                            <p:strVal val="#ppt_x"/>
                                          </p:val>
                                        </p:tav>
                                        <p:tav tm="100000">
                                          <p:val>
                                            <p:strVal val="#ppt_x"/>
                                          </p:val>
                                        </p:tav>
                                      </p:tavLst>
                                    </p:anim>
                                    <p:anim calcmode="lin" valueType="num">
                                      <p:cBhvr>
                                        <p:cTn id="31" dur="750" fill="hold"/>
                                        <p:tgtEl>
                                          <p:spTgt spid="29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50"/>
                                  </p:stCondLst>
                                  <p:childTnLst>
                                    <p:set>
                                      <p:cBhvr>
                                        <p:cTn id="33" dur="1" fill="hold">
                                          <p:stCondLst>
                                            <p:cond delay="0"/>
                                          </p:stCondLst>
                                        </p:cTn>
                                        <p:tgtEl>
                                          <p:spTgt spid="299"/>
                                        </p:tgtEl>
                                        <p:attrNameLst>
                                          <p:attrName>style.visibility</p:attrName>
                                        </p:attrNameLst>
                                      </p:cBhvr>
                                      <p:to>
                                        <p:strVal val="visible"/>
                                      </p:to>
                                    </p:set>
                                    <p:animEffect transition="in" filter="fade">
                                      <p:cBhvr>
                                        <p:cTn id="34" dur="750"/>
                                        <p:tgtEl>
                                          <p:spTgt spid="299"/>
                                        </p:tgtEl>
                                      </p:cBhvr>
                                    </p:animEffect>
                                    <p:anim calcmode="lin" valueType="num">
                                      <p:cBhvr>
                                        <p:cTn id="35" dur="750" fill="hold"/>
                                        <p:tgtEl>
                                          <p:spTgt spid="299"/>
                                        </p:tgtEl>
                                        <p:attrNameLst>
                                          <p:attrName>ppt_x</p:attrName>
                                        </p:attrNameLst>
                                      </p:cBhvr>
                                      <p:tavLst>
                                        <p:tav tm="0">
                                          <p:val>
                                            <p:strVal val="#ppt_x"/>
                                          </p:val>
                                        </p:tav>
                                        <p:tav tm="100000">
                                          <p:val>
                                            <p:strVal val="#ppt_x"/>
                                          </p:val>
                                        </p:tav>
                                      </p:tavLst>
                                    </p:anim>
                                    <p:anim calcmode="lin" valueType="num">
                                      <p:cBhvr>
                                        <p:cTn id="36" dur="750" fill="hold"/>
                                        <p:tgtEl>
                                          <p:spTgt spid="299"/>
                                        </p:tgtEl>
                                        <p:attrNameLst>
                                          <p:attrName>ppt_y</p:attrName>
                                        </p:attrNameLst>
                                      </p:cBhvr>
                                      <p:tavLst>
                                        <p:tav tm="0">
                                          <p:val>
                                            <p:strVal val="#ppt_y-.1"/>
                                          </p:val>
                                        </p:tav>
                                        <p:tav tm="100000">
                                          <p:val>
                                            <p:strVal val="#ppt_y"/>
                                          </p:val>
                                        </p:tav>
                                      </p:tavLst>
                                    </p:anim>
                                  </p:childTnLst>
                                </p:cTn>
                              </p:par>
                              <p:par>
                                <p:cTn id="37" presetID="22" presetClass="entr" presetSubtype="1" fill="hold" nodeType="withEffect">
                                  <p:stCondLst>
                                    <p:cond delay="1000"/>
                                  </p:stCondLst>
                                  <p:childTnLst>
                                    <p:set>
                                      <p:cBhvr>
                                        <p:cTn id="38" dur="1" fill="hold">
                                          <p:stCondLst>
                                            <p:cond delay="0"/>
                                          </p:stCondLst>
                                        </p:cTn>
                                        <p:tgtEl>
                                          <p:spTgt spid="560"/>
                                        </p:tgtEl>
                                        <p:attrNameLst>
                                          <p:attrName>style.visibility</p:attrName>
                                        </p:attrNameLst>
                                      </p:cBhvr>
                                      <p:to>
                                        <p:strVal val="visible"/>
                                      </p:to>
                                    </p:set>
                                    <p:animEffect transition="in" filter="wipe(up)">
                                      <p:cBhvr>
                                        <p:cTn id="39" dur="750"/>
                                        <p:tgtEl>
                                          <p:spTgt spid="560"/>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288"/>
                                        </p:tgtEl>
                                        <p:attrNameLst>
                                          <p:attrName>style.visibility</p:attrName>
                                        </p:attrNameLst>
                                      </p:cBhvr>
                                      <p:to>
                                        <p:strVal val="visible"/>
                                      </p:to>
                                    </p:set>
                                    <p:animEffect transition="in" filter="wipe(left)">
                                      <p:cBhvr>
                                        <p:cTn id="42" dur="500"/>
                                        <p:tgtEl>
                                          <p:spTgt spid="288"/>
                                        </p:tgtEl>
                                      </p:cBhvr>
                                    </p:animEffect>
                                  </p:childTnLst>
                                </p:cTn>
                              </p:par>
                              <p:par>
                                <p:cTn id="43" presetID="22" presetClass="entr" presetSubtype="1" fill="hold" nodeType="withEffect">
                                  <p:stCondLst>
                                    <p:cond delay="1000"/>
                                  </p:stCondLst>
                                  <p:childTnLst>
                                    <p:set>
                                      <p:cBhvr>
                                        <p:cTn id="44" dur="1" fill="hold">
                                          <p:stCondLst>
                                            <p:cond delay="0"/>
                                          </p:stCondLst>
                                        </p:cTn>
                                        <p:tgtEl>
                                          <p:spTgt spid="561"/>
                                        </p:tgtEl>
                                        <p:attrNameLst>
                                          <p:attrName>style.visibility</p:attrName>
                                        </p:attrNameLst>
                                      </p:cBhvr>
                                      <p:to>
                                        <p:strVal val="visible"/>
                                      </p:to>
                                    </p:set>
                                    <p:animEffect transition="in" filter="wipe(up)">
                                      <p:cBhvr>
                                        <p:cTn id="45" dur="750"/>
                                        <p:tgtEl>
                                          <p:spTgt spid="561"/>
                                        </p:tgtEl>
                                      </p:cBhvr>
                                    </p:animEffect>
                                  </p:childTnLst>
                                </p:cTn>
                              </p:par>
                              <p:par>
                                <p:cTn id="46" presetID="22" presetClass="entr" presetSubtype="4" fill="hold" nodeType="withEffect">
                                  <p:stCondLst>
                                    <p:cond delay="1000"/>
                                  </p:stCondLst>
                                  <p:childTnLst>
                                    <p:set>
                                      <p:cBhvr>
                                        <p:cTn id="47" dur="1" fill="hold">
                                          <p:stCondLst>
                                            <p:cond delay="0"/>
                                          </p:stCondLst>
                                        </p:cTn>
                                        <p:tgtEl>
                                          <p:spTgt spid="586"/>
                                        </p:tgtEl>
                                        <p:attrNameLst>
                                          <p:attrName>style.visibility</p:attrName>
                                        </p:attrNameLst>
                                      </p:cBhvr>
                                      <p:to>
                                        <p:strVal val="visible"/>
                                      </p:to>
                                    </p:set>
                                    <p:animEffect transition="in" filter="wipe(down)">
                                      <p:cBhvr>
                                        <p:cTn id="48" dur="750"/>
                                        <p:tgtEl>
                                          <p:spTgt spid="586"/>
                                        </p:tgtEl>
                                      </p:cBhvr>
                                    </p:animEffect>
                                  </p:childTnLst>
                                </p:cTn>
                              </p:par>
                              <p:par>
                                <p:cTn id="49" presetID="22" presetClass="entr" presetSubtype="1" fill="hold" nodeType="withEffect">
                                  <p:stCondLst>
                                    <p:cond delay="1000"/>
                                  </p:stCondLst>
                                  <p:childTnLst>
                                    <p:set>
                                      <p:cBhvr>
                                        <p:cTn id="50" dur="1" fill="hold">
                                          <p:stCondLst>
                                            <p:cond delay="0"/>
                                          </p:stCondLst>
                                        </p:cTn>
                                        <p:tgtEl>
                                          <p:spTgt spid="276"/>
                                        </p:tgtEl>
                                        <p:attrNameLst>
                                          <p:attrName>style.visibility</p:attrName>
                                        </p:attrNameLst>
                                      </p:cBhvr>
                                      <p:to>
                                        <p:strVal val="visible"/>
                                      </p:to>
                                    </p:set>
                                    <p:animEffect transition="in" filter="wipe(up)">
                                      <p:cBhvr>
                                        <p:cTn id="51" dur="750"/>
                                        <p:tgtEl>
                                          <p:spTgt spid="276"/>
                                        </p:tgtEl>
                                      </p:cBhvr>
                                    </p:animEffect>
                                  </p:childTnLst>
                                </p:cTn>
                              </p:par>
                              <p:par>
                                <p:cTn id="52" presetID="22" presetClass="entr" presetSubtype="1" fill="hold" nodeType="withEffect">
                                  <p:stCondLst>
                                    <p:cond delay="1000"/>
                                  </p:stCondLst>
                                  <p:childTnLst>
                                    <p:set>
                                      <p:cBhvr>
                                        <p:cTn id="53" dur="1" fill="hold">
                                          <p:stCondLst>
                                            <p:cond delay="0"/>
                                          </p:stCondLst>
                                        </p:cTn>
                                        <p:tgtEl>
                                          <p:spTgt spid="558"/>
                                        </p:tgtEl>
                                        <p:attrNameLst>
                                          <p:attrName>style.visibility</p:attrName>
                                        </p:attrNameLst>
                                      </p:cBhvr>
                                      <p:to>
                                        <p:strVal val="visible"/>
                                      </p:to>
                                    </p:set>
                                    <p:animEffect transition="in" filter="wipe(up)">
                                      <p:cBhvr>
                                        <p:cTn id="54" dur="750"/>
                                        <p:tgtEl>
                                          <p:spTgt spid="558"/>
                                        </p:tgtEl>
                                      </p:cBhvr>
                                    </p:animEffect>
                                  </p:childTnLst>
                                </p:cTn>
                              </p:par>
                              <p:par>
                                <p:cTn id="55" presetID="22" presetClass="entr" presetSubtype="1" fill="hold" nodeType="withEffect">
                                  <p:stCondLst>
                                    <p:cond delay="1000"/>
                                  </p:stCondLst>
                                  <p:childTnLst>
                                    <p:set>
                                      <p:cBhvr>
                                        <p:cTn id="56" dur="1" fill="hold">
                                          <p:stCondLst>
                                            <p:cond delay="0"/>
                                          </p:stCondLst>
                                        </p:cTn>
                                        <p:tgtEl>
                                          <p:spTgt spid="271"/>
                                        </p:tgtEl>
                                        <p:attrNameLst>
                                          <p:attrName>style.visibility</p:attrName>
                                        </p:attrNameLst>
                                      </p:cBhvr>
                                      <p:to>
                                        <p:strVal val="visible"/>
                                      </p:to>
                                    </p:set>
                                    <p:animEffect transition="in" filter="wipe(up)">
                                      <p:cBhvr>
                                        <p:cTn id="57" dur="750"/>
                                        <p:tgtEl>
                                          <p:spTgt spid="271"/>
                                        </p:tgtEl>
                                      </p:cBhvr>
                                    </p:animEffect>
                                  </p:childTnLst>
                                </p:cTn>
                              </p:par>
                              <p:par>
                                <p:cTn id="58" presetID="22" presetClass="entr" presetSubtype="4" fill="hold" nodeType="withEffect">
                                  <p:stCondLst>
                                    <p:cond delay="1000"/>
                                  </p:stCondLst>
                                  <p:childTnLst>
                                    <p:set>
                                      <p:cBhvr>
                                        <p:cTn id="59" dur="1" fill="hold">
                                          <p:stCondLst>
                                            <p:cond delay="0"/>
                                          </p:stCondLst>
                                        </p:cTn>
                                        <p:tgtEl>
                                          <p:spTgt spid="278"/>
                                        </p:tgtEl>
                                        <p:attrNameLst>
                                          <p:attrName>style.visibility</p:attrName>
                                        </p:attrNameLst>
                                      </p:cBhvr>
                                      <p:to>
                                        <p:strVal val="visible"/>
                                      </p:to>
                                    </p:set>
                                    <p:animEffect transition="in" filter="wipe(down)">
                                      <p:cBhvr>
                                        <p:cTn id="60" dur="750"/>
                                        <p:tgtEl>
                                          <p:spTgt spid="278"/>
                                        </p:tgtEl>
                                      </p:cBhvr>
                                    </p:animEffect>
                                  </p:childTnLst>
                                </p:cTn>
                              </p:par>
                              <p:par>
                                <p:cTn id="61" presetID="10" presetClass="entr" presetSubtype="0" fill="hold" nodeType="withEffect">
                                  <p:stCondLst>
                                    <p:cond delay="1000"/>
                                  </p:stCondLst>
                                  <p:childTnLst>
                                    <p:set>
                                      <p:cBhvr>
                                        <p:cTn id="62" dur="1" fill="hold">
                                          <p:stCondLst>
                                            <p:cond delay="0"/>
                                          </p:stCondLst>
                                        </p:cTn>
                                        <p:tgtEl>
                                          <p:spTgt spid="618"/>
                                        </p:tgtEl>
                                        <p:attrNameLst>
                                          <p:attrName>style.visibility</p:attrName>
                                        </p:attrNameLst>
                                      </p:cBhvr>
                                      <p:to>
                                        <p:strVal val="visible"/>
                                      </p:to>
                                    </p:set>
                                    <p:animEffect transition="in" filter="fade">
                                      <p:cBhvr>
                                        <p:cTn id="63" dur="750"/>
                                        <p:tgtEl>
                                          <p:spTgt spid="618"/>
                                        </p:tgtEl>
                                      </p:cBhvr>
                                    </p:animEffect>
                                  </p:childTnLst>
                                </p:cTn>
                              </p:par>
                              <p:par>
                                <p:cTn id="64" presetID="47" presetClass="entr" presetSubtype="0" fill="hold" grpId="0" nodeType="withEffect">
                                  <p:stCondLst>
                                    <p:cond delay="250"/>
                                  </p:stCondLst>
                                  <p:childTnLst>
                                    <p:set>
                                      <p:cBhvr>
                                        <p:cTn id="65" dur="1" fill="hold">
                                          <p:stCondLst>
                                            <p:cond delay="0"/>
                                          </p:stCondLst>
                                        </p:cTn>
                                        <p:tgtEl>
                                          <p:spTgt spid="280"/>
                                        </p:tgtEl>
                                        <p:attrNameLst>
                                          <p:attrName>style.visibility</p:attrName>
                                        </p:attrNameLst>
                                      </p:cBhvr>
                                      <p:to>
                                        <p:strVal val="visible"/>
                                      </p:to>
                                    </p:set>
                                    <p:animEffect transition="in" filter="fade">
                                      <p:cBhvr>
                                        <p:cTn id="66" dur="750"/>
                                        <p:tgtEl>
                                          <p:spTgt spid="280"/>
                                        </p:tgtEl>
                                      </p:cBhvr>
                                    </p:animEffect>
                                    <p:anim calcmode="lin" valueType="num">
                                      <p:cBhvr>
                                        <p:cTn id="67" dur="750" fill="hold"/>
                                        <p:tgtEl>
                                          <p:spTgt spid="280"/>
                                        </p:tgtEl>
                                        <p:attrNameLst>
                                          <p:attrName>ppt_x</p:attrName>
                                        </p:attrNameLst>
                                      </p:cBhvr>
                                      <p:tavLst>
                                        <p:tav tm="0">
                                          <p:val>
                                            <p:strVal val="#ppt_x"/>
                                          </p:val>
                                        </p:tav>
                                        <p:tav tm="100000">
                                          <p:val>
                                            <p:strVal val="#ppt_x"/>
                                          </p:val>
                                        </p:tav>
                                      </p:tavLst>
                                    </p:anim>
                                    <p:anim calcmode="lin" valueType="num">
                                      <p:cBhvr>
                                        <p:cTn id="68" dur="750" fill="hold"/>
                                        <p:tgtEl>
                                          <p:spTgt spid="28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250"/>
                                  </p:stCondLst>
                                  <p:childTnLst>
                                    <p:set>
                                      <p:cBhvr>
                                        <p:cTn id="70" dur="1" fill="hold">
                                          <p:stCondLst>
                                            <p:cond delay="0"/>
                                          </p:stCondLst>
                                        </p:cTn>
                                        <p:tgtEl>
                                          <p:spTgt spid="281"/>
                                        </p:tgtEl>
                                        <p:attrNameLst>
                                          <p:attrName>style.visibility</p:attrName>
                                        </p:attrNameLst>
                                      </p:cBhvr>
                                      <p:to>
                                        <p:strVal val="visible"/>
                                      </p:to>
                                    </p:set>
                                    <p:animEffect transition="in" filter="fade">
                                      <p:cBhvr>
                                        <p:cTn id="71" dur="750"/>
                                        <p:tgtEl>
                                          <p:spTgt spid="281"/>
                                        </p:tgtEl>
                                      </p:cBhvr>
                                    </p:animEffect>
                                    <p:anim calcmode="lin" valueType="num">
                                      <p:cBhvr>
                                        <p:cTn id="72" dur="750" fill="hold"/>
                                        <p:tgtEl>
                                          <p:spTgt spid="281"/>
                                        </p:tgtEl>
                                        <p:attrNameLst>
                                          <p:attrName>ppt_x</p:attrName>
                                        </p:attrNameLst>
                                      </p:cBhvr>
                                      <p:tavLst>
                                        <p:tav tm="0">
                                          <p:val>
                                            <p:strVal val="#ppt_x"/>
                                          </p:val>
                                        </p:tav>
                                        <p:tav tm="100000">
                                          <p:val>
                                            <p:strVal val="#ppt_x"/>
                                          </p:val>
                                        </p:tav>
                                      </p:tavLst>
                                    </p:anim>
                                    <p:anim calcmode="lin" valueType="num">
                                      <p:cBhvr>
                                        <p:cTn id="73" dur="750" fill="hold"/>
                                        <p:tgtEl>
                                          <p:spTgt spid="281"/>
                                        </p:tgtEl>
                                        <p:attrNameLst>
                                          <p:attrName>ppt_y</p:attrName>
                                        </p:attrNameLst>
                                      </p:cBhvr>
                                      <p:tavLst>
                                        <p:tav tm="0">
                                          <p:val>
                                            <p:strVal val="#ppt_y-.1"/>
                                          </p:val>
                                        </p:tav>
                                        <p:tav tm="100000">
                                          <p:val>
                                            <p:strVal val="#ppt_y"/>
                                          </p:val>
                                        </p:tav>
                                      </p:tavLst>
                                    </p:anim>
                                  </p:childTnLst>
                                </p:cTn>
                              </p:par>
                              <p:par>
                                <p:cTn id="74" presetID="22" presetClass="entr" presetSubtype="4" fill="hold" nodeType="withEffect">
                                  <p:stCondLst>
                                    <p:cond delay="1000"/>
                                  </p:stCondLst>
                                  <p:childTnLst>
                                    <p:set>
                                      <p:cBhvr>
                                        <p:cTn id="75" dur="1" fill="hold">
                                          <p:stCondLst>
                                            <p:cond delay="0"/>
                                          </p:stCondLst>
                                        </p:cTn>
                                        <p:tgtEl>
                                          <p:spTgt spid="723"/>
                                        </p:tgtEl>
                                        <p:attrNameLst>
                                          <p:attrName>style.visibility</p:attrName>
                                        </p:attrNameLst>
                                      </p:cBhvr>
                                      <p:to>
                                        <p:strVal val="visible"/>
                                      </p:to>
                                    </p:set>
                                    <p:animEffect transition="in" filter="wipe(down)">
                                      <p:cBhvr>
                                        <p:cTn id="76" dur="750"/>
                                        <p:tgtEl>
                                          <p:spTgt spid="723"/>
                                        </p:tgtEl>
                                      </p:cBhvr>
                                    </p:animEffect>
                                  </p:childTnLst>
                                </p:cTn>
                              </p:par>
                              <p:par>
                                <p:cTn id="77" presetID="22" presetClass="entr" presetSubtype="4" fill="hold" grpId="0" nodeType="withEffect">
                                  <p:stCondLst>
                                    <p:cond delay="1000"/>
                                  </p:stCondLst>
                                  <p:childTnLst>
                                    <p:set>
                                      <p:cBhvr>
                                        <p:cTn id="78" dur="1" fill="hold">
                                          <p:stCondLst>
                                            <p:cond delay="0"/>
                                          </p:stCondLst>
                                        </p:cTn>
                                        <p:tgtEl>
                                          <p:spTgt spid="286"/>
                                        </p:tgtEl>
                                        <p:attrNameLst>
                                          <p:attrName>style.visibility</p:attrName>
                                        </p:attrNameLst>
                                      </p:cBhvr>
                                      <p:to>
                                        <p:strVal val="visible"/>
                                      </p:to>
                                    </p:set>
                                    <p:animEffect transition="in" filter="wipe(down)">
                                      <p:cBhvr>
                                        <p:cTn id="79" dur="500"/>
                                        <p:tgtEl>
                                          <p:spTgt spid="286"/>
                                        </p:tgtEl>
                                      </p:cBhvr>
                                    </p:animEffect>
                                  </p:childTnLst>
                                </p:cTn>
                              </p:par>
                              <p:par>
                                <p:cTn id="80" presetID="10" presetClass="entr" presetSubtype="0" fill="hold" nodeType="withEffect">
                                  <p:stCondLst>
                                    <p:cond delay="1000"/>
                                  </p:stCondLst>
                                  <p:childTnLst>
                                    <p:set>
                                      <p:cBhvr>
                                        <p:cTn id="81" dur="1" fill="hold">
                                          <p:stCondLst>
                                            <p:cond delay="0"/>
                                          </p:stCondLst>
                                        </p:cTn>
                                        <p:tgtEl>
                                          <p:spTgt spid="291"/>
                                        </p:tgtEl>
                                        <p:attrNameLst>
                                          <p:attrName>style.visibility</p:attrName>
                                        </p:attrNameLst>
                                      </p:cBhvr>
                                      <p:to>
                                        <p:strVal val="visible"/>
                                      </p:to>
                                    </p:set>
                                    <p:animEffect transition="in" filter="fade">
                                      <p:cBhvr>
                                        <p:cTn id="82" dur="750"/>
                                        <p:tgtEl>
                                          <p:spTgt spid="291"/>
                                        </p:tgtEl>
                                      </p:cBhvr>
                                    </p:animEffect>
                                  </p:childTnLst>
                                </p:cTn>
                              </p:par>
                              <p:par>
                                <p:cTn id="83" presetID="22" presetClass="entr" presetSubtype="4" fill="hold" grpId="0" nodeType="withEffect">
                                  <p:stCondLst>
                                    <p:cond delay="1000"/>
                                  </p:stCondLst>
                                  <p:childTnLst>
                                    <p:set>
                                      <p:cBhvr>
                                        <p:cTn id="84" dur="1" fill="hold">
                                          <p:stCondLst>
                                            <p:cond delay="0"/>
                                          </p:stCondLst>
                                        </p:cTn>
                                        <p:tgtEl>
                                          <p:spTgt spid="284"/>
                                        </p:tgtEl>
                                        <p:attrNameLst>
                                          <p:attrName>style.visibility</p:attrName>
                                        </p:attrNameLst>
                                      </p:cBhvr>
                                      <p:to>
                                        <p:strVal val="visible"/>
                                      </p:to>
                                    </p:set>
                                    <p:animEffect transition="in" filter="wipe(down)">
                                      <p:cBhvr>
                                        <p:cTn id="85" dur="500"/>
                                        <p:tgtEl>
                                          <p:spTgt spid="284"/>
                                        </p:tgtEl>
                                      </p:cBhvr>
                                    </p:animEffect>
                                  </p:childTnLst>
                                </p:cTn>
                              </p:par>
                            </p:childTnLst>
                          </p:cTn>
                        </p:par>
                        <p:par>
                          <p:cTn id="86" fill="hold">
                            <p:stCondLst>
                              <p:cond delay="1750"/>
                            </p:stCondLst>
                            <p:childTnLst>
                              <p:par>
                                <p:cTn id="87" presetID="22" presetClass="entr" presetSubtype="4" fill="hold" grpId="0" nodeType="afterEffect">
                                  <p:stCondLst>
                                    <p:cond delay="0"/>
                                  </p:stCondLst>
                                  <p:childTnLst>
                                    <p:set>
                                      <p:cBhvr>
                                        <p:cTn id="88" dur="1" fill="hold">
                                          <p:stCondLst>
                                            <p:cond delay="0"/>
                                          </p:stCondLst>
                                        </p:cTn>
                                        <p:tgtEl>
                                          <p:spTgt spid="285"/>
                                        </p:tgtEl>
                                        <p:attrNameLst>
                                          <p:attrName>style.visibility</p:attrName>
                                        </p:attrNameLst>
                                      </p:cBhvr>
                                      <p:to>
                                        <p:strVal val="visible"/>
                                      </p:to>
                                    </p:set>
                                    <p:animEffect transition="in" filter="wipe(down)">
                                      <p:cBhvr>
                                        <p:cTn id="89" dur="500"/>
                                        <p:tgtEl>
                                          <p:spTgt spid="285"/>
                                        </p:tgtEl>
                                      </p:cBhvr>
                                    </p:animEffect>
                                  </p:childTnLst>
                                </p:cTn>
                              </p:par>
                            </p:childTnLst>
                          </p:cTn>
                        </p:par>
                        <p:par>
                          <p:cTn id="90" fill="hold">
                            <p:stCondLst>
                              <p:cond delay="2250"/>
                            </p:stCondLst>
                            <p:childTnLst>
                              <p:par>
                                <p:cTn id="91" presetID="22" presetClass="entr" presetSubtype="4" fill="hold" grpId="0" nodeType="afterEffect">
                                  <p:stCondLst>
                                    <p:cond delay="0"/>
                                  </p:stCondLst>
                                  <p:childTnLst>
                                    <p:set>
                                      <p:cBhvr>
                                        <p:cTn id="92" dur="1" fill="hold">
                                          <p:stCondLst>
                                            <p:cond delay="0"/>
                                          </p:stCondLst>
                                        </p:cTn>
                                        <p:tgtEl>
                                          <p:spTgt spid="734"/>
                                        </p:tgtEl>
                                        <p:attrNameLst>
                                          <p:attrName>style.visibility</p:attrName>
                                        </p:attrNameLst>
                                      </p:cBhvr>
                                      <p:to>
                                        <p:strVal val="visible"/>
                                      </p:to>
                                    </p:set>
                                    <p:animEffect transition="in" filter="wipe(down)">
                                      <p:cBhvr>
                                        <p:cTn id="93" dur="500"/>
                                        <p:tgtEl>
                                          <p:spTgt spid="734"/>
                                        </p:tgtEl>
                                      </p:cBhvr>
                                    </p:animEffect>
                                  </p:childTnLst>
                                </p:cTn>
                              </p:par>
                            </p:childTnLst>
                          </p:cTn>
                        </p:par>
                        <p:par>
                          <p:cTn id="94" fill="hold">
                            <p:stCondLst>
                              <p:cond delay="2750"/>
                            </p:stCondLst>
                            <p:childTnLst>
                              <p:par>
                                <p:cTn id="95" presetID="22" presetClass="entr" presetSubtype="4" fill="hold" grpId="0" nodeType="afterEffect">
                                  <p:stCondLst>
                                    <p:cond delay="0"/>
                                  </p:stCondLst>
                                  <p:childTnLst>
                                    <p:set>
                                      <p:cBhvr>
                                        <p:cTn id="96" dur="1" fill="hold">
                                          <p:stCondLst>
                                            <p:cond delay="0"/>
                                          </p:stCondLst>
                                        </p:cTn>
                                        <p:tgtEl>
                                          <p:spTgt spid="735"/>
                                        </p:tgtEl>
                                        <p:attrNameLst>
                                          <p:attrName>style.visibility</p:attrName>
                                        </p:attrNameLst>
                                      </p:cBhvr>
                                      <p:to>
                                        <p:strVal val="visible"/>
                                      </p:to>
                                    </p:set>
                                    <p:animEffect transition="in" filter="wipe(down)">
                                      <p:cBhvr>
                                        <p:cTn id="97" dur="500"/>
                                        <p:tgtEl>
                                          <p:spTgt spid="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 grpId="0"/>
      <p:bldP spid="297" grpId="0"/>
      <p:bldP spid="298" grpId="0"/>
      <p:bldP spid="299" grpId="0"/>
      <p:bldP spid="280" grpId="0"/>
      <p:bldP spid="281" grpId="0"/>
      <p:bldP spid="284" grpId="0"/>
      <p:bldP spid="285" grpId="0"/>
      <p:bldP spid="286" grpId="0"/>
      <p:bldP spid="288" grpId="0" animBg="1"/>
      <p:bldP spid="646" grpId="0"/>
      <p:bldP spid="734" grpId="0"/>
      <p:bldP spid="7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Forwar</a:t>
            </a:r>
            <a:r>
              <a:rPr lang="en-US" dirty="0" smtClean="0"/>
              <a:t>d Compatibility</a:t>
            </a:r>
            <a:endParaRPr lang="en-US" dirty="0"/>
          </a:p>
        </p:txBody>
      </p:sp>
      <p:sp>
        <p:nvSpPr>
          <p:cNvPr id="3" name="Content Placeholder 2"/>
          <p:cNvSpPr>
            <a:spLocks noGrp="1"/>
          </p:cNvSpPr>
          <p:nvPr>
            <p:ph idx="1"/>
          </p:nvPr>
        </p:nvSpPr>
        <p:spPr/>
        <p:txBody>
          <a:bodyPr/>
          <a:lstStyle/>
          <a:p>
            <a:r>
              <a:rPr lang="en-US" dirty="0"/>
              <a:t>R15 NR is expected to support</a:t>
            </a:r>
          </a:p>
          <a:p>
            <a:pPr lvl="1"/>
            <a:r>
              <a:rPr lang="en-US" dirty="0" err="1"/>
              <a:t>eMBB</a:t>
            </a:r>
            <a:r>
              <a:rPr lang="en-US" dirty="0"/>
              <a:t> at sub6 GHz + </a:t>
            </a:r>
            <a:r>
              <a:rPr lang="en-US" dirty="0" err="1"/>
              <a:t>mmW</a:t>
            </a:r>
            <a:endParaRPr lang="en-US" dirty="0"/>
          </a:p>
          <a:p>
            <a:pPr lvl="1"/>
            <a:r>
              <a:rPr lang="en-US" dirty="0" smtClean="0"/>
              <a:t>Some level of URLLC</a:t>
            </a:r>
            <a:endParaRPr lang="en-US" dirty="0"/>
          </a:p>
          <a:p>
            <a:r>
              <a:rPr lang="en-US" dirty="0"/>
              <a:t>Long-term forward compatibility = Introducing major new features seamlessly</a:t>
            </a:r>
          </a:p>
          <a:p>
            <a:endParaRPr lang="en-US" dirty="0"/>
          </a:p>
          <a:p>
            <a:r>
              <a:rPr lang="en-US" dirty="0"/>
              <a:t>Current NR design meets following requirements</a:t>
            </a:r>
          </a:p>
          <a:p>
            <a:pPr lvl="1"/>
            <a:r>
              <a:rPr lang="en-US" dirty="0"/>
              <a:t>Need for periodic always-on transmissions reduced to a bare minimum </a:t>
            </a:r>
          </a:p>
          <a:p>
            <a:pPr lvl="1"/>
            <a:r>
              <a:rPr lang="en-US" dirty="0"/>
              <a:t>Scalability in time and frequency</a:t>
            </a:r>
          </a:p>
          <a:p>
            <a:pPr lvl="1"/>
            <a:r>
              <a:rPr lang="en-US" dirty="0"/>
              <a:t>Compact self-containable waveforms</a:t>
            </a:r>
          </a:p>
          <a:p>
            <a:pPr lvl="1"/>
            <a:r>
              <a:rPr lang="en-US" dirty="0"/>
              <a:t>Efficient and robust resource reservation/multiplexing</a:t>
            </a:r>
          </a:p>
          <a:p>
            <a:endParaRPr lang="en-US" dirty="0"/>
          </a:p>
        </p:txBody>
      </p:sp>
      <p:sp>
        <p:nvSpPr>
          <p:cNvPr id="4" name="Text Placeholder 3"/>
          <p:cNvSpPr>
            <a:spLocks noGrp="1"/>
          </p:cNvSpPr>
          <p:nvPr>
            <p:ph type="body" sz="quarter" idx="13"/>
          </p:nvPr>
        </p:nvSpPr>
        <p:spPr/>
        <p:txBody>
          <a:bodyPr/>
          <a:lstStyle/>
          <a:p>
            <a:r>
              <a:rPr lang="en-US" dirty="0" smtClean="0"/>
              <a:t>Hooks for future NR evolution</a:t>
            </a:r>
            <a:endParaRPr lang="en-US" dirty="0"/>
          </a:p>
        </p:txBody>
      </p:sp>
      <p:sp>
        <p:nvSpPr>
          <p:cNvPr id="5" name="Slide Number Placeholder 4"/>
          <p:cNvSpPr>
            <a:spLocks noGrp="1"/>
          </p:cNvSpPr>
          <p:nvPr>
            <p:ph type="sldNum" sz="quarter" idx="4"/>
          </p:nvPr>
        </p:nvSpPr>
        <p:spPr/>
        <p:txBody>
          <a:bodyPr/>
          <a:lstStyle/>
          <a:p>
            <a:fld id="{ABE59A81-623E-4E98-8BEB-441AAA7116EB}" type="slidenum">
              <a:rPr lang="en-US" smtClean="0"/>
              <a:pPr/>
              <a:t>7</a:t>
            </a:fld>
            <a:endParaRPr lang="en-US" dirty="0"/>
          </a:p>
        </p:txBody>
      </p:sp>
    </p:spTree>
    <p:extLst>
      <p:ext uri="{BB962C8B-B14F-4D97-AF65-F5344CB8AC3E}">
        <p14:creationId xmlns:p14="http://schemas.microsoft.com/office/powerpoint/2010/main" val="52781227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Forward Compatibility</a:t>
            </a:r>
            <a:endParaRPr lang="en-US" dirty="0"/>
          </a:p>
        </p:txBody>
      </p:sp>
      <p:sp>
        <p:nvSpPr>
          <p:cNvPr id="3" name="Content Placeholder 2"/>
          <p:cNvSpPr>
            <a:spLocks noGrp="1"/>
          </p:cNvSpPr>
          <p:nvPr>
            <p:ph idx="1"/>
          </p:nvPr>
        </p:nvSpPr>
        <p:spPr/>
        <p:txBody>
          <a:bodyPr/>
          <a:lstStyle/>
          <a:p>
            <a:r>
              <a:rPr lang="en-US" dirty="0"/>
              <a:t>Envision applications may require </a:t>
            </a:r>
          </a:p>
          <a:p>
            <a:pPr lvl="1"/>
            <a:r>
              <a:rPr lang="en-US" dirty="0"/>
              <a:t>100s kHz to multiple GHz bandwidth support</a:t>
            </a:r>
          </a:p>
          <a:p>
            <a:pPr lvl="1"/>
            <a:r>
              <a:rPr lang="en-US" dirty="0"/>
              <a:t>Long range, ultra low latency, etc.</a:t>
            </a:r>
          </a:p>
          <a:p>
            <a:endParaRPr lang="en-US" dirty="0"/>
          </a:p>
          <a:p>
            <a:r>
              <a:rPr lang="en-US" dirty="0"/>
              <a:t>NR is defined with scalable numerology to meet these requirements</a:t>
            </a:r>
          </a:p>
          <a:p>
            <a:pPr lvl="1"/>
            <a:r>
              <a:rPr lang="en-US" dirty="0"/>
              <a:t>Tone spacing = 15 kHz x 2</a:t>
            </a:r>
            <a:r>
              <a:rPr lang="en-US" baseline="30000" dirty="0"/>
              <a:t>n</a:t>
            </a:r>
          </a:p>
          <a:p>
            <a:pPr lvl="1"/>
            <a:r>
              <a:rPr lang="en-US" dirty="0"/>
              <a:t>Slots of 14 symbols, 1 </a:t>
            </a:r>
            <a:r>
              <a:rPr lang="en-US" dirty="0" err="1"/>
              <a:t>ms</a:t>
            </a:r>
            <a:r>
              <a:rPr lang="en-US" dirty="0"/>
              <a:t> x 2</a:t>
            </a:r>
            <a:r>
              <a:rPr lang="en-US" baseline="30000" dirty="0"/>
              <a:t>-n</a:t>
            </a:r>
            <a:endParaRPr lang="en-US" dirty="0"/>
          </a:p>
          <a:p>
            <a:pPr lvl="1"/>
            <a:r>
              <a:rPr lang="en-US" dirty="0"/>
              <a:t>Mini-slots of 2 symbols </a:t>
            </a:r>
          </a:p>
          <a:p>
            <a:pPr lvl="1"/>
            <a:r>
              <a:rPr lang="en-US" dirty="0"/>
              <a:t>Aggregated bandwidth scaling up to &gt; 1 GHz</a:t>
            </a:r>
          </a:p>
          <a:p>
            <a:endParaRPr lang="en-US" dirty="0"/>
          </a:p>
        </p:txBody>
      </p:sp>
      <p:sp>
        <p:nvSpPr>
          <p:cNvPr id="4" name="Text Placeholder 3"/>
          <p:cNvSpPr>
            <a:spLocks noGrp="1"/>
          </p:cNvSpPr>
          <p:nvPr>
            <p:ph type="body" sz="quarter" idx="13"/>
          </p:nvPr>
        </p:nvSpPr>
        <p:spPr/>
        <p:txBody>
          <a:bodyPr/>
          <a:lstStyle/>
          <a:p>
            <a:r>
              <a:rPr lang="en-US" dirty="0" smtClean="0"/>
              <a:t>Scalability in time and frequency</a:t>
            </a:r>
            <a:endParaRPr lang="en-US" dirty="0"/>
          </a:p>
        </p:txBody>
      </p:sp>
      <p:sp>
        <p:nvSpPr>
          <p:cNvPr id="5" name="Slide Number Placeholder 4"/>
          <p:cNvSpPr>
            <a:spLocks noGrp="1"/>
          </p:cNvSpPr>
          <p:nvPr>
            <p:ph type="sldNum" sz="quarter" idx="4"/>
          </p:nvPr>
        </p:nvSpPr>
        <p:spPr/>
        <p:txBody>
          <a:bodyPr/>
          <a:lstStyle/>
          <a:p>
            <a:fld id="{ABE59A81-623E-4E98-8BEB-441AAA7116EB}" type="slidenum">
              <a:rPr lang="en-US" smtClean="0"/>
              <a:pPr/>
              <a:t>8</a:t>
            </a:fld>
            <a:endParaRPr lang="en-US" dirty="0"/>
          </a:p>
        </p:txBody>
      </p:sp>
    </p:spTree>
    <p:extLst>
      <p:ext uri="{BB962C8B-B14F-4D97-AF65-F5344CB8AC3E}">
        <p14:creationId xmlns:p14="http://schemas.microsoft.com/office/powerpoint/2010/main" val="71545355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Forward Compatibility</a:t>
            </a:r>
            <a:endParaRPr lang="en-US" dirty="0"/>
          </a:p>
        </p:txBody>
      </p:sp>
      <p:sp>
        <p:nvSpPr>
          <p:cNvPr id="3" name="Content Placeholder 2"/>
          <p:cNvSpPr>
            <a:spLocks noGrp="1"/>
          </p:cNvSpPr>
          <p:nvPr>
            <p:ph idx="1"/>
          </p:nvPr>
        </p:nvSpPr>
        <p:spPr/>
        <p:txBody>
          <a:bodyPr/>
          <a:lstStyle/>
          <a:p>
            <a:r>
              <a:rPr lang="en-US" dirty="0"/>
              <a:t>Compact legacy waveform enables efficient multiplexing of future waveforms</a:t>
            </a:r>
          </a:p>
          <a:p>
            <a:r>
              <a:rPr lang="en-US" dirty="0"/>
              <a:t>NR has compact time/frequency foot print </a:t>
            </a:r>
            <a:r>
              <a:rPr lang="en-US" dirty="0">
                <a:sym typeface="Wingdings" panose="05000000000000000000" pitchFamily="2" charset="2"/>
              </a:rPr>
              <a:t> blank space for future</a:t>
            </a:r>
            <a:endParaRPr lang="en-US" dirty="0"/>
          </a:p>
          <a:p>
            <a:pPr lvl="1"/>
            <a:r>
              <a:rPr lang="en-US" dirty="0"/>
              <a:t>No CRS</a:t>
            </a:r>
          </a:p>
          <a:p>
            <a:pPr lvl="1"/>
            <a:r>
              <a:rPr lang="en-US" dirty="0"/>
              <a:t>Single slot SYNC waveform with &lt; 10% duty cycle in time</a:t>
            </a:r>
          </a:p>
          <a:p>
            <a:pPr lvl="1"/>
            <a:r>
              <a:rPr lang="en-US" dirty="0"/>
              <a:t>Narrow band SYNC waveform limited to &lt; 5MHz for sub6GHz and &lt;40 MHz for </a:t>
            </a:r>
            <a:r>
              <a:rPr lang="en-US" dirty="0" err="1"/>
              <a:t>mmW</a:t>
            </a:r>
            <a:endParaRPr lang="en-US" dirty="0"/>
          </a:p>
          <a:p>
            <a:pPr lvl="1"/>
            <a:r>
              <a:rPr lang="en-US" dirty="0"/>
              <a:t>New frame structure enables self-containable DL/UL traffic transactions</a:t>
            </a:r>
          </a:p>
          <a:p>
            <a:endParaRPr lang="en-US" dirty="0"/>
          </a:p>
        </p:txBody>
      </p:sp>
      <p:sp>
        <p:nvSpPr>
          <p:cNvPr id="4" name="Text Placeholder 3"/>
          <p:cNvSpPr>
            <a:spLocks noGrp="1"/>
          </p:cNvSpPr>
          <p:nvPr>
            <p:ph type="body" sz="quarter" idx="13"/>
          </p:nvPr>
        </p:nvSpPr>
        <p:spPr/>
        <p:txBody>
          <a:bodyPr/>
          <a:lstStyle/>
          <a:p>
            <a:r>
              <a:rPr lang="en-US" dirty="0" smtClean="0"/>
              <a:t>Legacy operation can be “contained” within some resources</a:t>
            </a:r>
            <a:endParaRPr lang="en-US" dirty="0"/>
          </a:p>
        </p:txBody>
      </p:sp>
      <p:sp>
        <p:nvSpPr>
          <p:cNvPr id="5" name="Slide Number Placeholder 4"/>
          <p:cNvSpPr>
            <a:spLocks noGrp="1"/>
          </p:cNvSpPr>
          <p:nvPr>
            <p:ph type="sldNum" sz="quarter" idx="4"/>
          </p:nvPr>
        </p:nvSpPr>
        <p:spPr/>
        <p:txBody>
          <a:bodyPr/>
          <a:lstStyle/>
          <a:p>
            <a:fld id="{ABE59A81-623E-4E98-8BEB-441AAA7116EB}" type="slidenum">
              <a:rPr lang="en-US" smtClean="0"/>
              <a:pPr/>
              <a:t>9</a:t>
            </a:fld>
            <a:endParaRPr lang="en-US" dirty="0"/>
          </a:p>
        </p:txBody>
      </p:sp>
      <p:pic>
        <p:nvPicPr>
          <p:cNvPr id="6" name="Picture 5"/>
          <p:cNvPicPr>
            <a:picLocks noChangeAspect="1"/>
          </p:cNvPicPr>
          <p:nvPr/>
        </p:nvPicPr>
        <p:blipFill>
          <a:blip r:embed="rId2"/>
          <a:stretch>
            <a:fillRect/>
          </a:stretch>
        </p:blipFill>
        <p:spPr>
          <a:xfrm>
            <a:off x="487154" y="4730142"/>
            <a:ext cx="10710932" cy="1034211"/>
          </a:xfrm>
          <a:prstGeom prst="rect">
            <a:avLst/>
          </a:prstGeom>
        </p:spPr>
      </p:pic>
    </p:spTree>
    <p:extLst>
      <p:ext uri="{BB962C8B-B14F-4D97-AF65-F5344CB8AC3E}">
        <p14:creationId xmlns:p14="http://schemas.microsoft.com/office/powerpoint/2010/main" val="538709091"/>
      </p:ext>
    </p:extLst>
  </p:cSld>
  <p:clrMapOvr>
    <a:masterClrMapping/>
  </p:clrMapOvr>
  <p:transition spd="med">
    <p:fade/>
  </p:transition>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7_Qualcomm">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7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cap="rnd">
          <a:solidFill>
            <a:schemeClr val="tx1">
              <a:lumMod val="50000"/>
              <a:lumOff val="5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250" dirty="0" err="1">
            <a:solidFill>
              <a:schemeClr val="tx1">
                <a:lumMod val="50000"/>
                <a:lumOff val="50000"/>
              </a:schemeClr>
            </a:solidFill>
          </a:defRPr>
        </a:defPPr>
      </a:lstStyle>
    </a:txDef>
  </a:objectDefaults>
  <a:extraClrSchemeLst/>
  <a:extLst>
    <a:ext uri="{05A4C25C-085E-4340-85A3-A5531E510DB2}">
      <thm15:themeFamily xmlns:thm15="http://schemas.microsoft.com/office/thememl/2012/main" name="Presentation1" id="{B3CBC953-B4A3-4244-B108-5F800C562962}" vid="{43FD0AC4-632F-419F-B89D-8CE7F3773AC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9C865D-052F-45FE-8367-56AAD7AEAA2C}">
  <ds:schemaRefs>
    <ds:schemaRef ds:uri="b4b33aa9-2354-4d53-bed7-232b42d25ff3"/>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18514</TotalTime>
  <Words>1063</Words>
  <Application>Microsoft Office PowerPoint</Application>
  <PresentationFormat>Widescreen</PresentationFormat>
  <Paragraphs>151</Paragraphs>
  <Slides>10</Slides>
  <Notes>5</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23" baseType="lpstr">
      <vt:lpstr>Arial</vt:lpstr>
      <vt:lpstr>Calibri</vt:lpstr>
      <vt:lpstr>Microsoft Sans Serif</vt:lpstr>
      <vt:lpstr>Qualcomm Office Bold</vt:lpstr>
      <vt:lpstr>Qualcomm Office Light</vt:lpstr>
      <vt:lpstr>Qualcomm Office Regular</vt:lpstr>
      <vt:lpstr>Qualcomm Regular</vt:lpstr>
      <vt:lpstr>Tahoma</vt:lpstr>
      <vt:lpstr>Times New Roman</vt:lpstr>
      <vt:lpstr>Wingdings</vt:lpstr>
      <vt:lpstr>QTI_Template_NDA_June2014</vt:lpstr>
      <vt:lpstr>7_Qualcomm</vt:lpstr>
      <vt:lpstr>Microsoft Word Picture</vt:lpstr>
      <vt:lpstr>PowerPoint Presentation</vt:lpstr>
      <vt:lpstr>Outline</vt:lpstr>
      <vt:lpstr>Migration from EPC based options to 5GC options</vt:lpstr>
      <vt:lpstr>NSA/SA – RAN1/RAN2 perspective</vt:lpstr>
      <vt:lpstr>NSA/SA – RAN1/RAN2 perspective</vt:lpstr>
      <vt:lpstr>A flexible framework with forward compatibility</vt:lpstr>
      <vt:lpstr>Forward Compatibility</vt:lpstr>
      <vt:lpstr>Forward Compatibility</vt:lpstr>
      <vt:lpstr>Forward Compatibility</vt:lpstr>
      <vt:lpstr>Forward Compatibility</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Juan Montojo</cp:lastModifiedBy>
  <cp:revision>546</cp:revision>
  <cp:lastPrinted>2017-02-25T22:08:40Z</cp:lastPrinted>
  <dcterms:created xsi:type="dcterms:W3CDTF">2014-07-09T00:20:26Z</dcterms:created>
  <dcterms:modified xsi:type="dcterms:W3CDTF">2017-02-28T06:12:46Z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