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42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75</a:t>
            </a:r>
          </a:p>
          <a:p>
            <a:r>
              <a:rPr lang="en-GB" sz="2000" b="1" dirty="0"/>
              <a:t>Dubrovnik, Croatia, March 6 - 9, 2017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RP-170170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600" y="2209800"/>
            <a:ext cx="8610600" cy="24384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/>
              <a:t>Source:		Samsung</a:t>
            </a:r>
            <a:endParaRPr lang="en-US" sz="2400" dirty="0"/>
          </a:p>
          <a:p>
            <a:pPr algn="l"/>
            <a:r>
              <a:rPr lang="en-GB" sz="2400" b="1" dirty="0"/>
              <a:t>Title</a:t>
            </a:r>
            <a:r>
              <a:rPr lang="en-GB" sz="2400" b="1" dirty="0" smtClean="0"/>
              <a:t>:			</a:t>
            </a:r>
            <a:r>
              <a:rPr lang="en-US" sz="2400" b="1" dirty="0" smtClean="0"/>
              <a:t>Motivation </a:t>
            </a:r>
            <a:r>
              <a:rPr lang="en-US" sz="2400" b="1" dirty="0"/>
              <a:t>for new WI: Further </a:t>
            </a:r>
            <a:r>
              <a:rPr lang="en-US" sz="2400" b="1" dirty="0" smtClean="0"/>
              <a:t>					Enhancements </a:t>
            </a:r>
            <a:r>
              <a:rPr lang="en-US" sz="2400" b="1" dirty="0"/>
              <a:t>on </a:t>
            </a:r>
            <a:r>
              <a:rPr lang="en-US" sz="2400" b="1" dirty="0" smtClean="0"/>
              <a:t>Full-Dimension </a:t>
            </a:r>
            <a:r>
              <a:rPr lang="en-US" sz="2400" b="1" dirty="0"/>
              <a:t>(</a:t>
            </a:r>
            <a:r>
              <a:rPr lang="en-US" sz="2400" b="1" dirty="0" smtClean="0"/>
              <a:t>FD) 				MIMO </a:t>
            </a:r>
            <a:r>
              <a:rPr lang="en-US" sz="2400" b="1" dirty="0"/>
              <a:t>for LTE</a:t>
            </a:r>
            <a:r>
              <a:rPr lang="en-GB" sz="2400" i="1" dirty="0" smtClean="0"/>
              <a:t> </a:t>
            </a:r>
            <a:endParaRPr lang="en-US" sz="2400" dirty="0"/>
          </a:p>
          <a:p>
            <a:pPr algn="l"/>
            <a:r>
              <a:rPr lang="en-GB" sz="2400" b="1" dirty="0"/>
              <a:t>Document </a:t>
            </a:r>
            <a:r>
              <a:rPr lang="en-GB" sz="2400" b="1" dirty="0" smtClean="0"/>
              <a:t>for:	Discussion</a:t>
            </a:r>
            <a:endParaRPr lang="en-US" sz="2400" dirty="0"/>
          </a:p>
          <a:p>
            <a:pPr algn="l"/>
            <a:r>
              <a:rPr lang="en-GB" sz="2400" b="1" dirty="0"/>
              <a:t>Agenda Item:	</a:t>
            </a:r>
            <a:r>
              <a:rPr lang="en-GB" sz="2400" b="1" dirty="0" smtClean="0"/>
              <a:t>	10.1.1</a:t>
            </a:r>
            <a:endParaRPr lang="en-US" sz="2400" dirty="0"/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Motivation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US" sz="2400" i="1" dirty="0" smtClean="0"/>
              <a:t>Enhanced inter-operability between FD-MIMO and some other LTE-A features</a:t>
            </a:r>
          </a:p>
          <a:p>
            <a:pPr lvl="1" hangingPunct="0"/>
            <a:r>
              <a:rPr lang="en-US" sz="2000" i="1" dirty="0" smtClean="0"/>
              <a:t>Key component: CSI reporting</a:t>
            </a:r>
          </a:p>
          <a:p>
            <a:pPr hangingPunct="0"/>
            <a:endParaRPr lang="en-US" sz="2400" dirty="0" smtClean="0"/>
          </a:p>
          <a:p>
            <a:pPr hangingPunct="0"/>
            <a:r>
              <a:rPr lang="en-US" sz="2400" dirty="0" smtClean="0"/>
              <a:t>Rel-14 periodic CSI reporting (P-CSI) for non-</a:t>
            </a:r>
            <a:r>
              <a:rPr lang="en-US" sz="2400" dirty="0" err="1" smtClean="0"/>
              <a:t>precoded</a:t>
            </a:r>
            <a:r>
              <a:rPr lang="en-US" sz="2400" dirty="0" smtClean="0"/>
              <a:t> CSI-RS (Class A) requires at least 3 UL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for one complete CSI report</a:t>
            </a:r>
          </a:p>
          <a:p>
            <a:pPr lvl="1" hangingPunct="0"/>
            <a:r>
              <a:rPr lang="en-US" sz="2000" dirty="0" smtClean="0"/>
              <a:t>Intermittent (un)availability of UL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for </a:t>
            </a:r>
            <a:r>
              <a:rPr lang="en-US" sz="2000" i="1" dirty="0" smtClean="0"/>
              <a:t>LAA</a:t>
            </a:r>
            <a:r>
              <a:rPr lang="en-US" sz="2000" dirty="0" smtClean="0"/>
              <a:t> and </a:t>
            </a:r>
            <a:r>
              <a:rPr lang="en-US" sz="2000" i="1" dirty="0" err="1" smtClean="0"/>
              <a:t>eIMTA</a:t>
            </a:r>
            <a:endParaRPr lang="en-US" sz="2000" i="1" dirty="0" smtClean="0"/>
          </a:p>
          <a:p>
            <a:pPr lvl="1" hangingPunct="0"/>
            <a:r>
              <a:rPr lang="en-US" sz="2000" dirty="0" smtClean="0"/>
              <a:t>Limitation of PUCCH format 2/2a/2b (small maximum payload)</a:t>
            </a:r>
          </a:p>
          <a:p>
            <a:pPr lvl="1" hangingPunct="0"/>
            <a:r>
              <a:rPr lang="en-US" sz="2000" dirty="0" smtClean="0"/>
              <a:t>Issues: complex priority rules, increased dropping of CSI reports, error propagation, stale CSI reports </a:t>
            </a:r>
          </a:p>
          <a:p>
            <a:pPr lvl="1" hangingPunct="0"/>
            <a:r>
              <a:rPr lang="en-US" sz="2000" dirty="0" smtClean="0">
                <a:sym typeface="Wingdings" panose="05000000000000000000" pitchFamily="2" charset="2"/>
              </a:rPr>
              <a:t>Solution: use PUCCH formats with larger maximum payload to design compact/self-contained P-CSI reporting which requires, e.g. at most 2 </a:t>
            </a:r>
            <a:r>
              <a:rPr lang="en-US" sz="2000" dirty="0" err="1" smtClean="0">
                <a:sym typeface="Wingdings" panose="05000000000000000000" pitchFamily="2" charset="2"/>
              </a:rPr>
              <a:t>subframes</a:t>
            </a:r>
            <a:r>
              <a:rPr lang="en-US" sz="2000" dirty="0" smtClean="0">
                <a:sym typeface="Wingdings" panose="05000000000000000000" pitchFamily="2" charset="2"/>
              </a:rPr>
              <a:t> for one complete report</a:t>
            </a:r>
          </a:p>
          <a:p>
            <a:pPr hangingPunct="0"/>
            <a:endParaRPr lang="en-US" sz="2000" dirty="0" smtClean="0">
              <a:sym typeface="Wingdings" panose="05000000000000000000" pitchFamily="2" charset="2"/>
            </a:endParaRPr>
          </a:p>
          <a:p>
            <a:pPr lvl="1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99322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Motivation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 smtClean="0">
                <a:sym typeface="Wingdings" panose="05000000000000000000" pitchFamily="2" charset="2"/>
              </a:rPr>
              <a:t>Rel-14 </a:t>
            </a:r>
            <a:r>
              <a:rPr lang="en-US" sz="2400" dirty="0">
                <a:sym typeface="Wingdings" panose="05000000000000000000" pitchFamily="2" charset="2"/>
              </a:rPr>
              <a:t>aperiodic CSI reporting (A-CSI) only supports mode 1-1 for </a:t>
            </a:r>
            <a:r>
              <a:rPr lang="en-US" sz="2400" i="1" dirty="0" err="1">
                <a:sym typeface="Wingdings" panose="05000000000000000000" pitchFamily="2" charset="2"/>
              </a:rPr>
              <a:t>eCA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</a:p>
          <a:p>
            <a:pPr lvl="1" hangingPunct="0"/>
            <a:r>
              <a:rPr lang="en-US" sz="2000" dirty="0">
                <a:sym typeface="Wingdings" panose="05000000000000000000" pitchFamily="2" charset="2"/>
              </a:rPr>
              <a:t>Issue: with </a:t>
            </a:r>
            <a:r>
              <a:rPr lang="en-US" sz="2000" dirty="0" err="1">
                <a:sym typeface="Wingdings" panose="05000000000000000000" pitchFamily="2" charset="2"/>
              </a:rPr>
              <a:t>eCA</a:t>
            </a:r>
            <a:r>
              <a:rPr lang="en-US" sz="2000" dirty="0">
                <a:sym typeface="Wingdings" panose="05000000000000000000" pitchFamily="2" charset="2"/>
              </a:rPr>
              <a:t>, subband CQI and/or PMI is not applicable – performance limitation</a:t>
            </a:r>
          </a:p>
          <a:p>
            <a:pPr lvl="1" hangingPunct="0"/>
            <a:r>
              <a:rPr lang="en-US" sz="2000" dirty="0">
                <a:sym typeface="Wingdings" panose="05000000000000000000" pitchFamily="2" charset="2"/>
              </a:rPr>
              <a:t>Solution: specify mechanism to support other modes, e.g. 1-2, 3-1, 3-2</a:t>
            </a:r>
          </a:p>
          <a:p>
            <a:pPr lvl="1" hangingPunct="0"/>
            <a:endParaRPr lang="en-US" sz="1800" dirty="0">
              <a:sym typeface="Wingdings" panose="05000000000000000000" pitchFamily="2" charset="2"/>
            </a:endParaRPr>
          </a:p>
          <a:p>
            <a:pPr hangingPunct="0"/>
            <a:r>
              <a:rPr lang="en-US" sz="2400" dirty="0" smtClean="0"/>
              <a:t>CRS-based CSI reporting can be used for </a:t>
            </a:r>
            <a:r>
              <a:rPr lang="en-US" sz="2400" i="1" dirty="0" smtClean="0"/>
              <a:t>MTC</a:t>
            </a:r>
            <a:r>
              <a:rPr lang="en-US" sz="2400" dirty="0" smtClean="0"/>
              <a:t> in Rel-14</a:t>
            </a:r>
          </a:p>
          <a:p>
            <a:pPr lvl="1" hangingPunct="0"/>
            <a:r>
              <a:rPr lang="en-US" sz="2000" dirty="0" smtClean="0"/>
              <a:t>FD-MIMO can improve DL multiplexing capacity (number of connections) for MTC</a:t>
            </a:r>
          </a:p>
          <a:p>
            <a:pPr lvl="1" hangingPunct="0"/>
            <a:r>
              <a:rPr lang="en-US" sz="2000" dirty="0" smtClean="0"/>
              <a:t>Issue: FD-MIMO-related CSI reporting requires CSI-RS</a:t>
            </a:r>
          </a:p>
          <a:p>
            <a:pPr lvl="1" hangingPunct="0"/>
            <a:r>
              <a:rPr lang="en-US" sz="2000" dirty="0" smtClean="0"/>
              <a:t>Solution: enable CSI-RS-based CSI reporting for MTC while maintaining low-payload principle</a:t>
            </a:r>
          </a:p>
        </p:txBody>
      </p:sp>
    </p:spTree>
    <p:extLst>
      <p:ext uri="{BB962C8B-B14F-4D97-AF65-F5344CB8AC3E}">
        <p14:creationId xmlns:p14="http://schemas.microsoft.com/office/powerpoint/2010/main" val="812868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Motivation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US" sz="2400" i="1" dirty="0" smtClean="0"/>
              <a:t>Enable concurrent usage of advanced CSI with other pertinent FD-MIMO features</a:t>
            </a:r>
          </a:p>
          <a:p>
            <a:pPr lvl="1" hangingPunct="0"/>
            <a:r>
              <a:rPr lang="en-US" sz="2000" i="1" dirty="0" err="1" smtClean="0"/>
              <a:t>Beamformed</a:t>
            </a:r>
            <a:r>
              <a:rPr lang="en-US" sz="2000" i="1" dirty="0" smtClean="0"/>
              <a:t> CSI-RS, hybrid CSI, and semi-open-loop transmission</a:t>
            </a:r>
          </a:p>
          <a:p>
            <a:pPr hangingPunct="0"/>
            <a:endParaRPr lang="en-US" sz="2400" dirty="0" smtClean="0"/>
          </a:p>
          <a:p>
            <a:pPr hangingPunct="0"/>
            <a:r>
              <a:rPr lang="en-US" sz="2400" dirty="0" smtClean="0">
                <a:sym typeface="Wingdings" panose="05000000000000000000" pitchFamily="2" charset="2"/>
              </a:rPr>
              <a:t>Currently advanced CSI codebook is only enabled for non-</a:t>
            </a:r>
            <a:r>
              <a:rPr lang="en-US" sz="2400" dirty="0" err="1" smtClean="0">
                <a:sym typeface="Wingdings" panose="05000000000000000000" pitchFamily="2" charset="2"/>
              </a:rPr>
              <a:t>precoded</a:t>
            </a:r>
            <a:r>
              <a:rPr lang="en-US" sz="2400" dirty="0" smtClean="0">
                <a:sym typeface="Wingdings" panose="05000000000000000000" pitchFamily="2" charset="2"/>
              </a:rPr>
              <a:t> CSI-RS (Class A)</a:t>
            </a:r>
            <a:endParaRPr lang="en-US" sz="2400" dirty="0">
              <a:sym typeface="Wingdings" panose="05000000000000000000" pitchFamily="2" charset="2"/>
            </a:endParaRPr>
          </a:p>
          <a:p>
            <a:pPr lvl="1" hangingPunct="0"/>
            <a:r>
              <a:rPr lang="en-US" sz="2000" dirty="0" smtClean="0">
                <a:sym typeface="Wingdings" panose="05000000000000000000" pitchFamily="2" charset="2"/>
              </a:rPr>
              <a:t>The W1 part of advanced CSI codebook can be beneficial for hybrid CSI mechanism 1 and semi-open-loop transmission</a:t>
            </a:r>
          </a:p>
          <a:p>
            <a:pPr lvl="1" hangingPunct="0"/>
            <a:r>
              <a:rPr lang="en-US" sz="2000" dirty="0" smtClean="0">
                <a:sym typeface="Wingdings" panose="05000000000000000000" pitchFamily="2" charset="2"/>
              </a:rPr>
              <a:t>The W2 part of advanced CSI codebook can be beneficial for </a:t>
            </a:r>
            <a:r>
              <a:rPr lang="en-US" sz="2000" dirty="0" err="1" smtClean="0">
                <a:sym typeface="Wingdings" panose="05000000000000000000" pitchFamily="2" charset="2"/>
              </a:rPr>
              <a:t>beamformed</a:t>
            </a:r>
            <a:r>
              <a:rPr lang="en-US" sz="2000" dirty="0" smtClean="0">
                <a:sym typeface="Wingdings" panose="05000000000000000000" pitchFamily="2" charset="2"/>
              </a:rPr>
              <a:t> CSI-RS</a:t>
            </a:r>
            <a:endParaRPr lang="en-US" sz="2000" dirty="0">
              <a:sym typeface="Wingdings" panose="05000000000000000000" pitchFamily="2" charset="2"/>
            </a:endParaRPr>
          </a:p>
          <a:p>
            <a:pPr lvl="1" hangingPunct="0"/>
            <a:endParaRPr lang="en-US" sz="16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40989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Motivation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US" sz="2400" i="1" dirty="0" smtClean="0"/>
              <a:t>Enable efficient usage of IMR by extending aperiodic CSI-RS functionality to ZP CSI-RS</a:t>
            </a:r>
          </a:p>
          <a:p>
            <a:pPr hangingPunct="0"/>
            <a:endParaRPr lang="en-US" sz="2400" dirty="0" smtClean="0"/>
          </a:p>
          <a:p>
            <a:pPr hangingPunct="0"/>
            <a:r>
              <a:rPr lang="en-US" sz="2400" dirty="0" smtClean="0">
                <a:sym typeface="Wingdings" panose="05000000000000000000" pitchFamily="2" charset="2"/>
              </a:rPr>
              <a:t>Rel-14 aperiodic CSI-RS is only enabled for NZP CSI-RS for {2, 4, 8} ports</a:t>
            </a:r>
          </a:p>
          <a:p>
            <a:pPr lvl="1" hangingPunct="0"/>
            <a:r>
              <a:rPr lang="en-US" sz="2000" dirty="0" smtClean="0">
                <a:sym typeface="Wingdings" panose="05000000000000000000" pitchFamily="2" charset="2"/>
              </a:rPr>
              <a:t>Aperiodic CSI-RS enables more efficient resource pooling across UEs</a:t>
            </a:r>
          </a:p>
          <a:p>
            <a:pPr lvl="1" hangingPunct="0"/>
            <a:r>
              <a:rPr lang="en-US" sz="2000" dirty="0" smtClean="0">
                <a:sym typeface="Wingdings" panose="05000000000000000000" pitchFamily="2" charset="2"/>
              </a:rPr>
              <a:t>Extension to ZP CSI-RS seems natural</a:t>
            </a:r>
          </a:p>
          <a:p>
            <a:pPr lvl="1" hangingPunct="0"/>
            <a:endParaRPr lang="en-US" sz="16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89297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Objective: Core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>
            <a:noAutofit/>
          </a:bodyPr>
          <a:lstStyle/>
          <a:p>
            <a:pPr lvl="0" fontAlgn="auto" hangingPunct="0"/>
            <a:r>
              <a:rPr lang="en-GB" sz="2400" dirty="0"/>
              <a:t>Extend specification support for CSI reporting in the following areas [RAN1]</a:t>
            </a:r>
            <a:endParaRPr lang="en-US" sz="2400" dirty="0"/>
          </a:p>
          <a:p>
            <a:pPr lvl="1" fontAlgn="auto" hangingPunct="0"/>
            <a:r>
              <a:rPr lang="en-GB" sz="2000" dirty="0" smtClean="0"/>
              <a:t>[Motivation 1] Specify </a:t>
            </a:r>
            <a:r>
              <a:rPr lang="en-GB" sz="2000" dirty="0"/>
              <a:t>periodic CSI reporting using PUCCH format(s) other than format 2 to facilitate compact and self-contained PUCCH-based periodic CSI reports </a:t>
            </a:r>
            <a:endParaRPr lang="en-US" sz="2000" dirty="0"/>
          </a:p>
          <a:p>
            <a:pPr lvl="1" fontAlgn="auto" hangingPunct="0"/>
            <a:r>
              <a:rPr lang="en-GB" sz="2000" dirty="0"/>
              <a:t>[Motivation 1] </a:t>
            </a:r>
            <a:r>
              <a:rPr lang="en-GB" sz="2000" dirty="0" smtClean="0"/>
              <a:t>Specify </a:t>
            </a:r>
            <a:r>
              <a:rPr lang="en-GB" sz="2000" dirty="0"/>
              <a:t>aperiodic CSI reporting beyond PUSCH mode 1-1 when configured together with enhanced carrier aggregation</a:t>
            </a:r>
            <a:endParaRPr lang="en-US" sz="2000" dirty="0"/>
          </a:p>
          <a:p>
            <a:pPr lvl="1" fontAlgn="auto" hangingPunct="0"/>
            <a:r>
              <a:rPr lang="en-GB" sz="2000" dirty="0"/>
              <a:t>[Motivation 1] </a:t>
            </a:r>
            <a:r>
              <a:rPr lang="en-GB" sz="2000" dirty="0" smtClean="0"/>
              <a:t>Specify </a:t>
            </a:r>
            <a:r>
              <a:rPr lang="en-GB" sz="2000" dirty="0"/>
              <a:t>low-payload CSI reporting which takes advantage of FD-MIMO for the purpose of MTC-type applications</a:t>
            </a:r>
            <a:endParaRPr lang="en-US" sz="2000" dirty="0"/>
          </a:p>
          <a:p>
            <a:pPr lvl="1" fontAlgn="auto" hangingPunct="0"/>
            <a:r>
              <a:rPr lang="en-GB" sz="2000" dirty="0" smtClean="0"/>
              <a:t>[Motivation 2] Specify </a:t>
            </a:r>
            <a:r>
              <a:rPr lang="en-GB" sz="2000" dirty="0"/>
              <a:t>necessary components to enable concurrent usage of advanced CSI codebook with UE-specific </a:t>
            </a:r>
            <a:r>
              <a:rPr lang="en-GB" sz="2000" dirty="0" err="1"/>
              <a:t>beamformed</a:t>
            </a:r>
            <a:r>
              <a:rPr lang="en-GB" sz="2000" dirty="0"/>
              <a:t> CSI-RS (with 2, 4, or 8 ports), hybrid CSI, and semi-open-loop transmissions</a:t>
            </a:r>
            <a:endParaRPr lang="en-US" sz="2000" dirty="0"/>
          </a:p>
          <a:p>
            <a:pPr lvl="1" fontAlgn="auto" hangingPunct="0"/>
            <a:r>
              <a:rPr lang="en-GB" sz="2000" dirty="0"/>
              <a:t>[Motivation </a:t>
            </a:r>
            <a:r>
              <a:rPr lang="en-GB" sz="2000" dirty="0" smtClean="0"/>
              <a:t>3] Specify </a:t>
            </a:r>
            <a:r>
              <a:rPr lang="en-GB" sz="2000" dirty="0"/>
              <a:t>aperiodic CSI-IM for interference measurement overhead reduction in high-load MU-MIMO scenario</a:t>
            </a:r>
            <a:endParaRPr lang="en-US" sz="2000" dirty="0"/>
          </a:p>
          <a:p>
            <a:pPr lvl="0" fontAlgn="auto" hangingPunct="0"/>
            <a:r>
              <a:rPr lang="en-GB" sz="2400" dirty="0"/>
              <a:t>Specify higher layer support of enhancements listed above [RAN2]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</TotalTime>
  <Words>474</Words>
  <Application>Microsoft Office PowerPoint</Application>
  <PresentationFormat>On-screen Show (4:3)</PresentationFormat>
  <Paragraphs>51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Motivation 1</vt:lpstr>
      <vt:lpstr>Motivation 1</vt:lpstr>
      <vt:lpstr>Motivation 2</vt:lpstr>
      <vt:lpstr>Motivation 3</vt:lpstr>
      <vt:lpstr>Objective: Core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225</cp:revision>
  <dcterms:created xsi:type="dcterms:W3CDTF">2016-09-09T20:37:00Z</dcterms:created>
  <dcterms:modified xsi:type="dcterms:W3CDTF">2017-02-24T17:05:31Z</dcterms:modified>
</cp:coreProperties>
</file>