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568" r:id="rId6"/>
    <p:sldId id="570" r:id="rId7"/>
    <p:sldId id="573" r:id="rId8"/>
    <p:sldId id="572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2" autoAdjust="0"/>
    <p:restoredTop sz="99757" autoAdjust="0"/>
  </p:normalViewPr>
  <p:slideViewPr>
    <p:cSldViewPr>
      <p:cViewPr varScale="1">
        <p:scale>
          <a:sx n="100" d="100"/>
          <a:sy n="100" d="100"/>
        </p:scale>
        <p:origin x="557" y="5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2/24/2017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da-DK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</a:t>
            </a:r>
            <a:r>
              <a:rPr lang="da-DK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Integrated Backhaul and Access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9.1, Document for: Discussion 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smtClean="0">
                <a:latin typeface="Calibri" panose="020F0502020204030204" pitchFamily="34" charset="0"/>
                <a:ea typeface="HY견고딕" pitchFamily="18" charset="-127"/>
              </a:rPr>
              <a:t>RP-170168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RAN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#75</a:t>
            </a: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Dubrovnik, 6th 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- 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9th Mar 2017</a:t>
            </a:r>
            <a:endParaRPr lang="ko-KR" altLang="ko-KR" sz="1200" dirty="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GB" sz="2000" b="1" dirty="0" smtClean="0"/>
              <a:t>Wireless </a:t>
            </a:r>
            <a:r>
              <a:rPr lang="en-GB" sz="2000" b="1" dirty="0"/>
              <a:t>relay </a:t>
            </a:r>
            <a:r>
              <a:rPr lang="en-GB" sz="2000" dirty="0"/>
              <a:t>enables </a:t>
            </a:r>
            <a:r>
              <a:rPr lang="en-GB" sz="2000" b="1" dirty="0"/>
              <a:t>self-backhauling</a:t>
            </a:r>
            <a:r>
              <a:rPr lang="en-GB" sz="2000" dirty="0"/>
              <a:t> which can significantly </a:t>
            </a:r>
            <a:r>
              <a:rPr lang="en-GB" sz="2000" b="1" dirty="0"/>
              <a:t>reduce the cost of deploying NR networks</a:t>
            </a:r>
            <a:r>
              <a:rPr lang="en-GB" sz="2000" dirty="0"/>
              <a:t> by eliminating or reducing the need for </a:t>
            </a:r>
            <a:r>
              <a:rPr lang="en-GB" sz="2000" dirty="0" err="1"/>
              <a:t>fiber</a:t>
            </a:r>
            <a:r>
              <a:rPr lang="en-GB" sz="2000" dirty="0"/>
              <a:t> backhaul or other wired backhaul </a:t>
            </a:r>
            <a:r>
              <a:rPr lang="en-GB" sz="2000" dirty="0" smtClean="0"/>
              <a:t>types</a:t>
            </a:r>
          </a:p>
          <a:p>
            <a:pPr lvl="1" latinLnBrk="0"/>
            <a:r>
              <a:rPr lang="en-US" altLang="ko-KR" sz="1800" dirty="0"/>
              <a:t>E</a:t>
            </a:r>
            <a:r>
              <a:rPr lang="en-US" altLang="ko-KR" sz="1800" dirty="0" smtClean="0"/>
              <a:t>nables </a:t>
            </a:r>
            <a:r>
              <a:rPr lang="en-US" altLang="ko-KR" sz="1800" b="1" dirty="0" smtClean="0"/>
              <a:t>economical dense small cell deployments</a:t>
            </a:r>
            <a:r>
              <a:rPr lang="en-US" altLang="ko-KR" sz="1800" dirty="0" smtClean="0"/>
              <a:t>, providing </a:t>
            </a:r>
            <a:r>
              <a:rPr lang="en-US" altLang="ko-KR" sz="1800" b="1" dirty="0"/>
              <a:t>capacity boost </a:t>
            </a:r>
            <a:r>
              <a:rPr lang="en-US" altLang="ko-KR" sz="1800" dirty="0"/>
              <a:t>in </a:t>
            </a:r>
            <a:r>
              <a:rPr lang="en-US" altLang="ko-KR" sz="1800" b="1" dirty="0"/>
              <a:t>dense urban </a:t>
            </a:r>
            <a:r>
              <a:rPr lang="en-US" altLang="ko-KR" sz="1800" b="1" dirty="0" smtClean="0"/>
              <a:t>area</a:t>
            </a:r>
            <a:endParaRPr lang="en-US" altLang="ko-KR" sz="1800" b="1" dirty="0"/>
          </a:p>
          <a:p>
            <a:pPr lvl="1" latinLnBrk="0"/>
            <a:r>
              <a:rPr lang="en-US" altLang="ko-KR" sz="1800" dirty="0" smtClean="0"/>
              <a:t>Enables </a:t>
            </a:r>
            <a:r>
              <a:rPr lang="en-US" altLang="ko-KR" sz="1800" b="1" dirty="0" smtClean="0"/>
              <a:t>low cost coverage extension </a:t>
            </a:r>
            <a:r>
              <a:rPr lang="en-US" altLang="ko-KR" sz="1800" b="1" dirty="0"/>
              <a:t>for </a:t>
            </a:r>
            <a:r>
              <a:rPr lang="en-US" altLang="ko-KR" sz="1800" b="1" dirty="0" err="1"/>
              <a:t>mmWave</a:t>
            </a:r>
            <a:r>
              <a:rPr lang="en-US" altLang="ko-KR" sz="1800" b="1" dirty="0"/>
              <a:t> </a:t>
            </a:r>
            <a:r>
              <a:rPr lang="en-US" altLang="ko-KR" sz="1800" b="1" dirty="0" smtClean="0"/>
              <a:t>frequency and for rural area</a:t>
            </a:r>
            <a:endParaRPr lang="en-US" altLang="ko-KR" sz="1800" b="1" dirty="0"/>
          </a:p>
          <a:p>
            <a:r>
              <a:rPr lang="en-US" altLang="ko-KR" sz="2000" dirty="0" smtClean="0"/>
              <a:t>To enable efficient </a:t>
            </a:r>
            <a:r>
              <a:rPr lang="en-US" altLang="ko-KR" sz="2000" dirty="0"/>
              <a:t>spectrum utilization of backhaul and access, </a:t>
            </a:r>
            <a:r>
              <a:rPr lang="en-US" altLang="ko-KR" sz="2000" b="1" dirty="0"/>
              <a:t>support for integrated backhaul and access</a:t>
            </a:r>
            <a:r>
              <a:rPr lang="en-US" altLang="ko-KR" sz="2000" dirty="0"/>
              <a:t> functionality is essential</a:t>
            </a:r>
          </a:p>
          <a:p>
            <a:pPr latinLnBrk="0"/>
            <a:endParaRPr lang="en-GB" sz="2000" dirty="0" smtClean="0"/>
          </a:p>
          <a:p>
            <a:pPr latinLnBrk="0"/>
            <a:endParaRPr lang="en-GB" altLang="ko-KR" sz="2000" dirty="0"/>
          </a:p>
          <a:p>
            <a:pPr latinLnBrk="0"/>
            <a:endParaRPr lang="en-US" altLang="ko-KR" sz="2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784" y="4005064"/>
            <a:ext cx="441578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9570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NR </a:t>
            </a:r>
            <a:r>
              <a:rPr lang="en-US" altLang="ko-KR" dirty="0" smtClean="0"/>
              <a:t>requirement </a:t>
            </a:r>
            <a:r>
              <a:rPr lang="en-US" altLang="ko-KR" dirty="0" smtClean="0"/>
              <a:t>on wireless relay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GB" sz="2000" dirty="0"/>
              <a:t>The </a:t>
            </a:r>
            <a:r>
              <a:rPr lang="en-GB" sz="2000" dirty="0"/>
              <a:t>design of the 5G RAN and Radio Interface Technology shall aim at supporting wireless relay </a:t>
            </a:r>
            <a:r>
              <a:rPr lang="en-GB" sz="2000" dirty="0"/>
              <a:t>functions </a:t>
            </a:r>
            <a:endParaRPr lang="en-GB" sz="2000" dirty="0" smtClean="0"/>
          </a:p>
          <a:p>
            <a:pPr lvl="1" latinLnBrk="0"/>
            <a:r>
              <a:rPr lang="en-GB" sz="1600" dirty="0"/>
              <a:t>Scenarios </a:t>
            </a:r>
            <a:r>
              <a:rPr lang="en-GB" sz="1600" dirty="0"/>
              <a:t>and Requirements for Next Generation Access Technologies (TR 38.913 10.16 Relay requirements</a:t>
            </a:r>
            <a:r>
              <a:rPr lang="en-GB" sz="1600" dirty="0"/>
              <a:t>)</a:t>
            </a:r>
            <a:endParaRPr lang="en-US" sz="1600" dirty="0"/>
          </a:p>
          <a:p>
            <a:pPr marL="0" indent="0" latinLnBrk="0">
              <a:buNone/>
            </a:pPr>
            <a:endParaRPr lang="en-US" sz="2000" dirty="0"/>
          </a:p>
          <a:p>
            <a:pPr lvl="0" latinLnBrk="0"/>
            <a:r>
              <a:rPr lang="en-US" sz="2000" dirty="0" smtClean="0"/>
              <a:t>RAN1#85 agreements</a:t>
            </a:r>
          </a:p>
          <a:p>
            <a:pPr lvl="1" latinLnBrk="0"/>
            <a:r>
              <a:rPr lang="en-US" sz="1600" dirty="0" smtClean="0"/>
              <a:t>NR </a:t>
            </a:r>
            <a:r>
              <a:rPr lang="en-US" sz="1600" dirty="0"/>
              <a:t>should allow for efficient same frequency operation between the access link and backhaul link</a:t>
            </a:r>
          </a:p>
          <a:p>
            <a:pPr lvl="1" latinLnBrk="0"/>
            <a:r>
              <a:rPr lang="en-US" sz="1600" dirty="0"/>
              <a:t>NR should also allow for efficient operation when the backhaul link and access link are on different frequencies. This includes:</a:t>
            </a:r>
          </a:p>
          <a:p>
            <a:pPr lvl="2" latinLnBrk="0"/>
            <a:r>
              <a:rPr lang="en-US" dirty="0">
                <a:cs typeface="+mn-cs"/>
              </a:rPr>
              <a:t>Operation of backhaul link and access link on different frequencies in the same band</a:t>
            </a:r>
          </a:p>
          <a:p>
            <a:pPr lvl="2" latinLnBrk="0"/>
            <a:r>
              <a:rPr lang="en-US" dirty="0">
                <a:cs typeface="+mn-cs"/>
              </a:rPr>
              <a:t>Operation of backhaul link and access link in different bands</a:t>
            </a:r>
          </a:p>
          <a:p>
            <a:pPr lvl="1" latinLnBrk="0"/>
            <a:r>
              <a:rPr lang="en-US" sz="1600" dirty="0"/>
              <a:t>Note: The term ‘backhaul link’ does not make any assumption on NR RAN architecture design options</a:t>
            </a:r>
          </a:p>
        </p:txBody>
      </p:sp>
    </p:spTree>
    <p:extLst>
      <p:ext uri="{BB962C8B-B14F-4D97-AF65-F5344CB8AC3E}">
        <p14:creationId xmlns:p14="http://schemas.microsoft.com/office/powerpoint/2010/main" val="139317015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RAN1 </a:t>
            </a:r>
            <a:r>
              <a:rPr lang="en-US" altLang="ko-KR" smtClean="0"/>
              <a:t>conclusions during NR Study Item (RAN1#86)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sz="1800" dirty="0"/>
              <a:t>Mechanisms for </a:t>
            </a:r>
            <a:r>
              <a:rPr lang="en-US" sz="1800" b="1" dirty="0"/>
              <a:t>joint operation of backhaul link and access link </a:t>
            </a:r>
            <a:r>
              <a:rPr lang="en-US" sz="1800" dirty="0"/>
              <a:t>should be studied by NR, including</a:t>
            </a:r>
          </a:p>
          <a:p>
            <a:pPr lvl="1" latinLnBrk="0"/>
            <a:r>
              <a:rPr lang="en-US" sz="1600" dirty="0"/>
              <a:t>Study dynamic resource allocation among backhaul and access links, including TDM and FDM and SDM approaches under half-duplex constraint </a:t>
            </a:r>
          </a:p>
          <a:p>
            <a:pPr lvl="1" latinLnBrk="0"/>
            <a:r>
              <a:rPr lang="en-US" sz="1600" dirty="0"/>
              <a:t>Study multi-hop backhauling and multi-site connectivity in backhauling </a:t>
            </a:r>
          </a:p>
          <a:p>
            <a:pPr lvl="1" latinLnBrk="0"/>
            <a:r>
              <a:rPr lang="en-US" sz="1600" dirty="0"/>
              <a:t>Mechanism for integration of new TRPs/RNs carrying integrated backhaul and access functionalities</a:t>
            </a:r>
          </a:p>
          <a:p>
            <a:pPr lvl="1" latinLnBrk="0"/>
            <a:r>
              <a:rPr lang="en-US" sz="1600" dirty="0"/>
              <a:t>Mechanisms for discovery and management of backhaul links for the connected TRP/relay nodes (if supported) with integrated backhaul and access links</a:t>
            </a:r>
          </a:p>
          <a:p>
            <a:pPr lvl="1" latinLnBrk="0"/>
            <a:r>
              <a:rPr lang="en-US" sz="1600" dirty="0"/>
              <a:t>Other aspects/functionalities such as forward compatibility to study full duplex operation on backhaul and/or access links are FFS</a:t>
            </a:r>
          </a:p>
          <a:p>
            <a:pPr latinLnBrk="0"/>
            <a:endParaRPr lang="en-US" sz="1800" dirty="0" smtClean="0"/>
          </a:p>
          <a:p>
            <a:pPr latinLnBrk="0"/>
            <a:r>
              <a:rPr lang="en-US" sz="1800" dirty="0" smtClean="0"/>
              <a:t>RAN1 </a:t>
            </a:r>
            <a:r>
              <a:rPr lang="en-US" sz="1800" dirty="0"/>
              <a:t>should strive for a common mobility handling and beam management framework for mobile TRP/relay nodes (if supported) carrying joint operation of backhaul and access functionalities and the usual UEs</a:t>
            </a:r>
          </a:p>
          <a:p>
            <a:pPr latinLnBrk="0"/>
            <a:endParaRPr lang="en-US" sz="1800" dirty="0" smtClean="0"/>
          </a:p>
          <a:p>
            <a:pPr latinLnBrk="0"/>
            <a:r>
              <a:rPr lang="en-US" sz="1800" dirty="0" smtClean="0"/>
              <a:t>Note</a:t>
            </a:r>
            <a:r>
              <a:rPr lang="en-US" sz="1800" dirty="0"/>
              <a:t>: No assumption on particular RAN </a:t>
            </a:r>
            <a:r>
              <a:rPr lang="en-US" sz="1800" dirty="0" smtClean="0"/>
              <a:t>architecture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801386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Study Item on Integrated Backhaul and Access (IBA)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altLang="ko-KR" sz="1800" b="1" dirty="0" smtClean="0"/>
              <a:t>Proposal: Approve a RAN1-led study item on IBA. </a:t>
            </a:r>
            <a:r>
              <a:rPr lang="en-US" sz="1800" b="1" dirty="0"/>
              <a:t>The study aims to develop technical solutions for supporting efficient in-band wireless relay for NR. Frequency ranges up to 100 GHz will be considered</a:t>
            </a:r>
            <a:r>
              <a:rPr lang="en-US" sz="1800" b="1" dirty="0" smtClean="0"/>
              <a:t>.</a:t>
            </a:r>
            <a:endParaRPr lang="en-US" altLang="ko-KR" sz="1800" b="1" dirty="0"/>
          </a:p>
          <a:p>
            <a:pPr latinLnBrk="0"/>
            <a:r>
              <a:rPr lang="en-US" altLang="ko-KR" sz="1800" dirty="0" smtClean="0"/>
              <a:t>Based on the conclusion of the RAN1 study item, the following should be included in the study item scope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600" dirty="0" smtClean="0"/>
              <a:t>Identify </a:t>
            </a:r>
            <a:r>
              <a:rPr lang="en-US" altLang="ko-KR" sz="1600" dirty="0"/>
              <a:t>mechanisms for joint operation of backhaul link and access link, including</a:t>
            </a:r>
          </a:p>
          <a:p>
            <a:pPr lvl="2" latinLnBrk="0"/>
            <a:r>
              <a:rPr lang="en-US" altLang="ko-KR" sz="1200" dirty="0" smtClean="0"/>
              <a:t>Study </a:t>
            </a:r>
            <a:r>
              <a:rPr lang="en-US" altLang="ko-KR" sz="1200" dirty="0"/>
              <a:t>dynamic resource allocation among backhaul and access links, including TDM and FDM and SDM approaches under half-duplex constraint [RAN1, </a:t>
            </a:r>
            <a:r>
              <a:rPr lang="en-US" altLang="ko-KR" sz="1200" dirty="0" smtClean="0"/>
              <a:t>RAN2]</a:t>
            </a:r>
          </a:p>
          <a:p>
            <a:pPr lvl="2" latinLnBrk="0"/>
            <a:r>
              <a:rPr lang="en-US" altLang="ko-KR" sz="1200" dirty="0" smtClean="0"/>
              <a:t>Study </a:t>
            </a:r>
            <a:r>
              <a:rPr lang="en-US" altLang="ko-KR" sz="1200" dirty="0"/>
              <a:t>multi-hop backhauling and multi-site connectivity in backhauling [RAN1, RAN2, RAN3]</a:t>
            </a:r>
          </a:p>
          <a:p>
            <a:pPr lvl="2" latinLnBrk="0"/>
            <a:r>
              <a:rPr lang="en-US" altLang="ko-KR" sz="1200" dirty="0" smtClean="0"/>
              <a:t>Mechanism </a:t>
            </a:r>
            <a:r>
              <a:rPr lang="en-US" altLang="ko-KR" sz="1200" dirty="0"/>
              <a:t>for integration of new TRPs/RNs carrying integrated backhaul and access functionalities</a:t>
            </a:r>
          </a:p>
          <a:p>
            <a:pPr lvl="2" latinLnBrk="0"/>
            <a:r>
              <a:rPr lang="en-US" altLang="ko-KR" sz="1200" dirty="0" smtClean="0"/>
              <a:t>Mechanisms </a:t>
            </a:r>
            <a:r>
              <a:rPr lang="en-US" altLang="ko-KR" sz="1200" dirty="0"/>
              <a:t>for discovery and management of backhaul links for the connected TRP/relay nodes (if supported) with integrated backhaul and access links [RAN1, RAN2, RAN3]</a:t>
            </a:r>
          </a:p>
          <a:p>
            <a:pPr lvl="2" latinLnBrk="0"/>
            <a:r>
              <a:rPr lang="en-US" altLang="ko-KR" sz="1200" dirty="0" smtClean="0"/>
              <a:t>Other </a:t>
            </a:r>
            <a:r>
              <a:rPr lang="en-US" altLang="ko-KR" sz="1200" dirty="0"/>
              <a:t>aspects/functionalities such as forward compatibility to study full duplex operation on backhaul and/or access links are FFS [RAN1</a:t>
            </a:r>
            <a:r>
              <a:rPr lang="en-US" altLang="ko-KR" sz="1200" dirty="0" smtClean="0"/>
              <a:t>]</a:t>
            </a:r>
            <a:endParaRPr lang="en-US" altLang="ko-KR" sz="1600" dirty="0"/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600" dirty="0" smtClean="0"/>
              <a:t>Strive </a:t>
            </a:r>
            <a:r>
              <a:rPr lang="en-US" altLang="ko-KR" sz="1600" dirty="0"/>
              <a:t>for a common mobility handling and beam management framework for mobile TRP/relay nodes carrying joint operation of backhaul and access functionalities and the usual UEs [RAN1, RAN2</a:t>
            </a:r>
            <a:r>
              <a:rPr lang="en-US" altLang="ko-KR" sz="1600" dirty="0" smtClean="0"/>
              <a:t>]</a:t>
            </a:r>
            <a:endParaRPr lang="en-US" altLang="ko-KR" sz="1600" dirty="0"/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600" dirty="0" smtClean="0"/>
              <a:t>Identify </a:t>
            </a:r>
            <a:r>
              <a:rPr lang="en-US" altLang="ko-KR" sz="1600" dirty="0"/>
              <a:t>physical layer solutions to support wireless backhaul links with high spectral efficiency [RAN1].</a:t>
            </a:r>
          </a:p>
          <a:p>
            <a:pPr lvl="1" latinLnBrk="0"/>
            <a:endParaRPr lang="en-US" altLang="ko-KR" sz="1600" dirty="0" smtClean="0"/>
          </a:p>
          <a:p>
            <a:pPr lvl="1" latinLnBrk="0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09501683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37475</TotalTime>
  <Words>603</Words>
  <Application>Microsoft Office PowerPoint</Application>
  <PresentationFormat>A4 Paper (210x297 mm)</PresentationFormat>
  <Paragraphs>44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굴림</vt:lpstr>
      <vt:lpstr>HY견고딕</vt:lpstr>
      <vt:lpstr>맑은 고딕</vt:lpstr>
      <vt:lpstr>SimSun</vt:lpstr>
      <vt:lpstr>Arial</vt:lpstr>
      <vt:lpstr>Calibri</vt:lpstr>
      <vt:lpstr>Times New Roman</vt:lpstr>
      <vt:lpstr>3_Office 테마</vt:lpstr>
      <vt:lpstr>PowerPoint Presentation</vt:lpstr>
      <vt:lpstr>Introduction</vt:lpstr>
      <vt:lpstr>NR requirement on wireless relay</vt:lpstr>
      <vt:lpstr>RAN1 conclusions during NR Study Item (RAN1#86)</vt:lpstr>
      <vt:lpstr>Study Item on Integrated Backhaul and Access (IBA)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Boon Loong Ng</cp:lastModifiedBy>
  <cp:revision>1264</cp:revision>
  <dcterms:created xsi:type="dcterms:W3CDTF">2011-04-07T04:52:51Z</dcterms:created>
  <dcterms:modified xsi:type="dcterms:W3CDTF">2017-02-24T14:24:51Z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