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262" r:id="rId2"/>
    <p:sldId id="351" r:id="rId3"/>
    <p:sldId id="349" r:id="rId4"/>
    <p:sldId id="300" r:id="rId5"/>
    <p:sldId id="333" r:id="rId6"/>
    <p:sldId id="350" r:id="rId7"/>
    <p:sldId id="346" r:id="rId8"/>
    <p:sldId id="347" r:id="rId9"/>
    <p:sldId id="348" r:id="rId10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CC"/>
    <a:srgbClr val="6699FF"/>
    <a:srgbClr val="008FD4"/>
    <a:srgbClr val="66CCFF"/>
    <a:srgbClr val="9999FF"/>
    <a:srgbClr val="6666FF"/>
    <a:srgbClr val="0000FF"/>
    <a:srgbClr val="5ACBF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35" autoAdjust="0"/>
    <p:restoredTop sz="95547" autoAdjust="0"/>
  </p:normalViewPr>
  <p:slideViewPr>
    <p:cSldViewPr snapToObjects="1">
      <p:cViewPr>
        <p:scale>
          <a:sx n="100" d="100"/>
          <a:sy n="100" d="100"/>
        </p:scale>
        <p:origin x="-1094" y="-29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8EE6F2-E207-4976-977E-9CDB5B7A17F3}" type="datetimeFigureOut">
              <a:rPr lang="zh-CN" altLang="en-US"/>
              <a:pPr>
                <a:defRPr/>
              </a:pPr>
              <a:t>2016/12/4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9B404EC-8ABF-47B5-B55B-BF9A7EF47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C492DF9-AF4D-4927-9FC0-159860D541CA}" type="datetimeFigureOut">
              <a:rPr lang="zh-CN" altLang="en-US"/>
              <a:pPr>
                <a:defRPr/>
              </a:pPr>
              <a:t>2016/12/4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1EAB59-5140-4FD5-8556-F39FB7E95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F863A8-1726-4A40-8AA2-F321D23073C4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1EAB59-5140-4FD5-8556-F39FB7E95B8E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A0AEFC-8FB9-495B-A62F-FE64558AE840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1EAB59-5140-4FD5-8556-F39FB7E95B8E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1EAB59-5140-4FD5-8556-F39FB7E95B8E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A0AEFC-8FB9-495B-A62F-FE64558AE840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A0AEFC-8FB9-495B-A62F-FE64558AE840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A0AEFC-8FB9-495B-A62F-FE64558AE840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A0AEFC-8FB9-495B-A62F-FE64558AE840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6C9DC3BD-45F2-417F-A4C7-0DAE7A0513B4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BE1184E2-9070-465F-AE3A-09DDFEACFFA5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2C874D79-3A59-44CF-B532-E4E844FCB5EB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1854198"/>
            <a:ext cx="4478338" cy="860428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3GPP TSG RAN #74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Vienna, Austria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December 5-8, 2016</a:t>
            </a:r>
          </a:p>
        </p:txBody>
      </p:sp>
      <p:sp>
        <p:nvSpPr>
          <p:cNvPr id="8195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Motivation </a:t>
            </a:r>
            <a:r>
              <a:rPr lang="en-US" dirty="0" smtClean="0">
                <a:ea typeface="微软雅黑" pitchFamily="34" charset="-122"/>
              </a:rPr>
              <a:t>of </a:t>
            </a:r>
            <a:r>
              <a:rPr lang="en-US" dirty="0" smtClean="0">
                <a:ea typeface="微软雅黑" pitchFamily="34" charset="-122"/>
              </a:rPr>
              <a:t>Study on 5G Non-orthogonal Multiple Access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85720" y="2857502"/>
            <a:ext cx="717232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ZTE, ZTE Microelectronics</a:t>
            </a: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50825" y="438149"/>
            <a:ext cx="1214478" cy="42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RP-162483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000114"/>
            <a:ext cx="8513763" cy="3545404"/>
          </a:xfrm>
        </p:spPr>
        <p:txBody>
          <a:bodyPr/>
          <a:lstStyle/>
          <a:p>
            <a:pPr marL="228600" lvl="0" indent="-168275" eaLnBrk="1" hangingPunct="1">
              <a:lnSpc>
                <a:spcPct val="13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altLang="zh-CN" b="1" dirty="0" smtClean="0">
                <a:solidFill>
                  <a:prstClr val="black"/>
                </a:solidFill>
                <a:ea typeface="Arial Unicode MS" pitchFamily="34" charset="-122"/>
                <a:sym typeface="Calibri" pitchFamily="34" charset="0"/>
              </a:rPr>
              <a:t>URLLC</a:t>
            </a:r>
            <a:endParaRPr kumimoji="0" lang="en-US" altLang="zh-CN" b="1" dirty="0">
              <a:solidFill>
                <a:prstClr val="black"/>
              </a:solidFill>
              <a:ea typeface="Arial Unicode MS" pitchFamily="34" charset="-122"/>
              <a:sym typeface="Calibri" pitchFamily="34" charset="0"/>
            </a:endParaRPr>
          </a:p>
          <a:p>
            <a:pPr marL="685800" lvl="1" indent="-168275" eaLnBrk="1" hangingPunct="1">
              <a:lnSpc>
                <a:spcPct val="13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altLang="zh-CN" sz="1600" dirty="0" smtClean="0">
                <a:solidFill>
                  <a:prstClr val="black"/>
                </a:solidFill>
                <a:ea typeface="Arial Unicode MS" pitchFamily="34" charset="-122"/>
                <a:sym typeface="Calibri" pitchFamily="34" charset="0"/>
              </a:rPr>
              <a:t>UE is in RRC connected state or possibly inactive state</a:t>
            </a:r>
          </a:p>
          <a:p>
            <a:pPr marL="685800" lvl="1" indent="-168275" eaLnBrk="1" hangingPunct="1">
              <a:lnSpc>
                <a:spcPct val="13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altLang="zh-CN" sz="1600" dirty="0" smtClean="0">
                <a:solidFill>
                  <a:prstClr val="black"/>
                </a:solidFill>
                <a:ea typeface="Arial Unicode MS" pitchFamily="34" charset="-122"/>
                <a:sym typeface="Calibri" pitchFamily="34" charset="0"/>
              </a:rPr>
              <a:t>The key metrics are low latency and high reliability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err="1" smtClean="0">
                <a:ea typeface="Arial Unicode MS" pitchFamily="34" charset="-122"/>
                <a:sym typeface="Calibri" pitchFamily="34" charset="0"/>
              </a:rPr>
              <a:t>mMTC</a:t>
            </a:r>
            <a:endParaRPr lang="en-US" altLang="zh-CN" b="1" dirty="0">
              <a:ea typeface="Arial Unicode MS" pitchFamily="34" charset="-122"/>
              <a:sym typeface="Calibri" pitchFamily="34" charset="0"/>
            </a:endParaRP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ea typeface="Arial Unicode MS" pitchFamily="34" charset="-122"/>
                <a:sym typeface="Calibri" pitchFamily="34" charset="0"/>
              </a:rPr>
              <a:t>UE is in inactive state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ea typeface="Arial Unicode MS" pitchFamily="34" charset="-122"/>
                <a:sym typeface="Calibri" pitchFamily="34" charset="0"/>
              </a:rPr>
              <a:t>The key metrics are very low power consumption and good coverage</a:t>
            </a:r>
            <a:endParaRPr kumimoji="0" lang="en-US" altLang="zh-CN" sz="1600" dirty="0">
              <a:solidFill>
                <a:prstClr val="black"/>
              </a:solidFill>
              <a:ea typeface="Arial Unicode MS" pitchFamily="34" charset="-122"/>
              <a:sym typeface="Calibri" pitchFamily="34" charset="0"/>
            </a:endParaRP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err="1" smtClean="0">
                <a:ea typeface="Arial Unicode MS" pitchFamily="34" charset="-122"/>
                <a:sym typeface="Calibri" pitchFamily="34" charset="0"/>
              </a:rPr>
              <a:t>eMBB</a:t>
            </a:r>
            <a:r>
              <a:rPr lang="en-US" altLang="zh-CN" b="1" dirty="0" smtClean="0">
                <a:ea typeface="Arial Unicode MS" pitchFamily="34" charset="-122"/>
                <a:sym typeface="Calibri" pitchFamily="34" charset="0"/>
              </a:rPr>
              <a:t> (infrequent small data)</a:t>
            </a:r>
            <a:endParaRPr lang="en-US" altLang="zh-CN" b="1" dirty="0">
              <a:ea typeface="Arial Unicode MS" pitchFamily="34" charset="-122"/>
              <a:sym typeface="Calibri" pitchFamily="34" charset="0"/>
            </a:endParaRP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ea typeface="Arial Unicode MS" pitchFamily="34" charset="-122"/>
                <a:sym typeface="Calibri" pitchFamily="34" charset="0"/>
              </a:rPr>
              <a:t>UE is in inactive state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ea typeface="Arial Unicode MS" pitchFamily="34" charset="-122"/>
                <a:sym typeface="Calibri" pitchFamily="34" charset="0"/>
              </a:rPr>
              <a:t>The key metrics are lower power consumption and less signaling overhead</a:t>
            </a:r>
            <a:endParaRPr lang="en-US" altLang="zh-CN" sz="1600" dirty="0">
              <a:ea typeface="Arial Unicode MS" pitchFamily="34" charset="-122"/>
              <a:sym typeface="Calibri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85734"/>
            <a:ext cx="8513762" cy="517545"/>
          </a:xfrm>
        </p:spPr>
        <p:txBody>
          <a:bodyPr/>
          <a:lstStyle/>
          <a:p>
            <a:r>
              <a:rPr lang="en-US" altLang="zh-CN" dirty="0" smtClean="0"/>
              <a:t>Main </a:t>
            </a:r>
            <a:r>
              <a:rPr lang="en-US" altLang="zh-CN" dirty="0" smtClean="0"/>
              <a:t>Use </a:t>
            </a:r>
            <a:r>
              <a:rPr lang="en-US" altLang="zh-CN" dirty="0" smtClean="0"/>
              <a:t>C</a:t>
            </a:r>
            <a:r>
              <a:rPr lang="en-US" altLang="zh-CN" dirty="0" smtClean="0"/>
              <a:t>ases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85738" y="285734"/>
            <a:ext cx="8229600" cy="476266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微软雅黑" pitchFamily="34" charset="-122"/>
              </a:rPr>
              <a:t>Orthogonal vs. Non-orthogonal Multiple Access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14282" y="928676"/>
            <a:ext cx="8643998" cy="30718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As in LTE, basic multiple access of NR is orthogonal for both DL and UL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Orthogonal can deliver enough good performance system throughput for big data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Less sophisticated receiver implementation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Non-orthogonal transmission can be complementary, to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Improve the system load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Reduce the latency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Lower the UE power consumption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Minimize the control signaling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sz="1600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"/>
          <p:cNvSpPr>
            <a:spLocks noGrp="1"/>
          </p:cNvSpPr>
          <p:nvPr>
            <p:ph type="title"/>
          </p:nvPr>
        </p:nvSpPr>
        <p:spPr>
          <a:xfrm>
            <a:off x="284163" y="285734"/>
            <a:ext cx="8716993" cy="455008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微软雅黑" pitchFamily="34" charset="-122"/>
              </a:rPr>
              <a:t>Grant-free Contention-based Non-orthogonal Transmission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10246" name="TextBox 13"/>
          <p:cNvSpPr txBox="1">
            <a:spLocks noChangeArrowheads="1"/>
          </p:cNvSpPr>
          <p:nvPr/>
        </p:nvSpPr>
        <p:spPr bwMode="auto">
          <a:xfrm>
            <a:off x="4430713" y="4978400"/>
            <a:ext cx="6651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/>
          <a:lstStyle/>
          <a:p>
            <a:endParaRPr kumimoji="1" lang="zh-CN" altLang="en-US"/>
          </a:p>
        </p:txBody>
      </p:sp>
      <p:pic>
        <p:nvPicPr>
          <p:cNvPr id="52" name="图片 3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7036" y="857238"/>
            <a:ext cx="3165492" cy="226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428596" y="3286130"/>
            <a:ext cx="8429684" cy="1500198"/>
          </a:xfrm>
          <a:prstGeom prst="rect">
            <a:avLst/>
          </a:prstGeom>
          <a:solidFill>
            <a:srgbClr val="6699FF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marL="288925" indent="-174625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Grant –free non-orthogonal transmission can significantly reduce the latency</a:t>
            </a:r>
          </a:p>
          <a:p>
            <a:pPr marL="571500" lvl="2" indent="-228600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Control plane latency is reduced by skipping state transition procedures</a:t>
            </a:r>
          </a:p>
          <a:p>
            <a:pPr marL="571500" lvl="2" indent="-228600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User plane latency is reduced by autonomous transmission without explicit dynamic grant</a:t>
            </a:r>
          </a:p>
          <a:p>
            <a:pPr marL="288925" indent="-174625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Resource is more efficiently utilized in grant-free, via non-orthogonal transmission</a:t>
            </a:r>
          </a:p>
        </p:txBody>
      </p:sp>
      <p:grpSp>
        <p:nvGrpSpPr>
          <p:cNvPr id="56" name="组合 793"/>
          <p:cNvGrpSpPr/>
          <p:nvPr/>
        </p:nvGrpSpPr>
        <p:grpSpPr>
          <a:xfrm>
            <a:off x="500034" y="1043597"/>
            <a:ext cx="3127211" cy="1753467"/>
            <a:chOff x="3610948" y="1022612"/>
            <a:chExt cx="3130917" cy="1518519"/>
          </a:xfrm>
        </p:grpSpPr>
        <p:sp>
          <p:nvSpPr>
            <p:cNvPr id="57" name="圆角矩形 645"/>
            <p:cNvSpPr/>
            <p:nvPr/>
          </p:nvSpPr>
          <p:spPr bwMode="auto">
            <a:xfrm>
              <a:off x="4555151" y="1022612"/>
              <a:ext cx="787690" cy="324227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Small packet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58" name="圆角矩形 646"/>
            <p:cNvSpPr/>
            <p:nvPr/>
          </p:nvSpPr>
          <p:spPr bwMode="auto">
            <a:xfrm>
              <a:off x="5419353" y="1560104"/>
              <a:ext cx="1018006" cy="335301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state transition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59" name="圆角矩形 647"/>
            <p:cNvSpPr/>
            <p:nvPr/>
          </p:nvSpPr>
          <p:spPr bwMode="auto">
            <a:xfrm>
              <a:off x="3610948" y="1490909"/>
              <a:ext cx="680910" cy="305163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Deep sleep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cxnSp>
          <p:nvCxnSpPr>
            <p:cNvPr id="60" name="形状 648"/>
            <p:cNvCxnSpPr>
              <a:stCxn id="57" idx="3"/>
              <a:endCxn id="58" idx="0"/>
            </p:cNvCxnSpPr>
            <p:nvPr/>
          </p:nvCxnSpPr>
          <p:spPr bwMode="auto">
            <a:xfrm>
              <a:off x="5342841" y="1184726"/>
              <a:ext cx="585515" cy="375378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1" name="形状 649"/>
            <p:cNvCxnSpPr>
              <a:endCxn id="57" idx="1"/>
            </p:cNvCxnSpPr>
            <p:nvPr/>
          </p:nvCxnSpPr>
          <p:spPr bwMode="auto">
            <a:xfrm rot="5400000" flipH="1" flipV="1">
              <a:off x="4066218" y="1071590"/>
              <a:ext cx="375797" cy="602070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2" name="曲线连接符 41"/>
            <p:cNvCxnSpPr>
              <a:stCxn id="58" idx="2"/>
              <a:endCxn id="63" idx="3"/>
            </p:cNvCxnSpPr>
            <p:nvPr/>
          </p:nvCxnSpPr>
          <p:spPr bwMode="auto">
            <a:xfrm rot="5400000">
              <a:off x="5639718" y="1962896"/>
              <a:ext cx="356131" cy="221146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3" name="圆角矩形 651"/>
            <p:cNvSpPr/>
            <p:nvPr/>
          </p:nvSpPr>
          <p:spPr bwMode="auto">
            <a:xfrm>
              <a:off x="4157140" y="1961938"/>
              <a:ext cx="1550070" cy="579193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Grant / Transmit the small packet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cxnSp>
          <p:nvCxnSpPr>
            <p:cNvPr id="64" name="曲线连接符 99"/>
            <p:cNvCxnSpPr>
              <a:stCxn id="58" idx="2"/>
              <a:endCxn id="58" idx="0"/>
            </p:cNvCxnSpPr>
            <p:nvPr/>
          </p:nvCxnSpPr>
          <p:spPr bwMode="auto">
            <a:xfrm rot="5400000" flipH="1">
              <a:off x="5760705" y="1727755"/>
              <a:ext cx="335301" cy="1588"/>
            </a:xfrm>
            <a:prstGeom prst="curvedConnector5">
              <a:avLst>
                <a:gd name="adj1" fmla="val -68178"/>
                <a:gd name="adj2" fmla="val -42323502"/>
                <a:gd name="adj3" fmla="val 168178"/>
              </a:avLst>
            </a:prstGeom>
            <a:solidFill>
              <a:srgbClr val="FFDE40"/>
            </a:solidFill>
            <a:ln w="571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 w="sm" len="sm"/>
            </a:ln>
            <a:effectLst/>
          </p:spPr>
        </p:cxnSp>
        <p:cxnSp>
          <p:nvCxnSpPr>
            <p:cNvPr id="65" name="形状 653"/>
            <p:cNvCxnSpPr>
              <a:stCxn id="63" idx="1"/>
            </p:cNvCxnSpPr>
            <p:nvPr/>
          </p:nvCxnSpPr>
          <p:spPr bwMode="auto">
            <a:xfrm rot="10800000">
              <a:off x="3953090" y="1782760"/>
              <a:ext cx="204051" cy="468775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6" name="矩形 654"/>
            <p:cNvSpPr/>
            <p:nvPr/>
          </p:nvSpPr>
          <p:spPr>
            <a:xfrm>
              <a:off x="5535808" y="1996241"/>
              <a:ext cx="667170" cy="247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Success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67" name="矩形 655"/>
            <p:cNvSpPr/>
            <p:nvPr/>
          </p:nvSpPr>
          <p:spPr>
            <a:xfrm>
              <a:off x="6350411" y="2069780"/>
              <a:ext cx="391454" cy="247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Fail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sp>
        <p:nvSpPr>
          <p:cNvPr id="105" name="Right Arrow 104"/>
          <p:cNvSpPr/>
          <p:nvPr/>
        </p:nvSpPr>
        <p:spPr>
          <a:xfrm>
            <a:off x="4117976" y="1664251"/>
            <a:ext cx="540511" cy="27208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3533532" y="1417989"/>
            <a:ext cx="1967162" cy="39865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sz="1400" dirty="0" smtClean="0"/>
              <a:t>towards lighter connection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2"/>
          <p:cNvSpPr>
            <a:spLocks noGrp="1"/>
          </p:cNvSpPr>
          <p:nvPr>
            <p:ph type="title"/>
          </p:nvPr>
        </p:nvSpPr>
        <p:spPr>
          <a:xfrm>
            <a:off x="250825" y="266701"/>
            <a:ext cx="8513763" cy="447661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Gain of System Load by Non-orthogonal Transmission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825" y="1119190"/>
            <a:ext cx="3821109" cy="2166940"/>
          </a:xfrm>
          <a:prstGeom prst="rect">
            <a:avLst/>
          </a:prstGeom>
          <a:solidFill>
            <a:srgbClr val="6699FF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marL="288925" indent="-174625">
              <a:lnSpc>
                <a:spcPct val="120000"/>
              </a:lnSpc>
              <a:buFont typeface="Arial" pitchFamily="34" charset="0"/>
              <a:buChar char="•"/>
            </a:pPr>
            <a:r>
              <a:rPr kumimoji="1"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Non-orthogonal transmission can support higher system load</a:t>
            </a:r>
          </a:p>
          <a:p>
            <a:pPr marL="5715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More resilient to random arrival of large number of small packets</a:t>
            </a:r>
          </a:p>
          <a:p>
            <a:pPr marL="5715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Gracefully degrade as system load increases</a:t>
            </a:r>
          </a:p>
        </p:txBody>
      </p:sp>
      <p:sp>
        <p:nvSpPr>
          <p:cNvPr id="19473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40" name="Rectangle 39"/>
          <p:cNvSpPr/>
          <p:nvPr/>
        </p:nvSpPr>
        <p:spPr>
          <a:xfrm>
            <a:off x="5273924" y="904876"/>
            <a:ext cx="24144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dirty="0" smtClean="0">
                <a:solidFill>
                  <a:srgbClr val="000000"/>
                </a:solidFill>
                <a:latin typeface="Nokia Pure Text"/>
                <a:ea typeface="Nokia Pure Text"/>
                <a:cs typeface="Nokia Pure Text"/>
              </a:rPr>
              <a:t>Packet drop rate vs. system load</a:t>
            </a:r>
            <a:endParaRPr lang="en-US" sz="1200" dirty="0">
              <a:latin typeface="Times"/>
              <a:ea typeface="Batang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5345" t="3911" r="6960" b="2466"/>
          <a:stretch>
            <a:fillRect/>
          </a:stretch>
        </p:blipFill>
        <p:spPr bwMode="auto">
          <a:xfrm>
            <a:off x="4357686" y="1119190"/>
            <a:ext cx="4278306" cy="345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85738" y="285734"/>
            <a:ext cx="8229600" cy="476266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Non-orthogonal is not a Simple Superposition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14282" y="928676"/>
            <a:ext cx="8643998" cy="30718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Simple superposition at power domain is not sufficient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Very complicated receiver is needed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Prone to various imperfections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Transmitter side processing is the key to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Optimization of the system capacity or system load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Reducing the receiver complexity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Robustness to imperfections</a:t>
            </a: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sz="1600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85738" y="285734"/>
            <a:ext cx="8229600" cy="476266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Example 1: Rel-13/14 MUST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185738" y="857238"/>
            <a:ext cx="8386790" cy="1071570"/>
          </a:xfrm>
          <a:prstGeom prst="rect">
            <a:avLst/>
          </a:prstGeom>
          <a:solidFill>
            <a:srgbClr val="6699FF"/>
          </a:solidFill>
          <a:ln w="9525" algn="ctr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marL="174625" indent="-114300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Bit to symbol mapping to ensure Gray property in the composition constellation</a:t>
            </a:r>
          </a:p>
          <a:p>
            <a:pPr marL="174625" indent="-114300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Symbol level interference cancellation (IC) can be used, rather than much more complicated code-word level IC</a:t>
            </a:r>
            <a:endParaRPr lang="zh-CN" altLang="en-US" sz="1600" b="1" dirty="0">
              <a:solidFill>
                <a:schemeClr val="bg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pic>
        <p:nvPicPr>
          <p:cNvPr id="2050" name="Object 2"/>
          <p:cNvPicPr>
            <a:picLocks noChangeArrowheads="1"/>
          </p:cNvPicPr>
          <p:nvPr/>
        </p:nvPicPr>
        <p:blipFill>
          <a:blip r:embed="rId4"/>
          <a:srcRect l="-3400" t="-220" r="-2406" b="-285"/>
          <a:stretch>
            <a:fillRect/>
          </a:stretch>
        </p:blipFill>
        <p:spPr bwMode="auto">
          <a:xfrm>
            <a:off x="6286512" y="2285998"/>
            <a:ext cx="228601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789794" y="4141335"/>
          <a:ext cx="3526351" cy="419665"/>
        </p:xfrm>
        <a:graphic>
          <a:graphicData uri="http://schemas.openxmlformats.org/presentationml/2006/ole">
            <p:oleObj spid="_x0000_s2051" name="Equation" r:id="rId5" imgW="1917700" imgH="228600" progId="Equation.3">
              <p:embed/>
            </p:oleObj>
          </a:graphicData>
        </a:graphic>
      </p:graphicFrame>
      <p:pic>
        <p:nvPicPr>
          <p:cNvPr id="2054" name="Picture 6" descr="fi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7" y="1996510"/>
            <a:ext cx="5715041" cy="171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10800000" flipV="1">
            <a:off x="1571604" y="3357568"/>
            <a:ext cx="2571768" cy="7143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4622602" y="3521280"/>
            <a:ext cx="714381" cy="3869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28662" y="4214824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000000"/>
                </a:solidFill>
                <a:latin typeface="Nokia Pure Text"/>
                <a:ea typeface="Nokia Pure Text"/>
                <a:cs typeface="Nokia Pure Text"/>
              </a:rPr>
              <a:t>Flipping:</a:t>
            </a:r>
            <a:endParaRPr lang="en-US" sz="1400" dirty="0">
              <a:latin typeface="Times"/>
              <a:ea typeface="Batang"/>
              <a:cs typeface="Times New Roman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4974" y="4561000"/>
            <a:ext cx="33782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where </a:t>
            </a:r>
            <a:r>
              <a:rPr lang="en-GB" sz="1200" i="1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c</a:t>
            </a:r>
            <a:r>
              <a:rPr lang="en-GB" sz="12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 and </a:t>
            </a:r>
            <a:r>
              <a:rPr lang="en-GB" sz="1200" i="1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d</a:t>
            </a:r>
            <a:r>
              <a:rPr lang="en-GB" sz="12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 depend on </a:t>
            </a:r>
            <a:r>
              <a:rPr lang="en-GB" sz="1200" dirty="0" err="1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Tx</a:t>
            </a:r>
            <a:r>
              <a:rPr lang="en-GB" sz="12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 power ratio </a:t>
            </a:r>
            <a:r>
              <a:rPr lang="en-GB" sz="1200" i="1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P</a:t>
            </a:r>
            <a:r>
              <a:rPr lang="en-GB" sz="1200" baseline="-250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1</a:t>
            </a:r>
            <a:r>
              <a:rPr lang="en-GB" sz="12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: </a:t>
            </a:r>
            <a:r>
              <a:rPr lang="en-GB" sz="1200" i="1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P</a:t>
            </a:r>
            <a:r>
              <a:rPr lang="en-GB" sz="1200" baseline="-25000" dirty="0" smtClean="0">
                <a:solidFill>
                  <a:srgbClr val="000000"/>
                </a:solidFill>
                <a:latin typeface="Nokia Pure Text"/>
                <a:ea typeface="Batang"/>
                <a:cs typeface="Times New Roman"/>
              </a:rPr>
              <a:t>2</a:t>
            </a:r>
            <a:endParaRPr lang="en-US" sz="1200" baseline="-25000" dirty="0">
              <a:latin typeface="Times"/>
              <a:ea typeface="Batang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85738" y="285734"/>
            <a:ext cx="8229600" cy="476266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Example 2: Various Multiple Access Signatures</a:t>
            </a:r>
            <a:endParaRPr dirty="0" smtClean="0">
              <a:ea typeface="微软雅黑" pitchFamily="34" charset="-122"/>
            </a:endParaRPr>
          </a:p>
        </p:txBody>
      </p:sp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14560"/>
            <a:ext cx="7000924" cy="1320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285720" y="928676"/>
            <a:ext cx="8643998" cy="3643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Short (i.e. &lt;16) spreading sequence/code at symbol level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Long sequence at symbol level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Scrambling/</a:t>
            </a:r>
            <a:r>
              <a:rPr lang="en-US" altLang="zh-CN" b="1" dirty="0" err="1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interleaver</a:t>
            </a: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 at bit level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b="1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b="1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b="1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b="1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b="1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DMRS, preamble, etc.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b="1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endParaRPr lang="en-US" altLang="zh-CN" sz="1600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85738" y="285734"/>
            <a:ext cx="8229600" cy="476266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Proposal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14282" y="1000114"/>
            <a:ext cx="8643998" cy="3857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To continue studying non-orthogonal multiple access, in particular grant-free transmission for small data/message</a:t>
            </a:r>
          </a:p>
          <a:p>
            <a:pPr marL="228600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To study potential transmitter side schemes to enhance the performance and reduce the receiver complexity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99"/>
</p:tagLst>
</file>

<file path=ppt/theme/theme1.xml><?xml version="1.0" encoding="utf-8"?>
<a:theme xmlns:a="http://schemas.openxmlformats.org/drawingml/2006/main" name="ZTE-Internal use only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4591</TotalTime>
  <Words>417</Words>
  <Application>Microsoft Office PowerPoint</Application>
  <PresentationFormat>On-screen Show (16:9)</PresentationFormat>
  <Paragraphs>79</Paragraphs>
  <Slides>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ZTE-Internal use only-16X9</vt:lpstr>
      <vt:lpstr>Equation</vt:lpstr>
      <vt:lpstr>Motivation of Study on 5G Non-orthogonal Multiple Access</vt:lpstr>
      <vt:lpstr>Main Use Cases</vt:lpstr>
      <vt:lpstr>Orthogonal vs. Non-orthogonal Multiple Access</vt:lpstr>
      <vt:lpstr>Grant-free Contention-based Non-orthogonal Transmission</vt:lpstr>
      <vt:lpstr>Gain of System Load by Non-orthogonal Transmission</vt:lpstr>
      <vt:lpstr>Non-orthogonal is not a Simple Superposition</vt:lpstr>
      <vt:lpstr>Example 1: Rel-13/14 MUST</vt:lpstr>
      <vt:lpstr>Example 2: Various Multiple Access Signatures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Multiple Access for URLLC</dc:title>
  <dc:creator>ZTE</dc:creator>
  <cp:lastModifiedBy>Yifei Yuan</cp:lastModifiedBy>
  <cp:revision>577</cp:revision>
  <dcterms:created xsi:type="dcterms:W3CDTF">2015-05-17T14:43:21Z</dcterms:created>
  <dcterms:modified xsi:type="dcterms:W3CDTF">2016-12-04T22:20:03Z</dcterms:modified>
</cp:coreProperties>
</file>