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7" r:id="rId2"/>
    <p:sldId id="467" r:id="rId3"/>
    <p:sldId id="468" r:id="rId4"/>
    <p:sldId id="470" r:id="rId5"/>
    <p:sldId id="476" r:id="rId6"/>
    <p:sldId id="471" r:id="rId7"/>
    <p:sldId id="472" r:id="rId8"/>
    <p:sldId id="475" r:id="rId9"/>
    <p:sldId id="477" r:id="rId10"/>
    <p:sldId id="484" r:id="rId11"/>
    <p:sldId id="483" r:id="rId12"/>
    <p:sldId id="434" r:id="rId13"/>
    <p:sldId id="481" r:id="rId14"/>
    <p:sldId id="482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208"/>
    <a:srgbClr val="0071C5"/>
    <a:srgbClr val="F833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34587" autoAdjust="0"/>
    <p:restoredTop sz="60587" autoAdjust="0"/>
  </p:normalViewPr>
  <p:slideViewPr>
    <p:cSldViewPr snapToGrid="0">
      <p:cViewPr varScale="1">
        <p:scale>
          <a:sx n="51" d="100"/>
          <a:sy n="51" d="100"/>
        </p:scale>
        <p:origin x="965" y="43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</p:guideLst>
    </p:cSldViewPr>
  </p:slideViewPr>
  <p:outlineViewPr>
    <p:cViewPr>
      <p:scale>
        <a:sx n="33" d="100"/>
        <a:sy n="33" d="100"/>
      </p:scale>
      <p:origin x="0" y="-15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11/29/2016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11/29/2016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013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625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74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889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591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946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16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019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44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571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669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883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376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776400" y="49221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76400" y="49140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</a:t>
            </a: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0" y="1874822"/>
            <a:ext cx="3646443" cy="151449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package" Target="../embeddings/Microsoft_Visio_Drawing4.vs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1.vsd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package" Target="../embeddings/Microsoft_Visio_Drawing2.vs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Visio_Drawing3.vs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600" dirty="0"/>
              <a:t>Motivation for SI: 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US" sz="3600" dirty="0" smtClean="0"/>
              <a:t>Study on LTE Vehicular Positioning Technologies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444687" y="4256451"/>
            <a:ext cx="82128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 RAN Meeting #74						</a:t>
            </a:r>
            <a:r>
              <a:rPr lang="en-GB" b="1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RP-162252</a:t>
            </a:r>
            <a:endParaRPr lang="en-GB" b="1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Vienna,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Austria</a:t>
            </a: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Dec. 2016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V2X Positioning Study Item Proposal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Objectives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 hangingPunct="0">
              <a:spcBef>
                <a:spcPts val="300"/>
              </a:spcBef>
            </a:pPr>
            <a:r>
              <a:rPr lang="en-US" sz="1600" dirty="0"/>
              <a:t>Definition of LTE-V2X positioning evaluation </a:t>
            </a:r>
            <a:r>
              <a:rPr lang="en-US" sz="1600" dirty="0" smtClean="0"/>
              <a:t>scenarios</a:t>
            </a:r>
            <a:endParaRPr lang="ru-RU" sz="16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Identification of deployment scenarios for analysis of vehicle-to-vehicle or vehicle-to-RSU distance measurements and vehicle positioning protocols based on LTE communication technology including both LTE-</a:t>
            </a:r>
            <a:r>
              <a:rPr lang="en-US" sz="1100" dirty="0" err="1"/>
              <a:t>Uu</a:t>
            </a:r>
            <a:r>
              <a:rPr lang="en-US" sz="1100" dirty="0"/>
              <a:t> and LTE-PC5 air-interfaces [RAN1</a:t>
            </a:r>
            <a:r>
              <a:rPr lang="en-US" sz="1100" dirty="0" smtClean="0"/>
              <a:t>]</a:t>
            </a:r>
            <a:endParaRPr lang="ru-RU" sz="11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Definition of necessary evaluation assumptions and performance metrics on top of the existing LTE-V2X communication methodology [TR 36.885] for LTE-V2X vehicle positioning [RAN1</a:t>
            </a:r>
            <a:r>
              <a:rPr lang="en-US" sz="1100" dirty="0" smtClean="0"/>
              <a:t>]</a:t>
            </a:r>
            <a:endParaRPr lang="ru-RU" sz="1100" dirty="0"/>
          </a:p>
          <a:p>
            <a:pPr lvl="0" hangingPunct="0">
              <a:spcBef>
                <a:spcPts val="300"/>
              </a:spcBef>
            </a:pPr>
            <a:r>
              <a:rPr lang="en-US" sz="1600" dirty="0"/>
              <a:t>Study of physical layer enhancements to enable inter-vehicle </a:t>
            </a:r>
            <a:r>
              <a:rPr lang="en-US" sz="1600" dirty="0" smtClean="0"/>
              <a:t>distance measurements</a:t>
            </a:r>
            <a:endParaRPr lang="ru-RU" sz="16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Study accuracy and feasibility of distance measurements using LTE-</a:t>
            </a:r>
            <a:r>
              <a:rPr lang="en-US" sz="1100" dirty="0" err="1"/>
              <a:t>Uu</a:t>
            </a:r>
            <a:r>
              <a:rPr lang="en-US" sz="1100" dirty="0"/>
              <a:t> and/or LTE-PC5 air-interfaces for vehicular positioning [RAN1, RAN4]</a:t>
            </a:r>
            <a:endParaRPr lang="ru-RU" sz="11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Study LTE-</a:t>
            </a:r>
            <a:r>
              <a:rPr lang="en-US" sz="1100" dirty="0" err="1"/>
              <a:t>Uu</a:t>
            </a:r>
            <a:r>
              <a:rPr lang="en-US" sz="1100" dirty="0"/>
              <a:t> and/or LTE-PC5 enhancements beneficial for accurate vehicle-to-vehicle, vehicle-to-RSU, or vehicle-to-</a:t>
            </a:r>
            <a:r>
              <a:rPr lang="en-US" sz="1100" dirty="0" err="1"/>
              <a:t>eNB</a:t>
            </a:r>
            <a:r>
              <a:rPr lang="en-US" sz="1100" dirty="0"/>
              <a:t> distance measurements [RAN1]</a:t>
            </a:r>
            <a:endParaRPr lang="ru-RU" sz="11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Study accuracy of advanced timing estimation algorithms, facilitating distance measurements [RAN1, RAN4</a:t>
            </a:r>
            <a:r>
              <a:rPr lang="en-GB" sz="1100" dirty="0"/>
              <a:t> </a:t>
            </a:r>
            <a:r>
              <a:rPr lang="en-US" sz="1100" dirty="0"/>
              <a:t>]</a:t>
            </a:r>
            <a:endParaRPr lang="ru-RU" sz="1100" dirty="0"/>
          </a:p>
          <a:p>
            <a:pPr lvl="0" hangingPunct="0">
              <a:spcBef>
                <a:spcPts val="300"/>
              </a:spcBef>
            </a:pPr>
            <a:r>
              <a:rPr lang="en-US" sz="1600" dirty="0"/>
              <a:t>Study positioning protocols to facilitate enhanced V2X positioning based on LTE </a:t>
            </a:r>
            <a:r>
              <a:rPr lang="en-US" sz="1600" dirty="0" smtClean="0"/>
              <a:t>technology</a:t>
            </a:r>
            <a:endParaRPr lang="ru-RU" sz="16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Study LTE-</a:t>
            </a:r>
            <a:r>
              <a:rPr lang="en-US" sz="1100" dirty="0" err="1"/>
              <a:t>Uu</a:t>
            </a:r>
            <a:r>
              <a:rPr lang="en-US" sz="1100" dirty="0"/>
              <a:t> and/or </a:t>
            </a:r>
            <a:r>
              <a:rPr lang="en-US" sz="1100" dirty="0" err="1"/>
              <a:t>Sidelink</a:t>
            </a:r>
            <a:r>
              <a:rPr lang="en-US" sz="1100" dirty="0"/>
              <a:t> protocol enhancements to enable positioning protocols utilizing positioning technologies including but not limited to inter-vehicle distance measurement, GNSS information, etc. [RAN1, RAN2]</a:t>
            </a:r>
            <a:endParaRPr lang="ru-RU" sz="1100" dirty="0"/>
          </a:p>
          <a:p>
            <a:pPr lvl="1" hangingPunct="0">
              <a:spcBef>
                <a:spcPts val="300"/>
              </a:spcBef>
            </a:pPr>
            <a:r>
              <a:rPr lang="en-US" sz="1100" dirty="0"/>
              <a:t>Study of LTE positioning protocols enhancements beneficial for LTE-V2X positioning [RAN1, RAN2]</a:t>
            </a:r>
            <a:endParaRPr lang="ru-RU" sz="1100" dirty="0"/>
          </a:p>
          <a:p>
            <a:pPr lvl="0" hangingPunct="0">
              <a:spcBef>
                <a:spcPts val="300"/>
              </a:spcBef>
            </a:pPr>
            <a:r>
              <a:rPr lang="en-US" sz="1600" dirty="0" smtClean="0"/>
              <a:t>Identify </a:t>
            </a:r>
            <a:r>
              <a:rPr lang="en-US" sz="1600" dirty="0" smtClean="0"/>
              <a:t>specification impact to enable V2X </a:t>
            </a:r>
            <a:r>
              <a:rPr lang="en-US" sz="1600" dirty="0"/>
              <a:t>positioning </a:t>
            </a:r>
            <a:r>
              <a:rPr lang="en-US" sz="1600" dirty="0" smtClean="0"/>
              <a:t>[</a:t>
            </a:r>
            <a:r>
              <a:rPr lang="en-US" sz="1600" dirty="0"/>
              <a:t>RAN1, RAN2, RAN4</a:t>
            </a:r>
            <a:r>
              <a:rPr lang="en-US" sz="1600" dirty="0" smtClean="0"/>
              <a:t>]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7114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V2X Positioning Study Item Proposal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Tentative Work Plan and Timelines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5575529"/>
              </p:ext>
            </p:extLst>
          </p:nvPr>
        </p:nvGraphicFramePr>
        <p:xfrm>
          <a:off x="455613" y="1203324"/>
          <a:ext cx="8284860" cy="3427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854"/>
                <a:gridCol w="643466"/>
                <a:gridCol w="575734"/>
                <a:gridCol w="558800"/>
                <a:gridCol w="567266"/>
                <a:gridCol w="4989740"/>
              </a:tblGrid>
              <a:tr h="484279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WG</a:t>
                      </a:r>
                      <a:r>
                        <a:rPr lang="en-US" sz="105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Meetings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RAN1 TUs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RAN2 TUs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RAN4 TUs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05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Work</a:t>
                      </a:r>
                      <a:r>
                        <a:rPr lang="en-US" sz="105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planning</a:t>
                      </a:r>
                      <a:endParaRPr lang="ru-RU" sz="105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159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RAN1#88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RAN2#97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RAN4#82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Feb.’17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RAN1: Define scenarios for LTE-V2X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range and positioning based on evaluation assumptions of LTE-V2V methodology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Identify design principles and protocols for range estimation and positioning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45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RAN1#88bis</a:t>
                      </a:r>
                      <a:b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/RAN2#97bis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/RAN4#82bis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Apr’17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RAN1: Initial evaluation of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identified 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design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principles and analysis of different design options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RAN2: L2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aspects of range estimation and p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ositioning (based 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RAN1 input)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RAN4: Feasibility / accuracy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analysis based on RAN1 input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25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RAN1#89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/RAN2#98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/RAN4#83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May’17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RAN1: System leve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 evaluation of range estimation and positioning accuracy</a:t>
                      </a:r>
                      <a:endParaRPr lang="en-US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RAN2: Architectural consideration / LPP considerations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RAN4: Feasibility / accuracy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analysis based on RAN1 input</a:t>
                      </a:r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645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RAN1#90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/RAN2#99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/RAN4#84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Aug’17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000" b="0" kern="12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0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RAN1: Finalization of evaluation results,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summary of design principles for range and positioning 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estimation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Recommendations on L1 design enhancements.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N2: Conclusions on L2/upper layer aspects of identified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positioning protocols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RAN4: Summary of f</a:t>
                      </a:r>
                      <a:r>
                        <a:rPr lang="en-US" sz="10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easibility / accuracy</a:t>
                      </a:r>
                      <a:r>
                        <a:rPr lang="en-US" sz="1000" b="0" kern="120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analysis based on RAN1 input</a:t>
                      </a:r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73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022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V2X Positioning System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67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V2X Positioning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Heterogeneous Solution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V2X positioning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Multiple </a:t>
            </a:r>
            <a:r>
              <a:rPr lang="en-US" sz="1400" dirty="0"/>
              <a:t>technical challenges to </a:t>
            </a:r>
            <a:r>
              <a:rPr lang="en-US" sz="1400" dirty="0" smtClean="0"/>
              <a:t>get accurate and reliable vehicle coordinate or inter-vehicle distance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High mobility, GNSS signal blockage in Urban scenarios, LOS and NLOS multipath propagation, interference</a:t>
            </a:r>
            <a:endParaRPr lang="en-US" sz="12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Primary </a:t>
            </a:r>
            <a:r>
              <a:rPr lang="en-US" sz="1400" dirty="0" smtClean="0"/>
              <a:t>technology is </a:t>
            </a:r>
            <a:r>
              <a:rPr lang="en-US" sz="1400" dirty="0"/>
              <a:t>GNSS based </a:t>
            </a:r>
            <a:r>
              <a:rPr lang="en-US" sz="1400" dirty="0" smtClean="0"/>
              <a:t>positioning, which is not sufficient in all scenarios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GNSS based positioning accuracy, availability and reliability in </a:t>
            </a:r>
            <a:r>
              <a:rPr lang="en-US" sz="1200" dirty="0"/>
              <a:t>Urban </a:t>
            </a:r>
            <a:r>
              <a:rPr lang="en-US" sz="1200" dirty="0" smtClean="0"/>
              <a:t>scenarios is of concern</a:t>
            </a:r>
            <a:endParaRPr lang="en-US" sz="1400" dirty="0"/>
          </a:p>
          <a:p>
            <a:pPr marL="0" lvl="1" indent="0">
              <a:spcBef>
                <a:spcPts val="600"/>
              </a:spcBef>
              <a:buNone/>
            </a:pPr>
            <a:r>
              <a:rPr lang="en-US" dirty="0" smtClean="0">
                <a:solidFill>
                  <a:srgbClr val="0071C5"/>
                </a:solidFill>
              </a:rPr>
              <a:t>Vehicular positioning systems (heterogeneous system)</a:t>
            </a:r>
            <a:endParaRPr lang="en-US" dirty="0">
              <a:solidFill>
                <a:srgbClr val="0071C5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sz="1400" dirty="0"/>
              <a:t>Combination of </a:t>
            </a:r>
            <a:r>
              <a:rPr lang="en-US" sz="1400" dirty="0" smtClean="0"/>
              <a:t>multiple technologies with pros and cons (camera / </a:t>
            </a:r>
            <a:r>
              <a:rPr lang="en-US" sz="1400" dirty="0" err="1" smtClean="0"/>
              <a:t>lidar</a:t>
            </a:r>
            <a:r>
              <a:rPr lang="en-US" sz="1400" dirty="0" smtClean="0"/>
              <a:t> / radar / sensor / radio)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Strict requirements on accuracy, reliability and availability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650778" y="3562478"/>
          <a:ext cx="5490070" cy="1142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Visio" r:id="rId4" imgW="6134273" imgH="1272671" progId="Visio.Drawing.15">
                  <p:embed/>
                </p:oleObj>
              </mc:Choice>
              <mc:Fallback>
                <p:oleObj name="Visio" r:id="rId4" imgW="6134273" imgH="1272671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778" y="3562478"/>
                        <a:ext cx="5490070" cy="11423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7440" y="3256145"/>
            <a:ext cx="2651760" cy="147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3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Vehicular </a:t>
            </a:r>
            <a:r>
              <a:rPr lang="en-US" dirty="0" smtClean="0"/>
              <a:t>Communication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Background on LTE-V2X Enhancements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 smtClean="0"/>
              <a:t>Work on R.14 LTE-V2X communication is progressing towards completion - Feb’17</a:t>
            </a:r>
          </a:p>
          <a:p>
            <a:pPr>
              <a:spcBef>
                <a:spcPts val="600"/>
              </a:spcBef>
            </a:pPr>
            <a:r>
              <a:rPr lang="en-US" sz="1600" dirty="0" smtClean="0"/>
              <a:t>LTE-V2X defines </a:t>
            </a:r>
            <a:r>
              <a:rPr lang="en-US" sz="1600" dirty="0"/>
              <a:t>enhancements </a:t>
            </a:r>
            <a:r>
              <a:rPr lang="en-US" sz="1600" dirty="0" smtClean="0"/>
              <a:t>for two complementary air-interfaces: PC5 and </a:t>
            </a:r>
            <a:r>
              <a:rPr lang="en-US" sz="1600" dirty="0" err="1" smtClean="0"/>
              <a:t>Uu</a:t>
            </a:r>
            <a:endParaRPr lang="en-US" sz="1600" dirty="0" smtClean="0"/>
          </a:p>
          <a:p>
            <a:pPr lvl="1">
              <a:spcBef>
                <a:spcPts val="600"/>
              </a:spcBef>
            </a:pPr>
            <a:r>
              <a:rPr lang="en-US" sz="1400" dirty="0"/>
              <a:t>LTE </a:t>
            </a:r>
            <a:r>
              <a:rPr lang="en-US" sz="1400" dirty="0" err="1" smtClean="0"/>
              <a:t>sidelink</a:t>
            </a:r>
            <a:r>
              <a:rPr lang="en-US" sz="1400" dirty="0" smtClean="0"/>
              <a:t> V2X enhancements (LTE PC5)</a:t>
            </a:r>
            <a:endParaRPr lang="en-US" sz="1400" dirty="0"/>
          </a:p>
          <a:p>
            <a:pPr lvl="2">
              <a:spcBef>
                <a:spcPts val="600"/>
              </a:spcBef>
            </a:pPr>
            <a:r>
              <a:rPr lang="en-US" sz="1200" dirty="0" err="1"/>
              <a:t>eNB</a:t>
            </a:r>
            <a:r>
              <a:rPr lang="en-US" sz="1200" dirty="0"/>
              <a:t> controlled mode: SL SPS scheduling + </a:t>
            </a:r>
            <a:r>
              <a:rPr lang="en-US" sz="1200" dirty="0" smtClean="0"/>
              <a:t>reporting </a:t>
            </a:r>
            <a:r>
              <a:rPr lang="en-US" sz="1200" dirty="0"/>
              <a:t>of location information</a:t>
            </a:r>
          </a:p>
          <a:p>
            <a:pPr lvl="2">
              <a:spcBef>
                <a:spcPts val="600"/>
              </a:spcBef>
            </a:pPr>
            <a:r>
              <a:rPr lang="en-US" sz="1200" dirty="0"/>
              <a:t>UE autonomous mode: </a:t>
            </a:r>
            <a:r>
              <a:rPr lang="en-US" sz="1200" dirty="0" smtClean="0"/>
              <a:t>SL sensing </a:t>
            </a:r>
            <a:r>
              <a:rPr lang="en-US" sz="1200" dirty="0"/>
              <a:t>&amp; resource selection + </a:t>
            </a:r>
            <a:r>
              <a:rPr lang="en-US" sz="1200" dirty="0" smtClean="0"/>
              <a:t>geo-zoning</a:t>
            </a:r>
            <a:endParaRPr lang="en-US" sz="1200" dirty="0"/>
          </a:p>
          <a:p>
            <a:pPr lvl="2">
              <a:spcBef>
                <a:spcPts val="600"/>
              </a:spcBef>
            </a:pPr>
            <a:r>
              <a:rPr lang="en-US" sz="1200" dirty="0"/>
              <a:t>Enhancements of L1 structure for robust performance at high speeds</a:t>
            </a:r>
          </a:p>
          <a:p>
            <a:pPr lvl="2">
              <a:spcBef>
                <a:spcPts val="600"/>
              </a:spcBef>
            </a:pPr>
            <a:r>
              <a:rPr lang="en-US" sz="1200" dirty="0"/>
              <a:t>GNSS synchronization (GNSS as </a:t>
            </a:r>
            <a:r>
              <a:rPr lang="en-US" sz="1200" dirty="0" smtClean="0"/>
              <a:t>sync reference for time/frequency)</a:t>
            </a:r>
            <a:endParaRPr lang="en-US" sz="12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LTE </a:t>
            </a:r>
            <a:r>
              <a:rPr lang="en-US" sz="1400" dirty="0" smtClean="0"/>
              <a:t>downlink and uplink </a:t>
            </a:r>
            <a:r>
              <a:rPr lang="en-US" sz="1400" dirty="0"/>
              <a:t>V2X </a:t>
            </a:r>
            <a:r>
              <a:rPr lang="en-US" sz="1400" dirty="0" smtClean="0"/>
              <a:t>enhancements (LTE </a:t>
            </a:r>
            <a:r>
              <a:rPr lang="en-US" sz="1400" dirty="0" err="1" smtClean="0"/>
              <a:t>Uu</a:t>
            </a:r>
            <a:r>
              <a:rPr lang="en-US" sz="1400" dirty="0" smtClean="0"/>
              <a:t>)</a:t>
            </a:r>
            <a:endParaRPr lang="en-US" sz="1400" dirty="0"/>
          </a:p>
          <a:p>
            <a:pPr lvl="2">
              <a:spcBef>
                <a:spcPts val="600"/>
              </a:spcBef>
            </a:pPr>
            <a:r>
              <a:rPr lang="en-US" sz="1200" dirty="0" smtClean="0"/>
              <a:t>Uplink SPS </a:t>
            </a:r>
            <a:r>
              <a:rPr lang="en-US" sz="1200" dirty="0"/>
              <a:t>enhancements to efficiently handle quasi-periodic V2X traffic</a:t>
            </a:r>
          </a:p>
          <a:p>
            <a:pPr>
              <a:spcBef>
                <a:spcPts val="600"/>
              </a:spcBef>
            </a:pPr>
            <a:r>
              <a:rPr lang="en-US" sz="1600" dirty="0"/>
              <a:t>Vehicle </a:t>
            </a:r>
            <a:r>
              <a:rPr lang="en-US" sz="1600" dirty="0" smtClean="0"/>
              <a:t>location information is </a:t>
            </a:r>
            <a:r>
              <a:rPr lang="en-US" sz="1600" dirty="0"/>
              <a:t>used </a:t>
            </a:r>
            <a:r>
              <a:rPr lang="en-US" sz="1600" dirty="0" smtClean="0"/>
              <a:t>for LTE-V2X radio-resource management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Autonomous radio resource selection or scheduling based on geo-location information of vehicle provides improved communication performance</a:t>
            </a:r>
            <a:endParaRPr lang="en-US" sz="1400" dirty="0"/>
          </a:p>
          <a:p>
            <a:pPr algn="ctr">
              <a:spcBef>
                <a:spcPts val="600"/>
              </a:spcBef>
            </a:pPr>
            <a:endParaRPr lang="en-US" sz="1600" b="1" dirty="0">
              <a:solidFill>
                <a:schemeClr val="tx2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508412"/>
              </p:ext>
            </p:extLst>
          </p:nvPr>
        </p:nvGraphicFramePr>
        <p:xfrm>
          <a:off x="6091669" y="1994653"/>
          <a:ext cx="2807104" cy="152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Visio" r:id="rId4" imgW="6576054" imgH="3581400" progId="Visio.Drawing.15">
                  <p:embed/>
                </p:oleObj>
              </mc:Choice>
              <mc:Fallback>
                <p:oleObj name="Visio" r:id="rId4" imgW="6576054" imgH="3581400" progId="Visio.Drawing.15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1669" y="1994653"/>
                        <a:ext cx="2807104" cy="15289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087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LTE-V2X and Geo-location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Demand for Accurate and Reliable Vehicle Location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 smtClean="0"/>
              <a:t>Automotive industry transformation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Automotive industry transforms towards support of higher automation </a:t>
            </a:r>
            <a:r>
              <a:rPr lang="en-US" sz="1400" dirty="0" smtClean="0"/>
              <a:t>levels (autonomous driving)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V2X applications require accurate and reliable geo-location for robust operation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Demand for tighter integration</a:t>
            </a:r>
            <a:r>
              <a:rPr lang="ru-RU" sz="1400" dirty="0"/>
              <a:t> </a:t>
            </a:r>
            <a:r>
              <a:rPr lang="en-US" sz="1400" dirty="0"/>
              <a:t>of</a:t>
            </a:r>
            <a:r>
              <a:rPr lang="ru-RU" sz="1400" dirty="0"/>
              <a:t> </a:t>
            </a:r>
            <a:r>
              <a:rPr lang="en-US" sz="1400" dirty="0"/>
              <a:t>vehicular geo-location</a:t>
            </a:r>
            <a:r>
              <a:rPr lang="ru-RU" sz="1400" dirty="0"/>
              <a:t> </a:t>
            </a:r>
            <a:r>
              <a:rPr lang="en-US" sz="1400" dirty="0"/>
              <a:t>and</a:t>
            </a:r>
            <a:r>
              <a:rPr lang="ru-RU" sz="1400" dirty="0"/>
              <a:t> </a:t>
            </a:r>
            <a:r>
              <a:rPr lang="en-US" sz="1400" dirty="0"/>
              <a:t>communication technologies</a:t>
            </a:r>
          </a:p>
          <a:p>
            <a:pPr lvl="2">
              <a:spcBef>
                <a:spcPts val="600"/>
              </a:spcBef>
            </a:pPr>
            <a:r>
              <a:rPr lang="en-US" sz="1200" dirty="0"/>
              <a:t>Road </a:t>
            </a:r>
            <a:r>
              <a:rPr lang="en-US" sz="1200" dirty="0" smtClean="0"/>
              <a:t>safety </a:t>
            </a:r>
            <a:r>
              <a:rPr lang="en-US" sz="1200" dirty="0"/>
              <a:t>/ </a:t>
            </a:r>
            <a:r>
              <a:rPr lang="en-US" sz="1200" dirty="0" smtClean="0"/>
              <a:t>intelligent transportation </a:t>
            </a:r>
            <a:r>
              <a:rPr lang="en-US" sz="1200" dirty="0"/>
              <a:t>and </a:t>
            </a:r>
            <a:r>
              <a:rPr lang="en-US" sz="1200" dirty="0" smtClean="0"/>
              <a:t>traffic management </a:t>
            </a:r>
            <a:r>
              <a:rPr lang="en-US" sz="1200" dirty="0"/>
              <a:t>/ </a:t>
            </a:r>
            <a:r>
              <a:rPr lang="en-US" sz="1200" dirty="0" smtClean="0"/>
              <a:t>navigation </a:t>
            </a:r>
            <a:r>
              <a:rPr lang="en-US" sz="1200" dirty="0"/>
              <a:t>/ </a:t>
            </a:r>
            <a:r>
              <a:rPr lang="en-US" sz="1200" dirty="0" smtClean="0"/>
              <a:t>platooning </a:t>
            </a:r>
            <a:r>
              <a:rPr lang="en-US" sz="1200" dirty="0"/>
              <a:t>/ </a:t>
            </a:r>
            <a:r>
              <a:rPr lang="en-US" sz="1200" dirty="0" smtClean="0"/>
              <a:t>assisted &amp; autonomous driving services</a:t>
            </a:r>
            <a:endParaRPr lang="en-US" sz="1200" dirty="0"/>
          </a:p>
          <a:p>
            <a:pPr>
              <a:spcBef>
                <a:spcPts val="600"/>
              </a:spcBef>
            </a:pPr>
            <a:r>
              <a:rPr lang="en-US" sz="1600" dirty="0"/>
              <a:t>3GPP SA1 “</a:t>
            </a:r>
            <a:r>
              <a:rPr lang="en-GB" sz="1600" dirty="0"/>
              <a:t>Study on enhancement of 3GPP </a:t>
            </a:r>
            <a:r>
              <a:rPr lang="en-GB" sz="1600" dirty="0" smtClean="0"/>
              <a:t>support </a:t>
            </a:r>
            <a:r>
              <a:rPr lang="en-GB" sz="1600" dirty="0"/>
              <a:t>for 5G V2X </a:t>
            </a:r>
            <a:r>
              <a:rPr lang="en-GB" sz="1600" dirty="0" smtClean="0"/>
              <a:t>services</a:t>
            </a:r>
            <a:r>
              <a:rPr lang="en-US" sz="1600" dirty="0" smtClean="0"/>
              <a:t> </a:t>
            </a:r>
            <a:r>
              <a:rPr lang="en-US" sz="1600" dirty="0"/>
              <a:t>(Rel.15)”</a:t>
            </a:r>
          </a:p>
          <a:p>
            <a:pPr lvl="1">
              <a:spcBef>
                <a:spcPts val="600"/>
              </a:spcBef>
            </a:pPr>
            <a:r>
              <a:rPr lang="en-GB" sz="1400" dirty="0"/>
              <a:t>High precision positioning techniques should be supported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GB" sz="1400" dirty="0" smtClean="0"/>
              <a:t>V2X positioning requirements - technically </a:t>
            </a:r>
            <a:r>
              <a:rPr lang="en-GB" sz="1400" dirty="0"/>
              <a:t>challenging </a:t>
            </a:r>
            <a:r>
              <a:rPr lang="en-GB" sz="1400" dirty="0" smtClean="0"/>
              <a:t>targets</a:t>
            </a:r>
            <a:endParaRPr lang="en-GB" sz="1400" dirty="0"/>
          </a:p>
          <a:p>
            <a:pPr lvl="2">
              <a:spcBef>
                <a:spcPts val="600"/>
              </a:spcBef>
            </a:pPr>
            <a:r>
              <a:rPr lang="en-GB" sz="1200" dirty="0" smtClean="0"/>
              <a:t>“3GPP </a:t>
            </a:r>
            <a:r>
              <a:rPr lang="en-GB" sz="1200" dirty="0"/>
              <a:t>system shall support relative lateral position accuracy of 0.1 </a:t>
            </a:r>
            <a:r>
              <a:rPr lang="en-GB" sz="1200" dirty="0" smtClean="0"/>
              <a:t>m”</a:t>
            </a:r>
            <a:endParaRPr lang="ru-RU" sz="1200" dirty="0"/>
          </a:p>
          <a:p>
            <a:pPr lvl="2">
              <a:spcBef>
                <a:spcPts val="600"/>
              </a:spcBef>
            </a:pPr>
            <a:r>
              <a:rPr lang="en-GB" sz="1200" dirty="0" smtClean="0"/>
              <a:t>“3GPP </a:t>
            </a:r>
            <a:r>
              <a:rPr lang="en-GB" sz="1200" dirty="0"/>
              <a:t>system shall support relative longitudinal position accuracy of less than 0.5 m for UEs supporting V2X application in </a:t>
            </a:r>
            <a:r>
              <a:rPr lang="en-GB" sz="1200" dirty="0" smtClean="0"/>
              <a:t>proximity”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25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V2X </a:t>
            </a:r>
            <a:r>
              <a:rPr lang="en-US" dirty="0" smtClean="0"/>
              <a:t>Positioning</a:t>
            </a:r>
            <a:br>
              <a:rPr lang="en-US" dirty="0" smtClean="0"/>
            </a:br>
            <a:r>
              <a:rPr lang="en-US" dirty="0">
                <a:solidFill>
                  <a:srgbClr val="C00000"/>
                </a:solidFill>
              </a:rPr>
              <a:t>GPS </a:t>
            </a:r>
            <a:r>
              <a:rPr lang="en-US" dirty="0" smtClean="0">
                <a:solidFill>
                  <a:srgbClr val="C00000"/>
                </a:solidFill>
              </a:rPr>
              <a:t>Trial Measurements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1203325"/>
            <a:ext cx="6195860" cy="342582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 smtClean="0"/>
              <a:t>Experimental GPS measurements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Vehicle with GPS receivers mounted inside a car (consumer grade)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GPS accuracy experiment is conducted on predefined route</a:t>
            </a:r>
            <a:endParaRPr lang="en-US" sz="1400" dirty="0" smtClean="0">
              <a:solidFill>
                <a:srgbClr val="C00000"/>
              </a:solidFill>
            </a:endParaRP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Scenario 1</a:t>
            </a:r>
            <a:r>
              <a:rPr lang="en-US" sz="1200" dirty="0"/>
              <a:t>: Suburban Freeway (</a:t>
            </a:r>
            <a:r>
              <a:rPr lang="en-US" sz="1200" dirty="0" smtClean="0"/>
              <a:t>mostly Freeway)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Scenario 2: Urban Dense (+ skyscraper urban canyon)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Synchronized measurements from different GPS sources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Absolute GPS measurement: vehicle absolute coordinate error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Relative GPS measurement: distance error between two vehicles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True coordinates are estimated using MEMS IMU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MEMS IMU has accurate GNSS and utilizes </a:t>
            </a:r>
            <a:r>
              <a:rPr lang="en-US" sz="1200" dirty="0"/>
              <a:t>data </a:t>
            </a:r>
            <a:r>
              <a:rPr lang="en-US" sz="1200" dirty="0" smtClean="0"/>
              <a:t>from multiple </a:t>
            </a:r>
            <a:r>
              <a:rPr lang="en-US" sz="1200" dirty="0"/>
              <a:t>sensors</a:t>
            </a:r>
            <a:endParaRPr lang="en-US" sz="1200" dirty="0" smtClean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Vehicle speeds varies in the range from 20-100km/h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61233" y="228891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899759"/>
              </p:ext>
            </p:extLst>
          </p:nvPr>
        </p:nvGraphicFramePr>
        <p:xfrm>
          <a:off x="6292444" y="945834"/>
          <a:ext cx="2436729" cy="155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Visio" r:id="rId4" imgW="6446414" imgH="4114800" progId="Visio.Drawing.15">
                  <p:embed/>
                </p:oleObj>
              </mc:Choice>
              <mc:Fallback>
                <p:oleObj name="Visio" r:id="rId4" imgW="6446414" imgH="4114800" progId="Visio.Drawing.15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444" y="945834"/>
                        <a:ext cx="2436729" cy="15522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t="13573"/>
          <a:stretch/>
        </p:blipFill>
        <p:spPr>
          <a:xfrm>
            <a:off x="6377734" y="2450240"/>
            <a:ext cx="2445855" cy="210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7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V2X </a:t>
            </a:r>
            <a:r>
              <a:rPr lang="en-US" dirty="0" smtClean="0"/>
              <a:t>Positioning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</a:rPr>
              <a:t>GPS Requirements and Trial Measurement Results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lvl="1" indent="0">
              <a:spcBef>
                <a:spcPts val="600"/>
              </a:spcBef>
              <a:buNone/>
            </a:pPr>
            <a:endParaRPr lang="en-US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endParaRPr lang="en-US" sz="1600" dirty="0" smtClean="0">
              <a:solidFill>
                <a:srgbClr val="0071C5"/>
              </a:solidFill>
            </a:endParaRPr>
          </a:p>
          <a:p>
            <a:pPr marL="0" lvl="1" indent="0">
              <a:spcBef>
                <a:spcPts val="600"/>
              </a:spcBef>
              <a:buNone/>
            </a:pPr>
            <a:r>
              <a:rPr lang="en-US" sz="1600" dirty="0" smtClean="0">
                <a:solidFill>
                  <a:srgbClr val="0071C5"/>
                </a:solidFill>
              </a:rPr>
              <a:t>Observation</a:t>
            </a:r>
            <a:endParaRPr lang="en-US" dirty="0" smtClean="0">
              <a:solidFill>
                <a:srgbClr val="0071C5"/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State of the art GPS receivers may not provide sufficient accuracy for V2X positioning in all scenarios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55613" y="1199258"/>
            <a:ext cx="2407221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dirty="0">
                <a:solidFill>
                  <a:srgbClr val="0071C5"/>
                </a:solidFill>
                <a:cs typeface="Arial" panose="020B0604020202020204" pitchFamily="34" charset="0"/>
              </a:rPr>
              <a:t>3GPP </a:t>
            </a:r>
            <a:r>
              <a:rPr lang="en-US" sz="1600" dirty="0" smtClean="0">
                <a:solidFill>
                  <a:srgbClr val="0071C5"/>
                </a:solidFill>
                <a:cs typeface="Arial" panose="020B0604020202020204" pitchFamily="34" charset="0"/>
              </a:rPr>
              <a:t>GNSS requirements </a:t>
            </a:r>
            <a:r>
              <a:rPr lang="en-US" sz="1600" dirty="0">
                <a:solidFill>
                  <a:srgbClr val="0071C5"/>
                </a:solidFill>
                <a:cs typeface="Arial" panose="020B0604020202020204" pitchFamily="34" charset="0"/>
              </a:rPr>
              <a:t>(TS 36.171)</a:t>
            </a:r>
            <a:endParaRPr lang="ru-RU" sz="1600" dirty="0" err="1">
              <a:solidFill>
                <a:srgbClr val="0071C5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10867" y="1177528"/>
            <a:ext cx="5728333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dirty="0" smtClean="0">
                <a:solidFill>
                  <a:srgbClr val="0071C5"/>
                </a:solidFill>
                <a:cs typeface="Arial" panose="020B0604020202020204" pitchFamily="34" charset="0"/>
              </a:rPr>
              <a:t>Field Test Trial</a:t>
            </a:r>
            <a:br>
              <a:rPr lang="en-US" sz="1600" dirty="0" smtClean="0">
                <a:solidFill>
                  <a:srgbClr val="0071C5"/>
                </a:solidFill>
                <a:cs typeface="Arial" panose="020B0604020202020204" pitchFamily="34" charset="0"/>
              </a:rPr>
            </a:br>
            <a:r>
              <a:rPr lang="en-US" sz="1600" dirty="0" smtClean="0">
                <a:solidFill>
                  <a:srgbClr val="0071C5"/>
                </a:solidFill>
                <a:cs typeface="Arial" panose="020B0604020202020204" pitchFamily="34" charset="0"/>
              </a:rPr>
              <a:t>GPS measurement from different recording sets</a:t>
            </a:r>
            <a:endParaRPr lang="ru-RU" sz="1600" dirty="0" err="1">
              <a:solidFill>
                <a:srgbClr val="0071C5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739153"/>
              </p:ext>
            </p:extLst>
          </p:nvPr>
        </p:nvGraphicFramePr>
        <p:xfrm>
          <a:off x="425625" y="3215150"/>
          <a:ext cx="2655260" cy="626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815"/>
                <a:gridCol w="663815"/>
                <a:gridCol w="663815"/>
                <a:gridCol w="663815"/>
              </a:tblGrid>
              <a:tr h="3687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noProof="0" dirty="0" smtClean="0">
                          <a:effectLst/>
                        </a:rPr>
                        <a:t>System</a:t>
                      </a:r>
                      <a:endParaRPr lang="en-US" sz="10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noProof="0" dirty="0" smtClean="0">
                          <a:effectLst/>
                        </a:rPr>
                        <a:t>Success rate</a:t>
                      </a:r>
                      <a:endParaRPr lang="en-US" sz="10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noProof="0" dirty="0" smtClean="0">
                          <a:effectLst/>
                        </a:rPr>
                        <a:t>2-D position error</a:t>
                      </a:r>
                      <a:endParaRPr lang="en-US" sz="10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noProof="0" dirty="0" smtClean="0">
                          <a:effectLst/>
                        </a:rPr>
                        <a:t>Max response time</a:t>
                      </a:r>
                      <a:endParaRPr lang="en-US" sz="10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</a:tr>
              <a:tr h="1693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GPS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95 %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30</a:t>
                      </a: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m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 s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126221"/>
              </p:ext>
            </p:extLst>
          </p:nvPr>
        </p:nvGraphicFramePr>
        <p:xfrm>
          <a:off x="455611" y="1927555"/>
          <a:ext cx="2625276" cy="601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6319"/>
                <a:gridCol w="656319"/>
                <a:gridCol w="656319"/>
                <a:gridCol w="656319"/>
              </a:tblGrid>
              <a:tr h="432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noProof="0" dirty="0" smtClean="0">
                          <a:effectLst/>
                        </a:rPr>
                        <a:t>System</a:t>
                      </a:r>
                      <a:endParaRPr lang="en-US" sz="9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noProof="0" dirty="0" smtClean="0">
                          <a:effectLst/>
                        </a:rPr>
                        <a:t>Success rate</a:t>
                      </a:r>
                      <a:endParaRPr lang="en-US" sz="9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noProof="0" dirty="0" smtClean="0">
                          <a:effectLst/>
                        </a:rPr>
                        <a:t>2-D position error</a:t>
                      </a:r>
                      <a:endParaRPr lang="en-US" sz="9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noProof="0" dirty="0" smtClean="0">
                          <a:effectLst/>
                        </a:rPr>
                        <a:t>Max response time</a:t>
                      </a:r>
                      <a:endParaRPr lang="en-US" sz="900" b="1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</a:tr>
              <a:tr h="1693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GNSS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95 %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15 m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20 s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4813" y="1758324"/>
            <a:ext cx="1968349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3GPP GNSS requirements</a:t>
            </a:r>
            <a:endParaRPr lang="ru-RU" sz="1100" dirty="0" err="1" smtClean="0">
              <a:solidFill>
                <a:srgbClr val="003C7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249" y="3043372"/>
            <a:ext cx="1845115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3GPP GPS requirements</a:t>
            </a:r>
            <a:endParaRPr lang="ru-RU" sz="1100" dirty="0" err="1" smtClean="0">
              <a:solidFill>
                <a:srgbClr val="003C7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509" y="1729724"/>
            <a:ext cx="3165208" cy="234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9377" y="1729724"/>
            <a:ext cx="3165210" cy="234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033" y="1731143"/>
            <a:ext cx="3165218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64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V2X Positioning</a:t>
            </a:r>
            <a:br>
              <a:rPr lang="en-US" dirty="0"/>
            </a:br>
            <a:r>
              <a:rPr lang="en-US" dirty="0" smtClean="0">
                <a:solidFill>
                  <a:srgbClr val="C00000"/>
                </a:solidFill>
              </a:rPr>
              <a:t>LTE-V2V Radio-Interface in V2X Positioning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/>
              <a:t>Role of LTE V2V Communication in V2X P</a:t>
            </a:r>
            <a:r>
              <a:rPr lang="en-US" sz="1600" dirty="0" smtClean="0"/>
              <a:t>ositioning</a:t>
            </a: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Distance measurements with proximate vehicle(s)/RSU(s)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Broadcasting of coordinates or geo-location measurements to facilitate relative or absolute positioning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Enabling cooperative geo-location protocols to perform positioning</a:t>
            </a:r>
          </a:p>
          <a:p>
            <a:pPr>
              <a:spcBef>
                <a:spcPts val="600"/>
              </a:spcBef>
            </a:pPr>
            <a:r>
              <a:rPr lang="en-US" sz="1600" dirty="0"/>
              <a:t>Technical </a:t>
            </a:r>
            <a:r>
              <a:rPr lang="en-US" sz="1600" dirty="0" smtClean="0"/>
              <a:t>Advantages</a:t>
            </a:r>
            <a:endParaRPr lang="en-US" sz="16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Increased </a:t>
            </a:r>
            <a:r>
              <a:rPr lang="en-US" sz="1400" dirty="0" smtClean="0"/>
              <a:t>estimation accuracy 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GNSS is complemented by radio-layer techniques 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Increased system reliability 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Additional </a:t>
            </a:r>
            <a:r>
              <a:rPr lang="en-US" sz="1200" dirty="0"/>
              <a:t>sources </a:t>
            </a:r>
            <a:r>
              <a:rPr lang="en-US" sz="1200" dirty="0" smtClean="0"/>
              <a:t>of geo-location information</a:t>
            </a:r>
            <a:endParaRPr lang="en-US" sz="12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Increased </a:t>
            </a:r>
            <a:r>
              <a:rPr lang="en-US" sz="1400" dirty="0" smtClean="0"/>
              <a:t>robustness</a:t>
            </a:r>
          </a:p>
          <a:p>
            <a:pPr lvl="2">
              <a:spcBef>
                <a:spcPts val="600"/>
              </a:spcBef>
            </a:pPr>
            <a:r>
              <a:rPr lang="en-US" sz="1200" dirty="0" smtClean="0"/>
              <a:t>Multiple links with favorable radio-conditions</a:t>
            </a:r>
            <a:endParaRPr lang="en-US" sz="1200" dirty="0"/>
          </a:p>
          <a:p>
            <a:pPr lvl="1">
              <a:spcBef>
                <a:spcPts val="600"/>
              </a:spcBef>
            </a:pPr>
            <a:r>
              <a:rPr lang="en-US" sz="1400" dirty="0"/>
              <a:t>Integrated communication and positioning </a:t>
            </a:r>
            <a:r>
              <a:rPr lang="en-US" sz="1400" dirty="0" smtClean="0"/>
              <a:t>protocol</a:t>
            </a:r>
            <a:endParaRPr lang="en-US" sz="1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661245"/>
              </p:ext>
            </p:extLst>
          </p:nvPr>
        </p:nvGraphicFramePr>
        <p:xfrm>
          <a:off x="4213412" y="2096558"/>
          <a:ext cx="4742737" cy="2621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4" name="Visio" r:id="rId4" imgW="15064793" imgH="8328660" progId="Visio.Drawing.15">
                  <p:embed/>
                </p:oleObj>
              </mc:Choice>
              <mc:Fallback>
                <p:oleObj name="Visio" r:id="rId4" imgW="15064793" imgH="8328660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3412" y="2096558"/>
                        <a:ext cx="4742737" cy="26212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775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V2X </a:t>
            </a:r>
            <a:r>
              <a:rPr lang="en-US" dirty="0" smtClean="0"/>
              <a:t>Positioning Performance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olidFill>
                  <a:srgbClr val="C00000"/>
                </a:solidFill>
              </a:rPr>
              <a:t>Link Level Analysis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3852333"/>
            <a:ext cx="8229600" cy="793750"/>
          </a:xfrm>
        </p:spPr>
        <p:txBody>
          <a:bodyPr/>
          <a:lstStyle/>
          <a:p>
            <a:pPr marL="0" lvl="1" indent="0">
              <a:spcBef>
                <a:spcPts val="600"/>
              </a:spcBef>
              <a:buNone/>
            </a:pPr>
            <a:r>
              <a:rPr lang="en-US" sz="1600" dirty="0">
                <a:solidFill>
                  <a:srgbClr val="0071C5"/>
                </a:solidFill>
              </a:rPr>
              <a:t>Conclusion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Advanced </a:t>
            </a:r>
            <a:r>
              <a:rPr lang="en-US" sz="1400" dirty="0"/>
              <a:t>timing </a:t>
            </a:r>
            <a:r>
              <a:rPr lang="en-US" sz="1400" dirty="0" smtClean="0"/>
              <a:t>estimation techniques can </a:t>
            </a:r>
            <a:r>
              <a:rPr lang="en-US" sz="1400" dirty="0"/>
              <a:t>provide accurate </a:t>
            </a:r>
            <a:r>
              <a:rPr lang="en-US" sz="1400" dirty="0" smtClean="0"/>
              <a:t>timing measurements that can outperform GNSS based distance measurement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51872"/>
              </p:ext>
            </p:extLst>
          </p:nvPr>
        </p:nvGraphicFramePr>
        <p:xfrm>
          <a:off x="503772" y="1426930"/>
          <a:ext cx="4416952" cy="1844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773"/>
                <a:gridCol w="2645179"/>
              </a:tblGrid>
              <a:tr h="16494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Parameter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Value</a:t>
                      </a:r>
                      <a:endParaRPr lang="ru-RU" sz="1100" dirty="0"/>
                    </a:p>
                  </a:txBody>
                  <a:tcPr/>
                </a:tc>
              </a:tr>
              <a:tr h="24298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  <a:endParaRPr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MHz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4298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SCS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15 KHz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4298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Number of RX antennas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4298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Timing estimation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 smtClean="0"/>
                        <a:t>Single shot</a:t>
                      </a:r>
                      <a:endParaRPr lang="ru-RU" sz="1100" dirty="0"/>
                    </a:p>
                  </a:txBody>
                  <a:tcPr/>
                </a:tc>
              </a:tr>
              <a:tr h="24298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Channel model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V2V Channel</a:t>
                      </a:r>
                      <a:r>
                        <a:rPr lang="en-US" sz="1100" baseline="0" dirty="0" smtClean="0"/>
                        <a:t> Model (TR 36.875)</a:t>
                      </a:r>
                      <a:endParaRPr lang="ru-RU" sz="1100" dirty="0"/>
                    </a:p>
                  </a:txBody>
                  <a:tcPr/>
                </a:tc>
              </a:tr>
              <a:tr h="289573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First</a:t>
                      </a:r>
                      <a:r>
                        <a:rPr lang="en-US" sz="1100" baseline="0" dirty="0" smtClean="0"/>
                        <a:t> path detection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Advanced timing estimation </a:t>
                      </a:r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433" y="1235139"/>
            <a:ext cx="3603467" cy="26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7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V2X </a:t>
            </a:r>
            <a:r>
              <a:rPr lang="en-US" dirty="0" smtClean="0"/>
              <a:t>Positioning Performance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olidFill>
                  <a:srgbClr val="C00000"/>
                </a:solidFill>
              </a:rPr>
              <a:t>Syste</a:t>
            </a:r>
            <a:r>
              <a:rPr lang="en-US" dirty="0">
                <a:solidFill>
                  <a:srgbClr val="C00000"/>
                </a:solidFill>
              </a:rPr>
              <a:t>m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Level </a:t>
            </a:r>
            <a:r>
              <a:rPr lang="en-US" dirty="0" smtClean="0">
                <a:solidFill>
                  <a:srgbClr val="C00000"/>
                </a:solidFill>
              </a:rPr>
              <a:t>Analysis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/>
              <a:t>CDF of </a:t>
            </a:r>
            <a:r>
              <a:rPr lang="en-US" sz="1600" dirty="0" smtClean="0"/>
              <a:t>Absolute Positioning Error</a:t>
            </a:r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>
              <a:spcBef>
                <a:spcPts val="600"/>
              </a:spcBef>
            </a:pPr>
            <a:r>
              <a:rPr lang="en-US" sz="1600" dirty="0" smtClean="0"/>
              <a:t>Conclusion</a:t>
            </a:r>
          </a:p>
          <a:p>
            <a:pPr lvl="1">
              <a:spcBef>
                <a:spcPts val="600"/>
              </a:spcBef>
            </a:pPr>
            <a:endParaRPr lang="en-US" sz="1400" dirty="0" smtClean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Combination </a:t>
            </a:r>
            <a:r>
              <a:rPr lang="en-US" sz="1400" dirty="0"/>
              <a:t>of accurate radio-layer timing measurements and GNSS geo-location </a:t>
            </a:r>
            <a:r>
              <a:rPr lang="en-US" sz="1400" dirty="0" smtClean="0"/>
              <a:t>provides improved positioning accuracy</a:t>
            </a:r>
            <a:endParaRPr lang="ru-RU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097" y="1504327"/>
            <a:ext cx="2736000" cy="20520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401489"/>
              </p:ext>
            </p:extLst>
          </p:nvPr>
        </p:nvGraphicFramePr>
        <p:xfrm>
          <a:off x="455613" y="1493648"/>
          <a:ext cx="3464076" cy="2587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3133"/>
                <a:gridCol w="2150943"/>
              </a:tblGrid>
              <a:tr h="27054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Parameter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Value</a:t>
                      </a:r>
                      <a:endParaRPr lang="ru-RU" sz="10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Bandwidth</a:t>
                      </a:r>
                      <a:endParaRPr lang="ru-RU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MHz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SCS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15 KHz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1176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Number of RX antennas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Timing estimation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/>
                        <a:t>Advanced Timing Estimation</a:t>
                      </a:r>
                      <a:endParaRPr lang="ru-RU" sz="10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Channel model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V2V Channel</a:t>
                      </a:r>
                      <a:r>
                        <a:rPr lang="en-US" sz="1000" baseline="0" dirty="0" smtClean="0"/>
                        <a:t> Model</a:t>
                      </a:r>
                      <a:br>
                        <a:rPr lang="en-US" sz="1000" baseline="0" dirty="0" smtClean="0"/>
                      </a:br>
                      <a:r>
                        <a:rPr lang="en-US" sz="1000" baseline="0" dirty="0" smtClean="0"/>
                        <a:t>(LTE-V2V TR 36.875)</a:t>
                      </a:r>
                      <a:endParaRPr lang="ru-RU" sz="1000" dirty="0"/>
                    </a:p>
                  </a:txBody>
                  <a:tcPr/>
                </a:tc>
              </a:tr>
              <a:tr h="200506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Inter-vehicle distance distribution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LTE-V2V Evaluation Methodology (Freeway Scenario 70km/h)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054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Positioning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1) GNSS</a:t>
                      </a:r>
                      <a:r>
                        <a:rPr lang="en-US" sz="1000" baseline="0" dirty="0" smtClean="0"/>
                        <a:t> only</a:t>
                      </a:r>
                    </a:p>
                    <a:p>
                      <a:pPr algn="ctr"/>
                      <a:r>
                        <a:rPr lang="en-US" sz="1000" baseline="0" dirty="0" smtClean="0"/>
                        <a:t>2) GNSS + </a:t>
                      </a:r>
                      <a:r>
                        <a:rPr lang="en-US" sz="1000" dirty="0" smtClean="0"/>
                        <a:t>Distance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991" y="1504327"/>
            <a:ext cx="2736000" cy="20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8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 smtClean="0"/>
              <a:t>Conclusions</a:t>
            </a:r>
          </a:p>
          <a:p>
            <a:pPr lvl="1">
              <a:spcBef>
                <a:spcPts val="600"/>
              </a:spcBef>
            </a:pPr>
            <a:r>
              <a:rPr lang="en-US" sz="1400" dirty="0"/>
              <a:t>Presented analysis </a:t>
            </a:r>
            <a:r>
              <a:rPr lang="en-US" sz="1400" dirty="0" smtClean="0"/>
              <a:t>shows benefits of enabling range/distance </a:t>
            </a:r>
            <a:r>
              <a:rPr lang="en-US" sz="1400" dirty="0"/>
              <a:t>measurements for vehicular services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Accurate and reliable geo-location and proximity </a:t>
            </a:r>
            <a:r>
              <a:rPr lang="en-US" sz="1400" dirty="0"/>
              <a:t>is a key enabler of future vehicular </a:t>
            </a:r>
            <a:r>
              <a:rPr lang="en-US" sz="1400" dirty="0" smtClean="0"/>
              <a:t>services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LTE-V2X communication can play crucial role to </a:t>
            </a:r>
            <a:r>
              <a:rPr lang="en-US" sz="1400" dirty="0"/>
              <a:t>improve V2X </a:t>
            </a:r>
            <a:r>
              <a:rPr lang="en-US" sz="1400" dirty="0" smtClean="0"/>
              <a:t>positioning (complementary solution)</a:t>
            </a:r>
            <a:endParaRPr lang="en-US" sz="1400" dirty="0"/>
          </a:p>
          <a:p>
            <a:pPr lvl="1">
              <a:spcBef>
                <a:spcPts val="600"/>
              </a:spcBef>
            </a:pPr>
            <a:r>
              <a:rPr lang="en-US" sz="1400" dirty="0" smtClean="0"/>
              <a:t>3GPP </a:t>
            </a:r>
            <a:r>
              <a:rPr lang="en-US" sz="1400" dirty="0"/>
              <a:t>LTE-V2X and </a:t>
            </a:r>
            <a:r>
              <a:rPr lang="en-US" sz="1400" dirty="0" smtClean="0"/>
              <a:t>NR </a:t>
            </a:r>
            <a:r>
              <a:rPr lang="en-US" sz="1400" dirty="0"/>
              <a:t>technologies can be used to enable new positioning accuracy </a:t>
            </a:r>
            <a:r>
              <a:rPr lang="en-US" sz="1400" dirty="0" smtClean="0"/>
              <a:t>bounds beyond </a:t>
            </a:r>
            <a:r>
              <a:rPr lang="en-US" sz="1400" dirty="0"/>
              <a:t>current GNSS </a:t>
            </a:r>
            <a:r>
              <a:rPr lang="en-US" sz="1400" dirty="0" smtClean="0"/>
              <a:t>limits</a:t>
            </a:r>
          </a:p>
          <a:p>
            <a:pPr>
              <a:spcBef>
                <a:spcPts val="600"/>
              </a:spcBef>
            </a:pPr>
            <a:r>
              <a:rPr lang="en-US" sz="1600" dirty="0" smtClean="0"/>
              <a:t>Proposal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Organize 3GPP V2X positioning study item to analyze V2X positioning enhancements that can be provided by 3GPP radio-interface(s) LTE or NR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/>
              <a:t>Start from LTE-V2X positioning given that NR air-interface is in active study/development stage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14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1136</Words>
  <Application>Microsoft Office PowerPoint</Application>
  <PresentationFormat>On-screen Show (16:9)</PresentationFormat>
  <Paragraphs>225</Paragraphs>
  <Slides>14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SimSun</vt:lpstr>
      <vt:lpstr>Arial</vt:lpstr>
      <vt:lpstr>Calibri</vt:lpstr>
      <vt:lpstr>Intel Clear</vt:lpstr>
      <vt:lpstr>Times New Roman</vt:lpstr>
      <vt:lpstr>Wingdings</vt:lpstr>
      <vt:lpstr>Int_PPT Template_ClearPro_16x9</vt:lpstr>
      <vt:lpstr>Visio</vt:lpstr>
      <vt:lpstr>Motivation for SI:  Study on LTE Vehicular Positioning Technologies</vt:lpstr>
      <vt:lpstr>LTE Vehicular Communication Background on LTE-V2X Enhancements</vt:lpstr>
      <vt:lpstr>LTE-V2X and Geo-location Demand for Accurate and Reliable Vehicle Location </vt:lpstr>
      <vt:lpstr>V2X Positioning GPS Trial Measurements</vt:lpstr>
      <vt:lpstr>V2X Positioning GPS Requirements and Trial Measurement Results</vt:lpstr>
      <vt:lpstr>V2X Positioning LTE-V2V Radio-Interface in V2X Positioning</vt:lpstr>
      <vt:lpstr>V2X Positioning Performance Link Level Analysis</vt:lpstr>
      <vt:lpstr>V2X Positioning Performance System Level Analysis</vt:lpstr>
      <vt:lpstr>Summary</vt:lpstr>
      <vt:lpstr>LTE V2X Positioning Study Item Proposal Objectives</vt:lpstr>
      <vt:lpstr>LTE V2X Positioning Study Item Proposal Tentative Work Plan and Timelines</vt:lpstr>
      <vt:lpstr>PowerPoint Presentation</vt:lpstr>
      <vt:lpstr>Backup</vt:lpstr>
      <vt:lpstr>V2X Positioning Heterogeneous Solution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2015-05-06T16:36:39Z</dcterms:created>
  <dcterms:modified xsi:type="dcterms:W3CDTF">2016-11-29T09:15:00Z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7ce1bcbc-bfe7-476e-84bc-d83a957c72ac</vt:lpwstr>
  </property>
  <property fmtid="{D5CDD505-2E9C-101B-9397-08002B2CF9AE}" pid="3" name="CTP_TimeStamp">
    <vt:lpwstr>2016-11-29 09:14:53Z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