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C6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949" autoAdjust="0"/>
    <p:restoredTop sz="94660"/>
  </p:normalViewPr>
  <p:slideViewPr>
    <p:cSldViewPr snapToGrid="0">
      <p:cViewPr varScale="1">
        <p:scale>
          <a:sx n="89" d="100"/>
          <a:sy n="89" d="100"/>
        </p:scale>
        <p:origin x="835"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780A824-3D52-4ECF-9D28-7F58EAA65E1B}" type="datetimeFigureOut">
              <a:rPr lang="zh-CN" altLang="en-US" smtClean="0"/>
              <a:t>2016/11/29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23CF17-EA55-46EF-8C13-FA6895D91799}" type="slidenum">
              <a:rPr lang="zh-CN" altLang="en-US" smtClean="0"/>
              <a:t>‹#›</a:t>
            </a:fld>
            <a:endParaRPr lang="zh-CN" altLang="en-US"/>
          </a:p>
        </p:txBody>
      </p:sp>
    </p:spTree>
    <p:extLst>
      <p:ext uri="{BB962C8B-B14F-4D97-AF65-F5344CB8AC3E}">
        <p14:creationId xmlns:p14="http://schemas.microsoft.com/office/powerpoint/2010/main" val="42259559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0A824-3D52-4ECF-9D28-7F58EAA65E1B}" type="datetimeFigureOut">
              <a:rPr lang="zh-CN" altLang="en-US" smtClean="0"/>
              <a:t>2016/11/29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23CF17-EA55-46EF-8C13-FA6895D91799}" type="slidenum">
              <a:rPr lang="zh-CN" altLang="en-US" smtClean="0"/>
              <a:t>‹#›</a:t>
            </a:fld>
            <a:endParaRPr lang="zh-CN" altLang="en-US"/>
          </a:p>
        </p:txBody>
      </p:sp>
    </p:spTree>
    <p:extLst>
      <p:ext uri="{BB962C8B-B14F-4D97-AF65-F5344CB8AC3E}">
        <p14:creationId xmlns:p14="http://schemas.microsoft.com/office/powerpoint/2010/main" val="2209887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0A824-3D52-4ECF-9D28-7F58EAA65E1B}" type="datetimeFigureOut">
              <a:rPr lang="zh-CN" altLang="en-US" smtClean="0"/>
              <a:t>2016/11/29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23CF17-EA55-46EF-8C13-FA6895D91799}" type="slidenum">
              <a:rPr lang="zh-CN" altLang="en-US" smtClean="0"/>
              <a:t>‹#›</a:t>
            </a:fld>
            <a:endParaRPr lang="zh-CN" altLang="en-US"/>
          </a:p>
        </p:txBody>
      </p:sp>
    </p:spTree>
    <p:extLst>
      <p:ext uri="{BB962C8B-B14F-4D97-AF65-F5344CB8AC3E}">
        <p14:creationId xmlns:p14="http://schemas.microsoft.com/office/powerpoint/2010/main" val="38432049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80A824-3D52-4ECF-9D28-7F58EAA65E1B}" type="datetimeFigureOut">
              <a:rPr lang="zh-CN" altLang="en-US" smtClean="0"/>
              <a:t>2016/11/29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23CF17-EA55-46EF-8C13-FA6895D91799}" type="slidenum">
              <a:rPr lang="zh-CN" altLang="en-US" smtClean="0"/>
              <a:t>‹#›</a:t>
            </a:fld>
            <a:endParaRPr lang="zh-CN" altLang="en-US"/>
          </a:p>
        </p:txBody>
      </p:sp>
    </p:spTree>
    <p:extLst>
      <p:ext uri="{BB962C8B-B14F-4D97-AF65-F5344CB8AC3E}">
        <p14:creationId xmlns:p14="http://schemas.microsoft.com/office/powerpoint/2010/main" val="35676311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780A824-3D52-4ECF-9D28-7F58EAA65E1B}" type="datetimeFigureOut">
              <a:rPr lang="zh-CN" altLang="en-US" smtClean="0"/>
              <a:t>2016/11/29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323CF17-EA55-46EF-8C13-FA6895D91799}" type="slidenum">
              <a:rPr lang="zh-CN" altLang="en-US" smtClean="0"/>
              <a:t>‹#›</a:t>
            </a:fld>
            <a:endParaRPr lang="zh-CN" altLang="en-US"/>
          </a:p>
        </p:txBody>
      </p:sp>
    </p:spTree>
    <p:extLst>
      <p:ext uri="{BB962C8B-B14F-4D97-AF65-F5344CB8AC3E}">
        <p14:creationId xmlns:p14="http://schemas.microsoft.com/office/powerpoint/2010/main" val="19900705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780A824-3D52-4ECF-9D28-7F58EAA65E1B}" type="datetimeFigureOut">
              <a:rPr lang="zh-CN" altLang="en-US" smtClean="0"/>
              <a:t>2016/11/29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23CF17-EA55-46EF-8C13-FA6895D91799}" type="slidenum">
              <a:rPr lang="zh-CN" altLang="en-US" smtClean="0"/>
              <a:t>‹#›</a:t>
            </a:fld>
            <a:endParaRPr lang="zh-CN" altLang="en-US"/>
          </a:p>
        </p:txBody>
      </p:sp>
    </p:spTree>
    <p:extLst>
      <p:ext uri="{BB962C8B-B14F-4D97-AF65-F5344CB8AC3E}">
        <p14:creationId xmlns:p14="http://schemas.microsoft.com/office/powerpoint/2010/main" val="36089932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780A824-3D52-4ECF-9D28-7F58EAA65E1B}" type="datetimeFigureOut">
              <a:rPr lang="zh-CN" altLang="en-US" smtClean="0"/>
              <a:t>2016/11/29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323CF17-EA55-46EF-8C13-FA6895D91799}" type="slidenum">
              <a:rPr lang="zh-CN" altLang="en-US" smtClean="0"/>
              <a:t>‹#›</a:t>
            </a:fld>
            <a:endParaRPr lang="zh-CN" altLang="en-US"/>
          </a:p>
        </p:txBody>
      </p:sp>
    </p:spTree>
    <p:extLst>
      <p:ext uri="{BB962C8B-B14F-4D97-AF65-F5344CB8AC3E}">
        <p14:creationId xmlns:p14="http://schemas.microsoft.com/office/powerpoint/2010/main" val="565989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780A824-3D52-4ECF-9D28-7F58EAA65E1B}" type="datetimeFigureOut">
              <a:rPr lang="zh-CN" altLang="en-US" smtClean="0"/>
              <a:t>2016/11/29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323CF17-EA55-46EF-8C13-FA6895D91799}" type="slidenum">
              <a:rPr lang="zh-CN" altLang="en-US" smtClean="0"/>
              <a:t>‹#›</a:t>
            </a:fld>
            <a:endParaRPr lang="zh-CN" altLang="en-US"/>
          </a:p>
        </p:txBody>
      </p:sp>
    </p:spTree>
    <p:extLst>
      <p:ext uri="{BB962C8B-B14F-4D97-AF65-F5344CB8AC3E}">
        <p14:creationId xmlns:p14="http://schemas.microsoft.com/office/powerpoint/2010/main" val="34556953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80A824-3D52-4ECF-9D28-7F58EAA65E1B}" type="datetimeFigureOut">
              <a:rPr lang="zh-CN" altLang="en-US" smtClean="0"/>
              <a:t>2016/11/29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323CF17-EA55-46EF-8C13-FA6895D91799}" type="slidenum">
              <a:rPr lang="zh-CN" altLang="en-US" smtClean="0"/>
              <a:t>‹#›</a:t>
            </a:fld>
            <a:endParaRPr lang="zh-CN" altLang="en-US"/>
          </a:p>
        </p:txBody>
      </p:sp>
    </p:spTree>
    <p:extLst>
      <p:ext uri="{BB962C8B-B14F-4D97-AF65-F5344CB8AC3E}">
        <p14:creationId xmlns:p14="http://schemas.microsoft.com/office/powerpoint/2010/main" val="10398788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80A824-3D52-4ECF-9D28-7F58EAA65E1B}" type="datetimeFigureOut">
              <a:rPr lang="zh-CN" altLang="en-US" smtClean="0"/>
              <a:t>2016/11/29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23CF17-EA55-46EF-8C13-FA6895D91799}" type="slidenum">
              <a:rPr lang="zh-CN" altLang="en-US" smtClean="0"/>
              <a:t>‹#›</a:t>
            </a:fld>
            <a:endParaRPr lang="zh-CN" altLang="en-US"/>
          </a:p>
        </p:txBody>
      </p:sp>
    </p:spTree>
    <p:extLst>
      <p:ext uri="{BB962C8B-B14F-4D97-AF65-F5344CB8AC3E}">
        <p14:creationId xmlns:p14="http://schemas.microsoft.com/office/powerpoint/2010/main" val="1384352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80A824-3D52-4ECF-9D28-7F58EAA65E1B}" type="datetimeFigureOut">
              <a:rPr lang="zh-CN" altLang="en-US" smtClean="0"/>
              <a:t>2016/11/29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323CF17-EA55-46EF-8C13-FA6895D91799}" type="slidenum">
              <a:rPr lang="zh-CN" altLang="en-US" smtClean="0"/>
              <a:t>‹#›</a:t>
            </a:fld>
            <a:endParaRPr lang="zh-CN" altLang="en-US"/>
          </a:p>
        </p:txBody>
      </p:sp>
    </p:spTree>
    <p:extLst>
      <p:ext uri="{BB962C8B-B14F-4D97-AF65-F5344CB8AC3E}">
        <p14:creationId xmlns:p14="http://schemas.microsoft.com/office/powerpoint/2010/main" val="3174790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80A824-3D52-4ECF-9D28-7F58EAA65E1B}" type="datetimeFigureOut">
              <a:rPr lang="zh-CN" altLang="en-US" smtClean="0"/>
              <a:t>2016/11/29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23CF17-EA55-46EF-8C13-FA6895D91799}" type="slidenum">
              <a:rPr lang="zh-CN" altLang="en-US" smtClean="0"/>
              <a:t>‹#›</a:t>
            </a:fld>
            <a:endParaRPr lang="zh-CN" altLang="en-US"/>
          </a:p>
        </p:txBody>
      </p:sp>
    </p:spTree>
    <p:extLst>
      <p:ext uri="{BB962C8B-B14F-4D97-AF65-F5344CB8AC3E}">
        <p14:creationId xmlns:p14="http://schemas.microsoft.com/office/powerpoint/2010/main" val="29926007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26936" y="2297926"/>
            <a:ext cx="10424160" cy="1956022"/>
          </a:xfrm>
        </p:spPr>
        <p:txBody>
          <a:bodyPr>
            <a:noAutofit/>
          </a:bodyPr>
          <a:lstStyle/>
          <a:p>
            <a:r>
              <a:rPr lang="en-US" altLang="zh-CN" sz="5400" b="1" dirty="0" smtClean="0"/>
              <a:t>Motivation for new WI on UMTS and LTE inter-RAT mobility enhancements</a:t>
            </a:r>
            <a:endParaRPr lang="zh-CN" altLang="en-US" sz="5400" b="1" dirty="0"/>
          </a:p>
        </p:txBody>
      </p:sp>
      <p:sp>
        <p:nvSpPr>
          <p:cNvPr id="3" name="副标题 2"/>
          <p:cNvSpPr>
            <a:spLocks noGrp="1"/>
          </p:cNvSpPr>
          <p:nvPr>
            <p:ph type="subTitle" idx="1"/>
          </p:nvPr>
        </p:nvSpPr>
        <p:spPr>
          <a:xfrm>
            <a:off x="1524000" y="5287616"/>
            <a:ext cx="9144000" cy="1089329"/>
          </a:xfrm>
        </p:spPr>
        <p:txBody>
          <a:bodyPr>
            <a:normAutofit/>
          </a:bodyPr>
          <a:lstStyle/>
          <a:p>
            <a:r>
              <a:rPr lang="en-US" altLang="zh-CN" sz="3600" dirty="0" smtClean="0"/>
              <a:t>Huawei, HiSilicon</a:t>
            </a:r>
            <a:endParaRPr lang="zh-CN" altLang="en-US" sz="3600" dirty="0"/>
          </a:p>
        </p:txBody>
      </p:sp>
      <p:sp>
        <p:nvSpPr>
          <p:cNvPr id="4" name="文本框 3"/>
          <p:cNvSpPr txBox="1"/>
          <p:nvPr/>
        </p:nvSpPr>
        <p:spPr>
          <a:xfrm>
            <a:off x="377371" y="333829"/>
            <a:ext cx="6096000" cy="1785104"/>
          </a:xfrm>
          <a:prstGeom prst="rect">
            <a:avLst/>
          </a:prstGeom>
          <a:noFill/>
        </p:spPr>
        <p:txBody>
          <a:bodyPr wrap="square" rtlCol="0">
            <a:spAutoFit/>
          </a:bodyPr>
          <a:lstStyle/>
          <a:p>
            <a:r>
              <a:rPr lang="en-US" altLang="zh-CN" sz="2200" dirty="0" smtClean="0"/>
              <a:t>3GPP TSG RAN Meeting #74</a:t>
            </a:r>
          </a:p>
          <a:p>
            <a:r>
              <a:rPr lang="en-US" altLang="zh-CN" sz="2200" dirty="0" smtClean="0"/>
              <a:t>Vienna, Austria, December 5 – 8, 2016</a:t>
            </a:r>
          </a:p>
          <a:p>
            <a:endParaRPr lang="en-US" altLang="zh-CN" sz="2200" dirty="0"/>
          </a:p>
          <a:p>
            <a:r>
              <a:rPr lang="en-US" altLang="zh-CN" sz="2200" dirty="0" smtClean="0"/>
              <a:t>Document for: Discussion</a:t>
            </a:r>
          </a:p>
          <a:p>
            <a:r>
              <a:rPr lang="en-US" altLang="zh-CN" sz="2200" dirty="0" smtClean="0"/>
              <a:t>Agenda Item: 10.1.3</a:t>
            </a:r>
            <a:endParaRPr lang="zh-CN" altLang="en-US" sz="2200" dirty="0"/>
          </a:p>
        </p:txBody>
      </p:sp>
      <p:sp>
        <p:nvSpPr>
          <p:cNvPr id="6" name="文本框 5"/>
          <p:cNvSpPr txBox="1"/>
          <p:nvPr/>
        </p:nvSpPr>
        <p:spPr>
          <a:xfrm>
            <a:off x="5435723" y="335153"/>
            <a:ext cx="6096000" cy="492443"/>
          </a:xfrm>
          <a:prstGeom prst="rect">
            <a:avLst/>
          </a:prstGeom>
          <a:noFill/>
        </p:spPr>
        <p:txBody>
          <a:bodyPr wrap="square" rtlCol="0">
            <a:spAutoFit/>
          </a:bodyPr>
          <a:lstStyle/>
          <a:p>
            <a:pPr algn="r"/>
            <a:r>
              <a:rPr lang="en-US" altLang="zh-CN" sz="2600" b="1" dirty="0" smtClean="0"/>
              <a:t>RP-162182</a:t>
            </a:r>
            <a:endParaRPr lang="zh-CN" altLang="en-US" sz="2600" b="1" dirty="0"/>
          </a:p>
        </p:txBody>
      </p:sp>
    </p:spTree>
    <p:extLst>
      <p:ext uri="{BB962C8B-B14F-4D97-AF65-F5344CB8AC3E}">
        <p14:creationId xmlns:p14="http://schemas.microsoft.com/office/powerpoint/2010/main" val="18299957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UMTS and LTE inter-RAT mobility - overview</a:t>
            </a:r>
            <a:endParaRPr lang="zh-CN" altLang="en-US" dirty="0"/>
          </a:p>
        </p:txBody>
      </p:sp>
      <p:cxnSp>
        <p:nvCxnSpPr>
          <p:cNvPr id="5" name="直接连接符 4"/>
          <p:cNvCxnSpPr/>
          <p:nvPr/>
        </p:nvCxnSpPr>
        <p:spPr>
          <a:xfrm>
            <a:off x="5112593" y="1690688"/>
            <a:ext cx="0" cy="4925772"/>
          </a:xfrm>
          <a:prstGeom prst="line">
            <a:avLst/>
          </a:prstGeom>
          <a:ln>
            <a:solidFill>
              <a:srgbClr val="A1C6E7"/>
            </a:solidFill>
            <a:prstDash val="lgDash"/>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43775" y="2068898"/>
            <a:ext cx="2234242" cy="3019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3775" y="2524663"/>
            <a:ext cx="1495243" cy="3019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408976" y="2530419"/>
            <a:ext cx="1495243" cy="3019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045128" y="1932313"/>
            <a:ext cx="1790990" cy="400110"/>
          </a:xfrm>
          <a:prstGeom prst="rect">
            <a:avLst/>
          </a:prstGeom>
          <a:noFill/>
        </p:spPr>
        <p:txBody>
          <a:bodyPr wrap="square" rtlCol="0">
            <a:spAutoFit/>
          </a:bodyPr>
          <a:lstStyle/>
          <a:p>
            <a:r>
              <a:rPr lang="en-US" altLang="zh-CN" sz="2000" dirty="0" smtClean="0"/>
              <a:t>UMTS coverage</a:t>
            </a:r>
            <a:endParaRPr lang="zh-CN" altLang="en-US" sz="2000" dirty="0"/>
          </a:p>
        </p:txBody>
      </p:sp>
      <p:sp>
        <p:nvSpPr>
          <p:cNvPr id="15" name="文本框 14"/>
          <p:cNvSpPr txBox="1"/>
          <p:nvPr/>
        </p:nvSpPr>
        <p:spPr>
          <a:xfrm>
            <a:off x="3050882" y="2438397"/>
            <a:ext cx="1790990" cy="400110"/>
          </a:xfrm>
          <a:prstGeom prst="rect">
            <a:avLst/>
          </a:prstGeom>
          <a:noFill/>
        </p:spPr>
        <p:txBody>
          <a:bodyPr wrap="square" rtlCol="0">
            <a:spAutoFit/>
          </a:bodyPr>
          <a:lstStyle/>
          <a:p>
            <a:r>
              <a:rPr lang="en-US" altLang="zh-CN" sz="2000" dirty="0" smtClean="0"/>
              <a:t>LTE coverage</a:t>
            </a:r>
            <a:endParaRPr lang="zh-CN" altLang="en-US" sz="2000" dirty="0"/>
          </a:p>
        </p:txBody>
      </p:sp>
      <p:sp>
        <p:nvSpPr>
          <p:cNvPr id="16" name="左大括号 15"/>
          <p:cNvSpPr/>
          <p:nvPr/>
        </p:nvSpPr>
        <p:spPr>
          <a:xfrm>
            <a:off x="2354109" y="3477803"/>
            <a:ext cx="309831" cy="270373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50000"/>
                </a:schemeClr>
              </a:solidFill>
            </a:endParaRPr>
          </a:p>
        </p:txBody>
      </p:sp>
      <p:sp>
        <p:nvSpPr>
          <p:cNvPr id="17" name="文本框 16"/>
          <p:cNvSpPr txBox="1"/>
          <p:nvPr/>
        </p:nvSpPr>
        <p:spPr>
          <a:xfrm>
            <a:off x="2751449" y="3386161"/>
            <a:ext cx="2027590" cy="400110"/>
          </a:xfrm>
          <a:prstGeom prst="rect">
            <a:avLst/>
          </a:prstGeom>
          <a:noFill/>
        </p:spPr>
        <p:txBody>
          <a:bodyPr wrap="square" rtlCol="0">
            <a:spAutoFit/>
          </a:bodyPr>
          <a:lstStyle/>
          <a:p>
            <a:r>
              <a:rPr lang="en-US" altLang="zh-CN" sz="2000" dirty="0" smtClean="0">
                <a:solidFill>
                  <a:schemeClr val="bg1">
                    <a:lumMod val="50000"/>
                  </a:schemeClr>
                </a:solidFill>
              </a:rPr>
              <a:t>Cell reselection</a:t>
            </a:r>
            <a:endParaRPr lang="zh-CN" altLang="en-US" sz="2000" dirty="0">
              <a:solidFill>
                <a:schemeClr val="bg1">
                  <a:lumMod val="50000"/>
                </a:schemeClr>
              </a:solidFill>
            </a:endParaRPr>
          </a:p>
        </p:txBody>
      </p:sp>
      <p:sp>
        <p:nvSpPr>
          <p:cNvPr id="18" name="文本框 17"/>
          <p:cNvSpPr txBox="1"/>
          <p:nvPr/>
        </p:nvSpPr>
        <p:spPr>
          <a:xfrm>
            <a:off x="2757199" y="4004386"/>
            <a:ext cx="2027590" cy="400110"/>
          </a:xfrm>
          <a:prstGeom prst="rect">
            <a:avLst/>
          </a:prstGeom>
          <a:noFill/>
        </p:spPr>
        <p:txBody>
          <a:bodyPr wrap="square" rtlCol="0">
            <a:spAutoFit/>
          </a:bodyPr>
          <a:lstStyle/>
          <a:p>
            <a:r>
              <a:rPr lang="en-US" altLang="zh-CN" sz="2000" dirty="0" smtClean="0">
                <a:solidFill>
                  <a:schemeClr val="bg1">
                    <a:lumMod val="50000"/>
                  </a:schemeClr>
                </a:solidFill>
              </a:rPr>
              <a:t>Redirection</a:t>
            </a:r>
            <a:endParaRPr lang="zh-CN" altLang="en-US" sz="2000" dirty="0">
              <a:solidFill>
                <a:schemeClr val="bg1">
                  <a:lumMod val="50000"/>
                </a:schemeClr>
              </a:solidFill>
            </a:endParaRPr>
          </a:p>
        </p:txBody>
      </p:sp>
      <p:sp>
        <p:nvSpPr>
          <p:cNvPr id="19" name="文本框 18"/>
          <p:cNvSpPr txBox="1"/>
          <p:nvPr/>
        </p:nvSpPr>
        <p:spPr>
          <a:xfrm>
            <a:off x="2754326" y="4622611"/>
            <a:ext cx="2027590" cy="400110"/>
          </a:xfrm>
          <a:prstGeom prst="rect">
            <a:avLst/>
          </a:prstGeom>
          <a:noFill/>
        </p:spPr>
        <p:txBody>
          <a:bodyPr wrap="square" rtlCol="0">
            <a:spAutoFit/>
          </a:bodyPr>
          <a:lstStyle/>
          <a:p>
            <a:r>
              <a:rPr lang="en-US" altLang="zh-CN" sz="2000" dirty="0" smtClean="0">
                <a:solidFill>
                  <a:schemeClr val="bg1">
                    <a:lumMod val="50000"/>
                  </a:schemeClr>
                </a:solidFill>
              </a:rPr>
              <a:t>PS handover</a:t>
            </a:r>
            <a:endParaRPr lang="zh-CN" altLang="en-US" sz="2000" dirty="0">
              <a:solidFill>
                <a:schemeClr val="bg1">
                  <a:lumMod val="50000"/>
                </a:schemeClr>
              </a:solidFill>
            </a:endParaRPr>
          </a:p>
        </p:txBody>
      </p:sp>
      <p:sp>
        <p:nvSpPr>
          <p:cNvPr id="20" name="文本框 19"/>
          <p:cNvSpPr txBox="1"/>
          <p:nvPr/>
        </p:nvSpPr>
        <p:spPr>
          <a:xfrm>
            <a:off x="2760080" y="5240836"/>
            <a:ext cx="2027590" cy="400110"/>
          </a:xfrm>
          <a:prstGeom prst="rect">
            <a:avLst/>
          </a:prstGeom>
          <a:noFill/>
        </p:spPr>
        <p:txBody>
          <a:bodyPr wrap="square" rtlCol="0">
            <a:spAutoFit/>
          </a:bodyPr>
          <a:lstStyle/>
          <a:p>
            <a:r>
              <a:rPr lang="en-US" altLang="zh-CN" sz="2000" dirty="0" smtClean="0">
                <a:solidFill>
                  <a:schemeClr val="bg1">
                    <a:lumMod val="50000"/>
                  </a:schemeClr>
                </a:solidFill>
              </a:rPr>
              <a:t>SRVCC</a:t>
            </a:r>
            <a:endParaRPr lang="zh-CN" altLang="en-US" sz="2000" dirty="0">
              <a:solidFill>
                <a:schemeClr val="bg1">
                  <a:lumMod val="50000"/>
                </a:schemeClr>
              </a:solidFill>
            </a:endParaRPr>
          </a:p>
        </p:txBody>
      </p:sp>
      <p:sp>
        <p:nvSpPr>
          <p:cNvPr id="21" name="文本框 20"/>
          <p:cNvSpPr txBox="1"/>
          <p:nvPr/>
        </p:nvSpPr>
        <p:spPr>
          <a:xfrm>
            <a:off x="226800" y="3874671"/>
            <a:ext cx="2127309" cy="1261884"/>
          </a:xfrm>
          <a:prstGeom prst="rect">
            <a:avLst/>
          </a:prstGeom>
          <a:noFill/>
        </p:spPr>
        <p:txBody>
          <a:bodyPr wrap="square" rtlCol="0">
            <a:spAutoFit/>
          </a:bodyPr>
          <a:lstStyle/>
          <a:p>
            <a:r>
              <a:rPr lang="en-US" altLang="zh-CN" sz="2000" dirty="0" smtClean="0">
                <a:solidFill>
                  <a:schemeClr val="bg1">
                    <a:lumMod val="50000"/>
                  </a:schemeClr>
                </a:solidFill>
              </a:rPr>
              <a:t>Inter-RAT mobility solutions</a:t>
            </a:r>
          </a:p>
          <a:p>
            <a:r>
              <a:rPr lang="en-US" altLang="zh-CN" i="1" dirty="0" smtClean="0">
                <a:solidFill>
                  <a:schemeClr val="bg1">
                    <a:lumMod val="50000"/>
                  </a:schemeClr>
                </a:solidFill>
              </a:rPr>
              <a:t>(based on coverage/service/…)</a:t>
            </a:r>
            <a:endParaRPr lang="zh-CN" altLang="en-US" i="1" dirty="0">
              <a:solidFill>
                <a:schemeClr val="bg1">
                  <a:lumMod val="50000"/>
                </a:schemeClr>
              </a:solidFill>
            </a:endParaRPr>
          </a:p>
        </p:txBody>
      </p:sp>
      <p:sp>
        <p:nvSpPr>
          <p:cNvPr id="22" name="文本框 21"/>
          <p:cNvSpPr txBox="1"/>
          <p:nvPr/>
        </p:nvSpPr>
        <p:spPr>
          <a:xfrm>
            <a:off x="2748583" y="5859061"/>
            <a:ext cx="2027590" cy="400110"/>
          </a:xfrm>
          <a:prstGeom prst="rect">
            <a:avLst/>
          </a:prstGeom>
          <a:noFill/>
        </p:spPr>
        <p:txBody>
          <a:bodyPr wrap="square" rtlCol="0">
            <a:spAutoFit/>
          </a:bodyPr>
          <a:lstStyle/>
          <a:p>
            <a:r>
              <a:rPr lang="en-US" altLang="zh-CN" sz="2000" dirty="0" smtClean="0">
                <a:solidFill>
                  <a:schemeClr val="bg1">
                    <a:lumMod val="50000"/>
                  </a:schemeClr>
                </a:solidFill>
              </a:rPr>
              <a:t>Others……</a:t>
            </a:r>
            <a:endParaRPr lang="zh-CN" altLang="en-US" sz="2000" dirty="0">
              <a:solidFill>
                <a:schemeClr val="bg1">
                  <a:lumMod val="50000"/>
                </a:schemeClr>
              </a:solidFill>
            </a:endParaRPr>
          </a:p>
        </p:txBody>
      </p:sp>
      <p:sp>
        <p:nvSpPr>
          <p:cNvPr id="33" name="矩形 32"/>
          <p:cNvSpPr/>
          <p:nvPr/>
        </p:nvSpPr>
        <p:spPr>
          <a:xfrm>
            <a:off x="6188208" y="1690689"/>
            <a:ext cx="793631" cy="2795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UE</a:t>
            </a:r>
            <a:endParaRPr lang="zh-CN" altLang="en-US" sz="2400" dirty="0"/>
          </a:p>
        </p:txBody>
      </p:sp>
      <p:sp>
        <p:nvSpPr>
          <p:cNvPr id="34" name="矩形 33"/>
          <p:cNvSpPr/>
          <p:nvPr/>
        </p:nvSpPr>
        <p:spPr>
          <a:xfrm>
            <a:off x="7561249" y="1690689"/>
            <a:ext cx="793631" cy="2795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RNC</a:t>
            </a:r>
            <a:endParaRPr lang="zh-CN" altLang="en-US" sz="2400" dirty="0"/>
          </a:p>
        </p:txBody>
      </p:sp>
      <p:sp>
        <p:nvSpPr>
          <p:cNvPr id="35" name="矩形 34"/>
          <p:cNvSpPr/>
          <p:nvPr/>
        </p:nvSpPr>
        <p:spPr>
          <a:xfrm>
            <a:off x="8848030" y="1690689"/>
            <a:ext cx="970466" cy="2795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SGSN</a:t>
            </a:r>
            <a:endParaRPr lang="zh-CN" altLang="en-US" sz="2400" dirty="0"/>
          </a:p>
        </p:txBody>
      </p:sp>
      <p:sp>
        <p:nvSpPr>
          <p:cNvPr id="36" name="矩形 35"/>
          <p:cNvSpPr/>
          <p:nvPr/>
        </p:nvSpPr>
        <p:spPr>
          <a:xfrm>
            <a:off x="10307331" y="1690688"/>
            <a:ext cx="793631" cy="27955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LTE</a:t>
            </a:r>
            <a:endParaRPr lang="zh-CN" altLang="en-US" sz="2400" dirty="0"/>
          </a:p>
        </p:txBody>
      </p:sp>
      <p:cxnSp>
        <p:nvCxnSpPr>
          <p:cNvPr id="38" name="直接连接符 37"/>
          <p:cNvCxnSpPr>
            <a:stCxn id="33" idx="2"/>
          </p:cNvCxnSpPr>
          <p:nvPr/>
        </p:nvCxnSpPr>
        <p:spPr>
          <a:xfrm flipH="1">
            <a:off x="6590146" y="1977519"/>
            <a:ext cx="1" cy="3124439"/>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7969757" y="1977518"/>
            <a:ext cx="1" cy="3124439"/>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9349367" y="1970241"/>
            <a:ext cx="1" cy="3124439"/>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10704145" y="1977517"/>
            <a:ext cx="1" cy="3124439"/>
          </a:xfrm>
          <a:prstGeom prst="line">
            <a:avLst/>
          </a:prstGeom>
        </p:spPr>
        <p:style>
          <a:lnRef idx="1">
            <a:schemeClr val="accent1"/>
          </a:lnRef>
          <a:fillRef idx="0">
            <a:schemeClr val="accent1"/>
          </a:fillRef>
          <a:effectRef idx="0">
            <a:schemeClr val="accent1"/>
          </a:effectRef>
          <a:fontRef idx="minor">
            <a:schemeClr val="tx1"/>
          </a:fontRef>
        </p:style>
      </p:cxnSp>
      <p:sp>
        <p:nvSpPr>
          <p:cNvPr id="42" name="圆角矩形 41"/>
          <p:cNvSpPr/>
          <p:nvPr/>
        </p:nvSpPr>
        <p:spPr>
          <a:xfrm>
            <a:off x="5653375" y="2207752"/>
            <a:ext cx="1897814" cy="47209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1">
                    <a:lumMod val="75000"/>
                  </a:schemeClr>
                </a:solidFill>
              </a:rPr>
              <a:t>Camps on UMTS (idle or connected mode)</a:t>
            </a:r>
            <a:endParaRPr lang="zh-CN" altLang="en-US" sz="1400" dirty="0">
              <a:solidFill>
                <a:schemeClr val="accent1">
                  <a:lumMod val="75000"/>
                </a:schemeClr>
              </a:solidFill>
            </a:endParaRPr>
          </a:p>
        </p:txBody>
      </p:sp>
      <p:cxnSp>
        <p:nvCxnSpPr>
          <p:cNvPr id="44" name="直接箭头连接符 43"/>
          <p:cNvCxnSpPr/>
          <p:nvPr/>
        </p:nvCxnSpPr>
        <p:spPr>
          <a:xfrm flipH="1">
            <a:off x="6585023" y="3105422"/>
            <a:ext cx="136728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6507392" y="2794871"/>
            <a:ext cx="1676405" cy="307777"/>
          </a:xfrm>
          <a:prstGeom prst="rect">
            <a:avLst/>
          </a:prstGeom>
          <a:noFill/>
        </p:spPr>
        <p:txBody>
          <a:bodyPr wrap="square" rtlCol="0">
            <a:spAutoFit/>
          </a:bodyPr>
          <a:lstStyle/>
          <a:p>
            <a:r>
              <a:rPr lang="en-US" altLang="zh-CN" sz="1400" dirty="0" smtClean="0">
                <a:solidFill>
                  <a:schemeClr val="accent1">
                    <a:lumMod val="75000"/>
                  </a:schemeClr>
                </a:solidFill>
              </a:rPr>
              <a:t>Redirection (to LTE)</a:t>
            </a:r>
            <a:endParaRPr lang="zh-CN" altLang="en-US" sz="1400" dirty="0">
              <a:solidFill>
                <a:schemeClr val="accent1">
                  <a:lumMod val="75000"/>
                </a:schemeClr>
              </a:solidFill>
            </a:endParaRPr>
          </a:p>
        </p:txBody>
      </p:sp>
      <p:sp>
        <p:nvSpPr>
          <p:cNvPr id="46" name="圆角矩形 45"/>
          <p:cNvSpPr/>
          <p:nvPr/>
        </p:nvSpPr>
        <p:spPr>
          <a:xfrm>
            <a:off x="6061692" y="3303783"/>
            <a:ext cx="1058369" cy="4456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accent1">
                    <a:lumMod val="75000"/>
                  </a:schemeClr>
                </a:solidFill>
              </a:rPr>
              <a:t>Perform redirection</a:t>
            </a:r>
            <a:endParaRPr lang="zh-CN" altLang="en-US" sz="1400" dirty="0">
              <a:solidFill>
                <a:schemeClr val="accent1">
                  <a:lumMod val="75000"/>
                </a:schemeClr>
              </a:solidFill>
            </a:endParaRPr>
          </a:p>
        </p:txBody>
      </p:sp>
      <p:cxnSp>
        <p:nvCxnSpPr>
          <p:cNvPr id="48" name="直接箭头连接符 47"/>
          <p:cNvCxnSpPr/>
          <p:nvPr/>
        </p:nvCxnSpPr>
        <p:spPr>
          <a:xfrm>
            <a:off x="6572089" y="4113567"/>
            <a:ext cx="414931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6637511" y="3821983"/>
            <a:ext cx="1460738" cy="307777"/>
          </a:xfrm>
          <a:prstGeom prst="rect">
            <a:avLst/>
          </a:prstGeom>
          <a:noFill/>
        </p:spPr>
        <p:txBody>
          <a:bodyPr wrap="square" rtlCol="0">
            <a:spAutoFit/>
          </a:bodyPr>
          <a:lstStyle/>
          <a:p>
            <a:r>
              <a:rPr lang="en-US" altLang="zh-CN" sz="1400" dirty="0" smtClean="0">
                <a:solidFill>
                  <a:schemeClr val="accent1">
                    <a:lumMod val="75000"/>
                  </a:schemeClr>
                </a:solidFill>
              </a:rPr>
              <a:t>Access LTE</a:t>
            </a:r>
            <a:endParaRPr lang="zh-CN" altLang="en-US" sz="1400" dirty="0">
              <a:solidFill>
                <a:schemeClr val="accent1">
                  <a:lumMod val="75000"/>
                </a:schemeClr>
              </a:solidFill>
            </a:endParaRPr>
          </a:p>
        </p:txBody>
      </p:sp>
      <p:cxnSp>
        <p:nvCxnSpPr>
          <p:cNvPr id="51" name="直接箭头连接符 50"/>
          <p:cNvCxnSpPr/>
          <p:nvPr/>
        </p:nvCxnSpPr>
        <p:spPr>
          <a:xfrm flipH="1">
            <a:off x="9325346" y="4746587"/>
            <a:ext cx="1396053" cy="0"/>
          </a:xfrm>
          <a:prstGeom prst="straightConnector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9373389" y="4226484"/>
            <a:ext cx="2151502" cy="523220"/>
          </a:xfrm>
          <a:prstGeom prst="rect">
            <a:avLst/>
          </a:prstGeom>
          <a:noFill/>
        </p:spPr>
        <p:txBody>
          <a:bodyPr wrap="square" rtlCol="0">
            <a:spAutoFit/>
          </a:bodyPr>
          <a:lstStyle/>
          <a:p>
            <a:r>
              <a:rPr lang="en-US" altLang="zh-CN" sz="1400" dirty="0" smtClean="0">
                <a:solidFill>
                  <a:schemeClr val="accent1">
                    <a:lumMod val="75000"/>
                  </a:schemeClr>
                </a:solidFill>
              </a:rPr>
              <a:t>Exchange information and update paging routing</a:t>
            </a:r>
            <a:endParaRPr lang="zh-CN" altLang="en-US" sz="1400" dirty="0">
              <a:solidFill>
                <a:schemeClr val="accent1">
                  <a:lumMod val="75000"/>
                </a:schemeClr>
              </a:solidFill>
            </a:endParaRPr>
          </a:p>
        </p:txBody>
      </p:sp>
      <p:sp>
        <p:nvSpPr>
          <p:cNvPr id="54" name="七角星 53"/>
          <p:cNvSpPr/>
          <p:nvPr/>
        </p:nvSpPr>
        <p:spPr>
          <a:xfrm>
            <a:off x="8341937" y="3452168"/>
            <a:ext cx="439947" cy="414637"/>
          </a:xfrm>
          <a:prstGeom prst="star7">
            <a:avLst/>
          </a:prstGeom>
          <a:solidFill>
            <a:srgbClr val="FF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endParaRPr>
          </a:p>
        </p:txBody>
      </p:sp>
      <p:sp>
        <p:nvSpPr>
          <p:cNvPr id="58" name="文本框 57"/>
          <p:cNvSpPr txBox="1"/>
          <p:nvPr/>
        </p:nvSpPr>
        <p:spPr>
          <a:xfrm>
            <a:off x="5636122" y="5332190"/>
            <a:ext cx="6113055" cy="1384995"/>
          </a:xfrm>
          <a:prstGeom prst="rect">
            <a:avLst/>
          </a:prstGeom>
          <a:noFill/>
        </p:spPr>
        <p:txBody>
          <a:bodyPr wrap="square" rtlCol="0">
            <a:spAutoFit/>
          </a:bodyPr>
          <a:lstStyle/>
          <a:p>
            <a:r>
              <a:rPr lang="en-US" altLang="zh-CN" sz="2000" b="1" u="sng" dirty="0" smtClean="0">
                <a:solidFill>
                  <a:srgbClr val="FF0000"/>
                </a:solidFill>
              </a:rPr>
              <a:t>Problem description:</a:t>
            </a:r>
          </a:p>
          <a:p>
            <a:r>
              <a:rPr lang="en-US" altLang="zh-CN" sz="1600" dirty="0" smtClean="0">
                <a:solidFill>
                  <a:srgbClr val="FF0000"/>
                </a:solidFill>
              </a:rPr>
              <a:t>After RNC redirects the UE to LTE, SGSN is not aware of this action, so SGSN may send PS paging to the UE, but the UE will not respond as it is performing redirection (e.g. cell-reselection). If LTE initiates redirection, there may be similar problem.</a:t>
            </a:r>
            <a:endParaRPr lang="zh-CN" altLang="en-US" sz="1600" dirty="0">
              <a:solidFill>
                <a:srgbClr val="FF0000"/>
              </a:solidFill>
            </a:endParaRPr>
          </a:p>
        </p:txBody>
      </p:sp>
      <p:cxnSp>
        <p:nvCxnSpPr>
          <p:cNvPr id="60" name="直接箭头连接符 59"/>
          <p:cNvCxnSpPr/>
          <p:nvPr/>
        </p:nvCxnSpPr>
        <p:spPr>
          <a:xfrm flipH="1">
            <a:off x="7203060" y="3647214"/>
            <a:ext cx="1719712" cy="0"/>
          </a:xfrm>
          <a:prstGeom prst="straightConnector1">
            <a:avLst/>
          </a:prstGeom>
          <a:ln>
            <a:solidFill>
              <a:srgbClr val="FF0000"/>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65" name="直接箭头连接符 64"/>
          <p:cNvCxnSpPr/>
          <p:nvPr/>
        </p:nvCxnSpPr>
        <p:spPr>
          <a:xfrm flipH="1">
            <a:off x="7200185" y="3756484"/>
            <a:ext cx="1722587" cy="0"/>
          </a:xfrm>
          <a:prstGeom prst="straightConnector1">
            <a:avLst/>
          </a:prstGeom>
          <a:ln>
            <a:solidFill>
              <a:srgbClr val="FF0000"/>
            </a:solidFill>
            <a:prstDash val="lgDash"/>
            <a:tailEnd type="triangle"/>
          </a:ln>
        </p:spPr>
        <p:style>
          <a:lnRef idx="1">
            <a:schemeClr val="accent1"/>
          </a:lnRef>
          <a:fillRef idx="0">
            <a:schemeClr val="accent1"/>
          </a:fillRef>
          <a:effectRef idx="0">
            <a:schemeClr val="accent1"/>
          </a:effectRef>
          <a:fontRef idx="minor">
            <a:schemeClr val="tx1"/>
          </a:fontRef>
        </p:style>
      </p:cxnSp>
      <p:sp>
        <p:nvSpPr>
          <p:cNvPr id="68" name="左大括号 67"/>
          <p:cNvSpPr/>
          <p:nvPr/>
        </p:nvSpPr>
        <p:spPr>
          <a:xfrm>
            <a:off x="9018690" y="3102648"/>
            <a:ext cx="159818" cy="1643939"/>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8199179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WI objectives</a:t>
            </a:r>
            <a:endParaRPr lang="zh-CN" altLang="en-US" dirty="0"/>
          </a:p>
        </p:txBody>
      </p:sp>
      <p:sp>
        <p:nvSpPr>
          <p:cNvPr id="4" name="矩形 3"/>
          <p:cNvSpPr/>
          <p:nvPr/>
        </p:nvSpPr>
        <p:spPr>
          <a:xfrm>
            <a:off x="1607387" y="2414291"/>
            <a:ext cx="9261895" cy="2800767"/>
          </a:xfrm>
          <a:prstGeom prst="rect">
            <a:avLst/>
          </a:prstGeom>
        </p:spPr>
        <p:txBody>
          <a:bodyPr wrap="square">
            <a:spAutoFit/>
          </a:bodyPr>
          <a:lstStyle/>
          <a:p>
            <a:pPr hangingPunct="0">
              <a:spcAft>
                <a:spcPts val="0"/>
              </a:spcAft>
            </a:pPr>
            <a:r>
              <a:rPr lang="en-GB" altLang="zh-CN" sz="3200" dirty="0">
                <a:latin typeface="Times New Roman" panose="02020603050405020304" pitchFamily="18" charset="0"/>
              </a:rPr>
              <a:t>The objective of this work item is as below:</a:t>
            </a:r>
            <a:endParaRPr lang="zh-CN" altLang="zh-CN" sz="3200" dirty="0">
              <a:latin typeface="Times New Roman" panose="02020603050405020304" pitchFamily="18" charset="0"/>
            </a:endParaRPr>
          </a:p>
          <a:p>
            <a:pPr hangingPunct="0">
              <a:spcAft>
                <a:spcPts val="0"/>
              </a:spcAft>
            </a:pPr>
            <a:r>
              <a:rPr lang="en-GB" altLang="zh-CN" sz="3200" dirty="0">
                <a:latin typeface="Times New Roman" panose="02020603050405020304" pitchFamily="18" charset="0"/>
              </a:rPr>
              <a:t> </a:t>
            </a:r>
            <a:endParaRPr lang="zh-CN" altLang="zh-CN" sz="3200" dirty="0">
              <a:latin typeface="Times New Roman" panose="02020603050405020304" pitchFamily="18" charset="0"/>
            </a:endParaRPr>
          </a:p>
          <a:p>
            <a:pPr marL="342900" lvl="0" indent="-342900" hangingPunct="0">
              <a:spcAft>
                <a:spcPts val="900"/>
              </a:spcAft>
              <a:buFont typeface="Symbol" panose="05050102010706020507" pitchFamily="18" charset="2"/>
              <a:buChar char=""/>
              <a:tabLst>
                <a:tab pos="457200" algn="l"/>
                <a:tab pos="492760" algn="l"/>
              </a:tabLst>
            </a:pPr>
            <a:r>
              <a:rPr lang="en-GB" sz="2800" dirty="0">
                <a:latin typeface="Times New Roman" panose="02020603050405020304" pitchFamily="18" charset="0"/>
              </a:rPr>
              <a:t>Specify enhanced mechanisms on co-ordination between RAN and core network in order to mitigate the missing call issue during the inter-RAT mobility operation between UMTS and LTE. </a:t>
            </a:r>
            <a:endParaRPr lang="zh-CN" altLang="zh-CN" sz="2800" dirty="0">
              <a:latin typeface="Times New Roman" panose="02020603050405020304" pitchFamily="18" charset="0"/>
            </a:endParaRPr>
          </a:p>
        </p:txBody>
      </p:sp>
    </p:spTree>
    <p:extLst>
      <p:ext uri="{BB962C8B-B14F-4D97-AF65-F5344CB8AC3E}">
        <p14:creationId xmlns:p14="http://schemas.microsoft.com/office/powerpoint/2010/main" val="25520479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WI time budget</a:t>
            </a:r>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val="2593556406"/>
              </p:ext>
            </p:extLst>
          </p:nvPr>
        </p:nvGraphicFramePr>
        <p:xfrm>
          <a:off x="973588" y="2088692"/>
          <a:ext cx="9998830" cy="1392555"/>
        </p:xfrm>
        <a:graphic>
          <a:graphicData uri="http://schemas.openxmlformats.org/drawingml/2006/table">
            <a:tbl>
              <a:tblPr/>
              <a:tblGrid>
                <a:gridCol w="696436"/>
                <a:gridCol w="397963"/>
                <a:gridCol w="414545"/>
                <a:gridCol w="464291"/>
                <a:gridCol w="480872"/>
                <a:gridCol w="514036"/>
                <a:gridCol w="381382"/>
                <a:gridCol w="895418"/>
                <a:gridCol w="514036"/>
                <a:gridCol w="547200"/>
                <a:gridCol w="514036"/>
                <a:gridCol w="480872"/>
                <a:gridCol w="514036"/>
                <a:gridCol w="348218"/>
                <a:gridCol w="397963"/>
                <a:gridCol w="364800"/>
                <a:gridCol w="514036"/>
                <a:gridCol w="514036"/>
                <a:gridCol w="397963"/>
                <a:gridCol w="646691"/>
              </a:tblGrid>
              <a:tr h="335280">
                <a:tc>
                  <a:txBody>
                    <a:bodyPr/>
                    <a:lstStyle/>
                    <a:p>
                      <a:pPr algn="l" fontAlgn="t"/>
                      <a:r>
                        <a:rPr lang="en-US" sz="1200" b="0" i="0" u="none" strike="noStrike" dirty="0">
                          <a:solidFill>
                            <a:srgbClr val="000000"/>
                          </a:solidFill>
                          <a:effectLst/>
                          <a:latin typeface="Arial" panose="020B0604020202020204" pitchFamily="34" charset="0"/>
                          <a:ea typeface="맑은 고딕" panose="020B0503020000020004" pitchFamily="34" charset="-127"/>
                        </a:rPr>
                        <a:t>RAN</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R1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R2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R3</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R4RF</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R4RD</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R6</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RAN</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R1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R2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R3</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R4RF</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R4RD</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R1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1200" b="0" i="0" u="none" strike="noStrike" dirty="0">
                          <a:solidFill>
                            <a:srgbClr val="000000"/>
                          </a:solidFill>
                          <a:effectLst/>
                          <a:latin typeface="Arial" panose="020B0604020202020204" pitchFamily="34" charset="0"/>
                          <a:ea typeface="맑은 고딕" panose="020B0503020000020004" pitchFamily="34" charset="-127"/>
                        </a:rPr>
                        <a:t>R2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R3</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R4RF</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R4RD</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R6</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RAN</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r>
              <a:tr h="685800">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74 Dec.16</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altLang="zh-CN" sz="1200" b="0" i="0" u="none" strike="noStrike">
                          <a:solidFill>
                            <a:srgbClr val="000000"/>
                          </a:solidFill>
                          <a:effectLst/>
                          <a:latin typeface="Arial" panose="020B0604020202020204" pitchFamily="34" charset="0"/>
                          <a:ea typeface="맑은 고딕" panose="020B0503020000020004" pitchFamily="34" charset="-127"/>
                        </a:rPr>
                        <a:t>88</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altLang="zh-CN" sz="1200" b="0" i="0" u="none" strike="noStrike">
                          <a:solidFill>
                            <a:srgbClr val="000000"/>
                          </a:solidFill>
                          <a:effectLst/>
                          <a:latin typeface="Arial" panose="020B0604020202020204" pitchFamily="34" charset="0"/>
                          <a:ea typeface="맑은 고딕" panose="020B0503020000020004" pitchFamily="34" charset="-127"/>
                        </a:rPr>
                        <a:t>97</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1200" b="0" i="0" u="none" strike="noStrike" dirty="0">
                          <a:solidFill>
                            <a:srgbClr val="000000"/>
                          </a:solidFill>
                          <a:effectLst/>
                          <a:latin typeface="Arial" panose="020B0604020202020204" pitchFamily="34" charset="0"/>
                          <a:ea typeface="맑은 고딕" panose="020B0503020000020004" pitchFamily="34" charset="-127"/>
                        </a:rPr>
                        <a:t>95</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1200" b="0" i="0" u="none" strike="noStrike">
                          <a:solidFill>
                            <a:srgbClr val="000000"/>
                          </a:solidFill>
                          <a:effectLst/>
                          <a:latin typeface="Arial" panose="020B0604020202020204" pitchFamily="34" charset="0"/>
                          <a:ea typeface="맑은 고딕" panose="020B0503020000020004" pitchFamily="34" charset="-127"/>
                        </a:rPr>
                        <a:t>82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1200" b="0" i="0" u="none" strike="noStrike">
                          <a:solidFill>
                            <a:srgbClr val="000000"/>
                          </a:solidFill>
                          <a:effectLst/>
                          <a:latin typeface="Arial" panose="020B0604020202020204" pitchFamily="34" charset="0"/>
                          <a:ea typeface="맑은 고딕" panose="020B0503020000020004" pitchFamily="34" charset="-127"/>
                        </a:rPr>
                        <a:t>82</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1200" b="0" i="0" u="none" strike="noStrike">
                          <a:solidFill>
                            <a:srgbClr val="000000"/>
                          </a:solidFill>
                          <a:effectLst/>
                          <a:latin typeface="Arial" panose="020B0604020202020204" pitchFamily="34" charset="0"/>
                          <a:ea typeface="맑은 고딕" panose="020B0503020000020004" pitchFamily="34" charset="-127"/>
                        </a:rPr>
                        <a:t>3</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75 March17</a:t>
                      </a:r>
                      <a:r>
                        <a:rPr lang="en-US" sz="1200" b="1" i="0" u="none" strike="noStrike">
                          <a:solidFill>
                            <a:srgbClr val="000000"/>
                          </a:solidFill>
                          <a:effectLst/>
                          <a:latin typeface="Arial" panose="020B0604020202020204" pitchFamily="34" charset="0"/>
                          <a:ea typeface="맑은 고딕" panose="020B0503020000020004" pitchFamily="34" charset="-127"/>
                        </a:rPr>
                        <a:t> REL-14 freeze</a:t>
                      </a:r>
                      <a:endParaRPr lang="en-US" sz="1200" b="0" i="0" u="none" strike="noStrike">
                        <a:solidFill>
                          <a:srgbClr val="000000"/>
                        </a:solidFill>
                        <a:effectLst/>
                        <a:latin typeface="Arial" panose="020B0604020202020204" pitchFamily="34" charset="0"/>
                        <a:ea typeface="맑은 고딕" panose="020B0503020000020004" pitchFamily="34" charset="-127"/>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88bis</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97bis</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95bis</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82bis</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82bis</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1200" b="0" i="0" u="none" strike="noStrike">
                          <a:solidFill>
                            <a:srgbClr val="000000"/>
                          </a:solidFill>
                          <a:effectLst/>
                          <a:latin typeface="Arial" panose="020B0604020202020204" pitchFamily="34" charset="0"/>
                          <a:ea typeface="맑은 고딕" panose="020B0503020000020004" pitchFamily="34" charset="-127"/>
                        </a:rPr>
                        <a:t>89</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en-US" altLang="zh-CN" sz="1200" b="0" i="0" u="none" strike="noStrike">
                          <a:solidFill>
                            <a:srgbClr val="000000"/>
                          </a:solidFill>
                          <a:effectLst/>
                          <a:latin typeface="Arial" panose="020B0604020202020204" pitchFamily="34" charset="0"/>
                          <a:ea typeface="맑은 고딕" panose="020B0503020000020004" pitchFamily="34" charset="-127"/>
                        </a:rPr>
                        <a:t>98</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1200" b="0" i="0" u="none" strike="noStrike">
                          <a:solidFill>
                            <a:srgbClr val="000000"/>
                          </a:solidFill>
                          <a:effectLst/>
                          <a:latin typeface="Arial" panose="020B0604020202020204" pitchFamily="34" charset="0"/>
                          <a:ea typeface="맑은 고딕" panose="020B0503020000020004" pitchFamily="34" charset="-127"/>
                        </a:rPr>
                        <a:t>96</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en-US" altLang="zh-CN" sz="1200" b="0" i="0" u="none" strike="noStrike">
                          <a:solidFill>
                            <a:srgbClr val="000000"/>
                          </a:solidFill>
                          <a:effectLst/>
                          <a:latin typeface="Arial" panose="020B0604020202020204" pitchFamily="34" charset="0"/>
                          <a:ea typeface="맑은 고딕" panose="020B0503020000020004" pitchFamily="34" charset="-127"/>
                        </a:rPr>
                        <a:t>83</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1200" b="0" i="0" u="none" strike="noStrike">
                          <a:solidFill>
                            <a:srgbClr val="000000"/>
                          </a:solidFill>
                          <a:effectLst/>
                          <a:latin typeface="Arial" panose="020B0604020202020204" pitchFamily="34" charset="0"/>
                          <a:ea typeface="맑은 고딕" panose="020B0503020000020004" pitchFamily="34" charset="-127"/>
                        </a:rPr>
                        <a:t>83</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US" altLang="zh-CN" sz="1200" b="0" i="0" u="none" strike="noStrike">
                          <a:solidFill>
                            <a:srgbClr val="000000"/>
                          </a:solidFill>
                          <a:effectLst/>
                          <a:latin typeface="Arial" panose="020B0604020202020204" pitchFamily="34" charset="0"/>
                          <a:ea typeface="맑은 고딕" panose="020B0503020000020004" pitchFamily="34" charset="-127"/>
                        </a:rPr>
                        <a:t>4</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en-US" sz="1200" b="0" i="0" u="none" strike="noStrike">
                          <a:solidFill>
                            <a:srgbClr val="000000"/>
                          </a:solidFill>
                          <a:effectLst/>
                          <a:latin typeface="Arial" panose="020B0604020202020204" pitchFamily="34" charset="0"/>
                          <a:ea typeface="맑은 고딕" panose="020B0503020000020004" pitchFamily="34" charset="-127"/>
                        </a:rPr>
                        <a:t>76 June17</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r>
              <a:tr h="371475">
                <a:tc>
                  <a:txBody>
                    <a:bodyPr/>
                    <a:lstStyle/>
                    <a:p>
                      <a:pPr algn="l" fontAlgn="t"/>
                      <a:r>
                        <a:rPr lang="zh-CN" altLang="en-US" sz="1200" b="0" i="0" u="none" strike="noStrike">
                          <a:solidFill>
                            <a:srgbClr val="000000"/>
                          </a:solidFill>
                          <a:effectLst/>
                          <a:latin typeface="Arial" panose="020B0604020202020204" pitchFamily="34" charset="0"/>
                          <a:ea typeface="맑은 고딕" panose="020B0503020000020004" pitchFamily="34" charset="-127"/>
                        </a:rPr>
                        <a:t>　</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1200" b="0" i="0" u="none" strike="noStrike">
                          <a:solidFill>
                            <a:srgbClr val="000000"/>
                          </a:solidFill>
                          <a:effectLst/>
                          <a:latin typeface="Arial" panose="020B0604020202020204" pitchFamily="34" charset="0"/>
                          <a:ea typeface="맑은 고딕" panose="020B0503020000020004" pitchFamily="34" charset="-127"/>
                        </a:rPr>
                        <a:t>　</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1200" b="0" i="0" u="none" strike="noStrike">
                          <a:solidFill>
                            <a:srgbClr val="000000"/>
                          </a:solidFill>
                          <a:effectLst/>
                          <a:latin typeface="Arial" panose="020B0604020202020204" pitchFamily="34" charset="0"/>
                          <a:ea typeface="맑은 고딕" panose="020B0503020000020004" pitchFamily="34" charset="-127"/>
                        </a:rPr>
                        <a:t>　</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1200" b="0" i="0" u="none" strike="noStrike" dirty="0">
                          <a:solidFill>
                            <a:srgbClr val="000000"/>
                          </a:solidFill>
                          <a:effectLst/>
                          <a:latin typeface="Arial" panose="020B0604020202020204" pitchFamily="34" charset="0"/>
                          <a:ea typeface="맑은 고딕" panose="020B0503020000020004" pitchFamily="34" charset="-127"/>
                        </a:rPr>
                        <a:t>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1200" b="0" i="0" u="none" strike="noStrike" dirty="0">
                          <a:solidFill>
                            <a:srgbClr val="000000"/>
                          </a:solidFill>
                          <a:effectLst/>
                          <a:latin typeface="Arial" panose="020B0604020202020204" pitchFamily="34" charset="0"/>
                          <a:ea typeface="맑은 고딕" panose="020B0503020000020004" pitchFamily="34" charset="-127"/>
                        </a:rPr>
                        <a:t>　</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1200" b="0" i="0" u="none" strike="noStrike">
                          <a:solidFill>
                            <a:srgbClr val="000000"/>
                          </a:solidFill>
                          <a:effectLst/>
                          <a:latin typeface="Arial" panose="020B0604020202020204" pitchFamily="34" charset="0"/>
                          <a:ea typeface="맑은 고딕" panose="020B0503020000020004" pitchFamily="34" charset="-127"/>
                        </a:rPr>
                        <a:t>　</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1200" b="0" i="0" u="none" strike="noStrike">
                          <a:solidFill>
                            <a:srgbClr val="000000"/>
                          </a:solidFill>
                          <a:effectLst/>
                          <a:latin typeface="Arial" panose="020B0604020202020204" pitchFamily="34" charset="0"/>
                          <a:ea typeface="맑은 고딕" panose="020B0503020000020004" pitchFamily="34" charset="-127"/>
                        </a:rPr>
                        <a:t>　</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zh-CN" altLang="en-US" sz="1200" b="0" i="0" u="none" strike="noStrike">
                          <a:solidFill>
                            <a:srgbClr val="000000"/>
                          </a:solidFill>
                          <a:effectLst/>
                          <a:latin typeface="Arial" panose="020B0604020202020204" pitchFamily="34" charset="0"/>
                          <a:ea typeface="맑은 고딕" panose="020B0503020000020004" pitchFamily="34" charset="-127"/>
                        </a:rPr>
                        <a:t>　</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c>
                  <a:txBody>
                    <a:bodyPr/>
                    <a:lstStyle/>
                    <a:p>
                      <a:pPr algn="l" fontAlgn="t"/>
                      <a:r>
                        <a:rPr lang="zh-CN" altLang="en-US" sz="1200" b="0" i="0" u="none" strike="noStrike">
                          <a:solidFill>
                            <a:srgbClr val="000000"/>
                          </a:solidFill>
                          <a:effectLst/>
                          <a:latin typeface="Arial" panose="020B0604020202020204" pitchFamily="34" charset="0"/>
                          <a:ea typeface="맑은 고딕" panose="020B0503020000020004" pitchFamily="34" charset="-127"/>
                        </a:rPr>
                        <a:t>　</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1200" b="0" i="0" u="none" strike="noStrike">
                          <a:solidFill>
                            <a:srgbClr val="000000"/>
                          </a:solidFill>
                          <a:effectLst/>
                          <a:latin typeface="Arial" panose="020B0604020202020204" pitchFamily="34" charset="0"/>
                          <a:ea typeface="맑은 고딕" panose="020B0503020000020004" pitchFamily="34" charset="-127"/>
                        </a:rPr>
                        <a:t>　</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1200" b="0" i="0" u="none" strike="noStrike" dirty="0">
                          <a:solidFill>
                            <a:srgbClr val="000000"/>
                          </a:solidFill>
                          <a:effectLst/>
                          <a:latin typeface="Arial" panose="020B0604020202020204" pitchFamily="34" charset="0"/>
                          <a:ea typeface="맑은 고딕" panose="020B0503020000020004" pitchFamily="34" charset="-127"/>
                        </a:rPr>
                        <a:t>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1200" b="0" i="0" u="none" strike="noStrike" dirty="0">
                          <a:solidFill>
                            <a:srgbClr val="000000"/>
                          </a:solidFill>
                          <a:effectLst/>
                          <a:latin typeface="Arial" panose="020B0604020202020204" pitchFamily="34" charset="0"/>
                          <a:ea typeface="맑은 고딕" panose="020B0503020000020004" pitchFamily="34" charset="-127"/>
                        </a:rPr>
                        <a:t>　</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1200" b="0" i="0" u="none" strike="noStrike">
                          <a:solidFill>
                            <a:srgbClr val="000000"/>
                          </a:solidFill>
                          <a:effectLst/>
                          <a:latin typeface="Arial" panose="020B0604020202020204" pitchFamily="34" charset="0"/>
                          <a:ea typeface="맑은 고딕" panose="020B0503020000020004" pitchFamily="34" charset="-127"/>
                        </a:rPr>
                        <a:t>　</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1200" b="0" i="0" u="none" strike="noStrike">
                          <a:solidFill>
                            <a:srgbClr val="000000"/>
                          </a:solidFill>
                          <a:effectLst/>
                          <a:latin typeface="Arial" panose="020B0604020202020204" pitchFamily="34" charset="0"/>
                          <a:ea typeface="맑은 고딕" panose="020B0503020000020004" pitchFamily="34" charset="-127"/>
                        </a:rPr>
                        <a:t>　</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99FF"/>
                    </a:solidFill>
                  </a:tcPr>
                </a:tc>
                <a:tc>
                  <a:txBody>
                    <a:bodyPr/>
                    <a:lstStyle/>
                    <a:p>
                      <a:pPr algn="l" fontAlgn="t"/>
                      <a:r>
                        <a:rPr lang="zh-CN" altLang="en-US" sz="1200" b="0" i="0" u="none" strike="noStrike">
                          <a:solidFill>
                            <a:srgbClr val="000000"/>
                          </a:solidFill>
                          <a:effectLst/>
                          <a:latin typeface="Arial" panose="020B0604020202020204" pitchFamily="34" charset="0"/>
                          <a:ea typeface="맑은 고딕" panose="020B0503020000020004" pitchFamily="34" charset="-127"/>
                        </a:rPr>
                        <a:t>　</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CFFFF"/>
                    </a:solidFill>
                  </a:tcPr>
                </a:tc>
                <a:tc>
                  <a:txBody>
                    <a:bodyPr/>
                    <a:lstStyle/>
                    <a:p>
                      <a:pPr algn="l" fontAlgn="t"/>
                      <a:r>
                        <a:rPr lang="en-US" altLang="zh-CN" sz="1200" b="0" i="0" u="none" strike="noStrike" dirty="0">
                          <a:solidFill>
                            <a:srgbClr val="000000"/>
                          </a:solidFill>
                          <a:effectLst/>
                          <a:latin typeface="Arial" panose="020B0604020202020204" pitchFamily="34" charset="0"/>
                          <a:ea typeface="맑은 고딕" panose="020B0503020000020004" pitchFamily="34" charset="-127"/>
                        </a:rPr>
                        <a:t>1</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CC66"/>
                    </a:solidFill>
                  </a:tcPr>
                </a:tc>
                <a:tc>
                  <a:txBody>
                    <a:bodyPr/>
                    <a:lstStyle/>
                    <a:p>
                      <a:pPr algn="l" fontAlgn="t"/>
                      <a:r>
                        <a:rPr lang="zh-CN" altLang="en-US" sz="1200" b="0" i="0" u="none" strike="noStrike">
                          <a:solidFill>
                            <a:srgbClr val="000000"/>
                          </a:solidFill>
                          <a:effectLst/>
                          <a:latin typeface="Arial" panose="020B0604020202020204" pitchFamily="34" charset="0"/>
                          <a:ea typeface="맑은 고딕" panose="020B0503020000020004" pitchFamily="34" charset="-127"/>
                        </a:rPr>
                        <a:t>　</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1200" b="0" i="0" u="none" strike="noStrike">
                          <a:solidFill>
                            <a:srgbClr val="000000"/>
                          </a:solidFill>
                          <a:effectLst/>
                          <a:latin typeface="Arial" panose="020B0604020202020204" pitchFamily="34" charset="0"/>
                          <a:ea typeface="맑은 고딕" panose="020B0503020000020004" pitchFamily="34" charset="-127"/>
                        </a:rPr>
                        <a:t>　</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zh-CN" altLang="en-US" sz="1200" b="0" i="0" u="none" strike="noStrike">
                          <a:solidFill>
                            <a:srgbClr val="000000"/>
                          </a:solidFill>
                          <a:effectLst/>
                          <a:latin typeface="Arial" panose="020B0604020202020204" pitchFamily="34" charset="0"/>
                          <a:ea typeface="맑은 고딕" panose="020B0503020000020004" pitchFamily="34" charset="-127"/>
                        </a:rPr>
                        <a:t>　</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CC"/>
                    </a:solidFill>
                  </a:tcPr>
                </a:tc>
                <a:tc>
                  <a:txBody>
                    <a:bodyPr/>
                    <a:lstStyle/>
                    <a:p>
                      <a:pPr algn="l" fontAlgn="t"/>
                      <a:r>
                        <a:rPr lang="zh-CN" altLang="en-US" sz="1200" b="0" i="0" u="none" strike="noStrike" dirty="0">
                          <a:solidFill>
                            <a:srgbClr val="000000"/>
                          </a:solidFill>
                          <a:effectLst/>
                          <a:latin typeface="Arial" panose="020B0604020202020204" pitchFamily="34" charset="0"/>
                          <a:ea typeface="맑은 고딕" panose="020B0503020000020004" pitchFamily="34" charset="-127"/>
                        </a:rPr>
                        <a:t>　</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66FF33"/>
                    </a:solidFill>
                  </a:tcPr>
                </a:tc>
              </a:tr>
            </a:tbl>
          </a:graphicData>
        </a:graphic>
      </p:graphicFrame>
    </p:spTree>
    <p:extLst>
      <p:ext uri="{BB962C8B-B14F-4D97-AF65-F5344CB8AC3E}">
        <p14:creationId xmlns:p14="http://schemas.microsoft.com/office/powerpoint/2010/main" val="14957438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C7EDCC"/>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987</TotalTime>
  <Words>213</Words>
  <Application>Microsoft Office PowerPoint</Application>
  <PresentationFormat>宽屏</PresentationFormat>
  <Paragraphs>94</Paragraphs>
  <Slides>4</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vt:i4>
      </vt:variant>
    </vt:vector>
  </HeadingPairs>
  <TitlesOfParts>
    <vt:vector size="12" baseType="lpstr">
      <vt:lpstr>맑은 고딕</vt:lpstr>
      <vt:lpstr>宋体</vt:lpstr>
      <vt:lpstr>Arial</vt:lpstr>
      <vt:lpstr>Calibri</vt:lpstr>
      <vt:lpstr>Calibri Light</vt:lpstr>
      <vt:lpstr>Symbol</vt:lpstr>
      <vt:lpstr>Times New Roman</vt:lpstr>
      <vt:lpstr>Office 主题</vt:lpstr>
      <vt:lpstr>Motivation for new WI on UMTS and LTE inter-RAT mobility enhancements</vt:lpstr>
      <vt:lpstr>UMTS and LTE inter-RAT mobility - overview</vt:lpstr>
      <vt:lpstr>WI objectives</vt:lpstr>
      <vt:lpstr>WI time budget</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Huawei</dc:creator>
  <cp:lastModifiedBy>Huawei</cp:lastModifiedBy>
  <cp:revision>48</cp:revision>
  <dcterms:created xsi:type="dcterms:W3CDTF">2016-11-23T09:05:25Z</dcterms:created>
  <dcterms:modified xsi:type="dcterms:W3CDTF">2016-11-29T12:13:39Z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1479954439</vt:lpwstr>
  </property>
  <property fmtid="{D5CDD505-2E9C-101B-9397-08002B2CF9AE}" pid="6" name="_2015_ms_pID_725343">
    <vt:lpwstr>(2)06YS/ZZY9/WBm6KLDVxzASCGvfH60AV6mouy9LWd8iPJ4UXehTO0u6/CBg6udVveAr8E1sGN
VOPvZxItda4sH5CUrmZSyu98/Ks50loSino0ZY/m5lMnGQFrUY17lyyZiY3jxDfDPzR33pXK
SiN+iaps2RyjBpYCvrx20BC1dWHxoNVyeHi6CNOGhaMfOXYYV7PHcndavxIdiEWCJbfhb6Vr
oJ6oZ8floPyWf+KAqC</vt:lpwstr>
  </property>
  <property fmtid="{D5CDD505-2E9C-101B-9397-08002B2CF9AE}" pid="7" name="_2015_ms_pID_7253431">
    <vt:lpwstr>OXGSjdWgSTwxsfknffuTJft7uQWNOZcs9nXLdL+2XvVzlVGw2CHyIo
KdbiD5UdZWPp4DFm7xTY35s77K7d8g0MgXRCf5dmT2LvfeOwzLqv/SewDDTQhDsvV/nOHxBo
mw0Bk+34zEsn0EUy4BwM2W+tRUk4z3wwxF8AiB64LRjqDA==</vt:lpwstr>
  </property>
</Properties>
</file>