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Override PartName="/ppt/theme/theme4.xml" ContentType="application/vnd.openxmlformats-officedocument.theme+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8"/>
  </p:notesMasterIdLst>
  <p:handoutMasterIdLst>
    <p:handoutMasterId r:id="rId9"/>
  </p:handoutMasterIdLst>
  <p:sldIdLst>
    <p:sldId id="664" r:id="rId4"/>
    <p:sldId id="672" r:id="rId5"/>
    <p:sldId id="673" r:id="rId6"/>
    <p:sldId id="683" r:id="rId7"/>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xmlns="">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7032" autoAdjust="0"/>
  </p:normalViewPr>
  <p:slideViewPr>
    <p:cSldViewPr snapToGrid="0">
      <p:cViewPr varScale="1">
        <p:scale>
          <a:sx n="104" d="100"/>
          <a:sy n="104" d="100"/>
        </p:scale>
        <p:origin x="-156" y="-90"/>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p14="http://schemas.microsoft.com/office/powerpoint/2010/main" xmlns=""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p14="http://schemas.microsoft.com/office/powerpoint/2010/main" xmlns=""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p14="http://schemas.microsoft.com/office/powerpoint/2010/main" xmlns="" val="2278474765"/>
      </p:ext>
    </p:extLst>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xmlns="" val="3956334837"/>
      </p:ext>
    </p:extLst>
  </p:cSld>
  <p:clrMapOvr>
    <a:masterClrMapping/>
  </p:clrMapOvr>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03806260"/>
      </p:ext>
    </p:extLst>
  </p:cSld>
  <p:clrMapOvr>
    <a:masterClrMapping/>
  </p:clrMapOvr>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9729108" y="6241143"/>
            <a:ext cx="2226399" cy="529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a14="http://schemas.microsoft.com/office/drawing/2010/main" xmlns=""/>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p14="http://schemas.microsoft.com/office/powerpoint/2010/main" xmlns=""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p14="http://schemas.microsoft.com/office/powerpoint/2010/main" xmlns=""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a14="http://schemas.microsoft.com/office/drawing/2010/main" xmlns=""/>
              </a:ext>
            </a:extLst>
          </a:blip>
          <a:srcRect/>
          <a:stretch>
            <a:fillRect/>
          </a:stretch>
        </p:blipFill>
        <p:spPr bwMode="auto">
          <a:xfrm>
            <a:off x="10228053" y="6191303"/>
            <a:ext cx="1590579" cy="386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a14="http://schemas.microsoft.com/office/drawing/2010/main" xmlns="" val="0"/>
              </a:ext>
            </a:extLst>
          </a:blip>
          <a:stretch>
            <a:fillRect/>
          </a:stretch>
        </p:blipFill>
        <p:spPr bwMode="auto">
          <a:xfrm>
            <a:off x="3999390" y="1954856"/>
            <a:ext cx="3730090" cy="14574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p14="http://schemas.microsoft.com/office/powerpoint/2010/main" xmlns=""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p14="http://schemas.microsoft.com/office/powerpoint/2010/main" xmlns=""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3718" y="3824748"/>
            <a:ext cx="10878670" cy="2360899"/>
          </a:xfrm>
        </p:spPr>
        <p:txBody>
          <a:bodyPr/>
          <a:lstStyle/>
          <a:p>
            <a:r>
              <a:rPr lang="en-GB" altLang="zh-CN" sz="3600" dirty="0" smtClean="0">
                <a:solidFill>
                  <a:schemeClr val="tx1"/>
                </a:solidFill>
              </a:rPr>
              <a:t>RP-162154</a:t>
            </a:r>
            <a:r>
              <a:rPr lang="en-GB" altLang="zh-CN" sz="3600" dirty="0" smtClean="0">
                <a:solidFill>
                  <a:schemeClr val="tx1"/>
                </a:solidFill>
              </a:rPr>
              <a:t/>
            </a:r>
            <a:br>
              <a:rPr lang="en-GB" altLang="zh-CN" sz="3600" dirty="0" smtClean="0">
                <a:solidFill>
                  <a:schemeClr val="tx1"/>
                </a:solidFill>
              </a:rPr>
            </a:br>
            <a:r>
              <a:rPr lang="en-US" altLang="zh-CN" sz="3200" dirty="0" smtClean="0">
                <a:solidFill>
                  <a:schemeClr val="tx1"/>
                </a:solidFill>
                <a:latin typeface="FrutigerNext LT Regular" pitchFamily="34" charset="0"/>
              </a:rPr>
              <a:t>Motivation for new WI on Further Enhancements to Licensed-Assisted Access </a:t>
            </a:r>
            <a:r>
              <a:rPr lang="en-US" altLang="zh-CN" sz="3600" dirty="0" smtClean="0">
                <a:solidFill>
                  <a:schemeClr val="tx1"/>
                </a:solidFill>
                <a:latin typeface="FrutigerNext LT Regular" pitchFamily="34" charset="0"/>
              </a:rPr>
              <a:t>using LTE</a:t>
            </a:r>
            <a:r>
              <a:rPr lang="en-GB" altLang="zh-CN" sz="3600" dirty="0" smtClean="0">
                <a:solidFill>
                  <a:schemeClr val="tx1"/>
                </a:solidFill>
              </a:rPr>
              <a:t/>
            </a:r>
            <a:br>
              <a:rPr lang="en-GB" altLang="zh-CN" sz="3600" dirty="0" smtClean="0">
                <a:solidFill>
                  <a:schemeClr val="tx1"/>
                </a:solidFill>
              </a:rPr>
            </a:br>
            <a:r>
              <a:rPr lang="en-GB" altLang="zh-CN" sz="3600" dirty="0" smtClean="0">
                <a:solidFill>
                  <a:schemeClr val="tx1"/>
                </a:solidFill>
              </a:rPr>
              <a:t>Huawei, HiSilicon</a:t>
            </a:r>
            <a:endParaRPr lang="zh-CN" altLang="en-US" sz="3600" dirty="0">
              <a:solidFill>
                <a:schemeClr val="tx1"/>
              </a:solidFill>
            </a:endParaRPr>
          </a:p>
        </p:txBody>
      </p:sp>
      <p:sp>
        <p:nvSpPr>
          <p:cNvPr id="3" name="Rectangle 1"/>
          <p:cNvSpPr>
            <a:spLocks noChangeArrowheads="1"/>
          </p:cNvSpPr>
          <p:nvPr/>
        </p:nvSpPr>
        <p:spPr bwMode="auto">
          <a:xfrm>
            <a:off x="0" y="0"/>
            <a:ext cx="4462395"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t>3GPP </a:t>
            </a:r>
            <a:r>
              <a:rPr lang="en-GB" altLang="zh-CN" b="1" dirty="0" smtClean="0"/>
              <a:t>TSG RAN Meeting #74</a:t>
            </a:r>
            <a:endParaRPr lang="zh-CN" altLang="zh-CN" dirty="0" smtClean="0"/>
          </a:p>
          <a:p>
            <a:pPr>
              <a:buNone/>
            </a:pPr>
            <a:r>
              <a:rPr lang="en-GB" altLang="zh-CN" dirty="0" smtClean="0"/>
              <a:t>Vienna, Austria, December 5 - 8, </a:t>
            </a:r>
            <a:r>
              <a:rPr lang="en-GB" altLang="zh-CN" dirty="0" smtClean="0"/>
              <a:t>2016</a:t>
            </a:r>
            <a:endParaRPr kumimoji="0" lang="en-US" altLang="zh-CN" b="1" u="none" strike="noStrike" cap="none" normalizeH="0" baseline="0" dirty="0" smtClean="0">
              <a:ln>
                <a:noFill/>
              </a:ln>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pPr>
              <a:buNone/>
            </a:pPr>
            <a:r>
              <a:rPr lang="en-US" altLang="zh-CN" sz="1600" b="1" dirty="0" smtClean="0">
                <a:latin typeface="Arial" pitchFamily="34" charset="0"/>
                <a:ea typeface="宋体" pitchFamily="2" charset="-122"/>
                <a:cs typeface="Arial" pitchFamily="34" charset="0"/>
              </a:rPr>
              <a:t>Document for: Discussion</a:t>
            </a:r>
          </a:p>
          <a:p>
            <a:pPr>
              <a:buNone/>
            </a:pPr>
            <a:r>
              <a:rPr lang="en-US" altLang="zh-CN" sz="1600" b="1" dirty="0" smtClean="0">
                <a:latin typeface="Arial" pitchFamily="34" charset="0"/>
                <a:ea typeface="宋体" pitchFamily="2" charset="-122"/>
                <a:cs typeface="Arial" pitchFamily="34" charset="0"/>
              </a:rPr>
              <a:t>Agenda Item: 10.1.1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advClick="0"/>
    </mc:Choice>
    <mc:Fallback>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to introduce short TTI in LAA </a:t>
            </a:r>
            <a:endParaRPr lang="zh-CN" altLang="en-US" dirty="0"/>
          </a:p>
        </p:txBody>
      </p:sp>
      <p:sp>
        <p:nvSpPr>
          <p:cNvPr id="3" name="内容占位符 2"/>
          <p:cNvSpPr>
            <a:spLocks noGrp="1"/>
          </p:cNvSpPr>
          <p:nvPr>
            <p:ph idx="1"/>
          </p:nvPr>
        </p:nvSpPr>
        <p:spPr>
          <a:xfrm>
            <a:off x="231943" y="1043709"/>
            <a:ext cx="11089992" cy="4685016"/>
          </a:xfrm>
        </p:spPr>
        <p:txBody>
          <a:bodyPr/>
          <a:lstStyle/>
          <a:p>
            <a:r>
              <a:rPr lang="en-US" altLang="zh-CN" b="1" dirty="0" smtClean="0"/>
              <a:t>Improve the UL LAA performance</a:t>
            </a:r>
          </a:p>
          <a:p>
            <a:pPr lvl="1"/>
            <a:r>
              <a:rPr lang="en-GB" dirty="0" smtClean="0"/>
              <a:t>In the case of self-scheduling in unlicensed carrier, PUSCH is 4ms deferred from UL grant, which means that the UE has to give up 4ms transmission resource in the UL and thus limits the UL performance. </a:t>
            </a:r>
            <a:r>
              <a:rPr lang="en-GB" dirty="0" err="1" smtClean="0"/>
              <a:t>eNB</a:t>
            </a:r>
            <a:r>
              <a:rPr lang="en-GB" dirty="0" smtClean="0"/>
              <a:t> could transmit 4ms DL data channels before PUSCH starts to utilize the resource, however the padding may not be able to utilize the resource sufficiently in the case of light DL traffic.</a:t>
            </a:r>
          </a:p>
          <a:p>
            <a:r>
              <a:rPr lang="en-US" altLang="zh-CN" b="1" dirty="0" smtClean="0"/>
              <a:t>Improve DL/UL radio resources utilization efficiency</a:t>
            </a:r>
          </a:p>
          <a:p>
            <a:pPr lvl="1"/>
            <a:r>
              <a:rPr lang="en-US" altLang="zh-CN" dirty="0" smtClean="0"/>
              <a:t>Due to uncertain transmission opportunity, only limited starting positions for both DL and UL transmission in a </a:t>
            </a:r>
            <a:r>
              <a:rPr lang="en-US" altLang="zh-CN" dirty="0" err="1" smtClean="0"/>
              <a:t>subframe</a:t>
            </a:r>
            <a:r>
              <a:rPr lang="en-US" altLang="zh-CN" dirty="0" smtClean="0"/>
              <a:t> are permitted, which would lead to either channel reservation overhead or potentially losing the channel if self deferral is used. </a:t>
            </a:r>
          </a:p>
          <a:p>
            <a:r>
              <a:rPr lang="en-US" altLang="zh-CN" b="1" dirty="0" smtClean="0"/>
              <a:t>More efficient transmission between Wi-Fi and small packet LAA</a:t>
            </a:r>
          </a:p>
          <a:p>
            <a:pPr lvl="1"/>
            <a:r>
              <a:rPr lang="en-US" altLang="zh-CN" dirty="0" smtClean="0"/>
              <a:t>Small packet LAA can be transmitted e.g., 1 OFDM symbol or 2 OFDM symbols, instead of 1ms, and release channels for other LAA/Wi-Fi nodes</a:t>
            </a:r>
          </a:p>
          <a:p>
            <a:pPr lvl="1"/>
            <a:endParaRPr lang="en-US" altLang="zh-CN" b="1" dirty="0" smtClean="0"/>
          </a:p>
          <a:p>
            <a:pPr lvl="1"/>
            <a:endParaRPr lang="en-US" altLang="zh-CN" b="1" dirty="0" smtClean="0"/>
          </a:p>
        </p:txBody>
      </p:sp>
    </p:spTree>
  </p:cSld>
  <p:clrMapOvr>
    <a:masterClrMapping/>
  </p:clrMapOvr>
  <p:transition advClick="0" advTm="8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Motivation to introduce wide bandwidth in LAA</a:t>
            </a:r>
            <a:endParaRPr lang="zh-CN" altLang="en-US" dirty="0"/>
          </a:p>
        </p:txBody>
      </p:sp>
      <p:sp>
        <p:nvSpPr>
          <p:cNvPr id="3" name="内容占位符 2"/>
          <p:cNvSpPr>
            <a:spLocks noGrp="1"/>
          </p:cNvSpPr>
          <p:nvPr>
            <p:ph idx="1"/>
          </p:nvPr>
        </p:nvSpPr>
        <p:spPr>
          <a:xfrm>
            <a:off x="767649" y="1403927"/>
            <a:ext cx="10635457" cy="4194175"/>
          </a:xfrm>
        </p:spPr>
        <p:txBody>
          <a:bodyPr/>
          <a:lstStyle/>
          <a:p>
            <a:r>
              <a:rPr lang="en-US" altLang="zh-CN" dirty="0" smtClean="0"/>
              <a:t>Compared with the n*20MHz carrier aggregation, </a:t>
            </a:r>
            <a:r>
              <a:rPr lang="en-GB" dirty="0" smtClean="0"/>
              <a:t>the wider bandwidth has </a:t>
            </a:r>
          </a:p>
          <a:p>
            <a:pPr lvl="1"/>
            <a:r>
              <a:rPr lang="en-GB" dirty="0" smtClean="0"/>
              <a:t>better PAPR</a:t>
            </a:r>
          </a:p>
          <a:p>
            <a:pPr lvl="1"/>
            <a:r>
              <a:rPr lang="en-GB" dirty="0" smtClean="0"/>
              <a:t>reduced UE power consumption to monitor multiple carriers</a:t>
            </a:r>
          </a:p>
          <a:p>
            <a:pPr lvl="1"/>
            <a:r>
              <a:rPr lang="en-US" altLang="zh-CN" dirty="0" smtClean="0"/>
              <a:t>Reduced implementation complexity for both </a:t>
            </a:r>
            <a:r>
              <a:rPr lang="en-US" altLang="zh-CN" dirty="0" err="1" smtClean="0"/>
              <a:t>eNB</a:t>
            </a:r>
            <a:r>
              <a:rPr lang="en-US" altLang="zh-CN" dirty="0" smtClean="0"/>
              <a:t> and UE comparing with CA</a:t>
            </a:r>
            <a:endParaRPr lang="en-GB" altLang="zh-CN" dirty="0" smtClean="0"/>
          </a:p>
          <a:p>
            <a:endParaRPr lang="en-GB" altLang="zh-CN" dirty="0" smtClean="0"/>
          </a:p>
          <a:p>
            <a:r>
              <a:rPr lang="en-GB" altLang="zh-CN" dirty="0" smtClean="0"/>
              <a:t>Wide bandwidth can also be combined with shorter TTI or further reduction of symbol duration and TTI with changing of sub-carrier spacing to speed up channel access and release procedure.</a:t>
            </a:r>
          </a:p>
        </p:txBody>
      </p:sp>
    </p:spTree>
  </p:cSld>
  <p:clrMapOvr>
    <a:masterClrMapping/>
  </p:clrMapOvr>
  <p:transition advClick="0" advTm="8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8832867" cy="430887"/>
          </a:xfrm>
        </p:spPr>
        <p:txBody>
          <a:bodyPr/>
          <a:lstStyle/>
          <a:p>
            <a:r>
              <a:rPr lang="en-US" altLang="zh-CN" dirty="0" smtClean="0"/>
              <a:t>Motivation to introduce unlicensed </a:t>
            </a:r>
            <a:r>
              <a:rPr lang="en-US" altLang="zh-CN" dirty="0" err="1" smtClean="0"/>
              <a:t>sidelink</a:t>
            </a:r>
            <a:r>
              <a:rPr lang="en-US" altLang="zh-CN" dirty="0" smtClean="0"/>
              <a:t> in LAA</a:t>
            </a:r>
            <a:endParaRPr lang="zh-CN" altLang="en-US" dirty="0"/>
          </a:p>
        </p:txBody>
      </p:sp>
      <p:sp>
        <p:nvSpPr>
          <p:cNvPr id="3" name="内容占位符 2"/>
          <p:cNvSpPr>
            <a:spLocks noGrp="1"/>
          </p:cNvSpPr>
          <p:nvPr>
            <p:ph idx="1"/>
          </p:nvPr>
        </p:nvSpPr>
        <p:spPr/>
        <p:txBody>
          <a:bodyPr/>
          <a:lstStyle/>
          <a:p>
            <a:r>
              <a:rPr lang="en-GB" altLang="zh-CN" dirty="0" smtClean="0"/>
              <a:t>There is much interest to use LTE technology to connect and manage low cost MTC devices like </a:t>
            </a:r>
            <a:r>
              <a:rPr lang="en-GB" altLang="zh-CN" dirty="0" err="1" smtClean="0"/>
              <a:t>wearables</a:t>
            </a:r>
            <a:r>
              <a:rPr lang="en-GB" altLang="zh-CN" dirty="0" smtClean="0"/>
              <a:t>, where the </a:t>
            </a:r>
            <a:r>
              <a:rPr lang="en-GB" altLang="zh-CN" dirty="0" err="1" smtClean="0"/>
              <a:t>wearables</a:t>
            </a:r>
            <a:r>
              <a:rPr lang="en-GB" altLang="zh-CN" dirty="0" smtClean="0"/>
              <a:t> can be relayed by a nearby </a:t>
            </a:r>
            <a:r>
              <a:rPr lang="en-GB" altLang="zh-CN" dirty="0" err="1" smtClean="0"/>
              <a:t>smartphone</a:t>
            </a:r>
            <a:r>
              <a:rPr lang="en-GB" altLang="zh-CN" dirty="0" smtClean="0"/>
              <a:t> over </a:t>
            </a:r>
            <a:r>
              <a:rPr lang="en-GB" altLang="zh-CN" dirty="0" err="1" smtClean="0"/>
              <a:t>sidelink</a:t>
            </a:r>
            <a:r>
              <a:rPr lang="en-GB" altLang="zh-CN" dirty="0" smtClean="0"/>
              <a:t> to communicate with the network. However, with licensed </a:t>
            </a:r>
            <a:r>
              <a:rPr lang="en-GB" altLang="zh-CN" dirty="0" err="1" smtClean="0"/>
              <a:t>sidelink</a:t>
            </a:r>
            <a:r>
              <a:rPr lang="en-GB" altLang="zh-CN" dirty="0" smtClean="0"/>
              <a:t>, the transmissions from numerous wearable devices to UEs would consume the precious licensed spectrum resource, as well as introduce unnecessary interference to the access link in the network.</a:t>
            </a:r>
          </a:p>
          <a:p>
            <a:endParaRPr lang="en-GB" altLang="zh-CN" dirty="0" smtClean="0"/>
          </a:p>
          <a:p>
            <a:r>
              <a:rPr lang="en-GB" altLang="zh-CN" dirty="0" smtClean="0"/>
              <a:t>It is worthy to consider transmitting the </a:t>
            </a:r>
            <a:r>
              <a:rPr lang="en-GB" altLang="zh-CN" dirty="0" err="1" smtClean="0"/>
              <a:t>sidelink</a:t>
            </a:r>
            <a:r>
              <a:rPr lang="en-GB" altLang="zh-CN" dirty="0" smtClean="0"/>
              <a:t> between wearable and UE over unlicensed band assisted by licensed </a:t>
            </a:r>
            <a:r>
              <a:rPr lang="en-GB" altLang="zh-CN" dirty="0" err="1" smtClean="0"/>
              <a:t>Uu</a:t>
            </a:r>
            <a:r>
              <a:rPr lang="en-GB" altLang="zh-CN" dirty="0" smtClean="0"/>
              <a:t> link. </a:t>
            </a:r>
          </a:p>
          <a:p>
            <a:pPr lvl="1"/>
            <a:r>
              <a:rPr lang="en-GB" altLang="zh-CN" dirty="0" smtClean="0"/>
              <a:t>It saves licensed spectrum from operators for better use and is beneficial to existing UEs. </a:t>
            </a:r>
          </a:p>
          <a:p>
            <a:pPr lvl="1"/>
            <a:r>
              <a:rPr lang="en-GB" altLang="zh-CN" dirty="0" smtClean="0"/>
              <a:t>The </a:t>
            </a:r>
            <a:r>
              <a:rPr lang="en-GB" altLang="zh-CN" dirty="0" err="1" smtClean="0"/>
              <a:t>Uu</a:t>
            </a:r>
            <a:r>
              <a:rPr lang="en-GB" altLang="zh-CN" dirty="0" smtClean="0"/>
              <a:t> link from the licensed spectrum can also be used for management of and backup to unlicensed </a:t>
            </a:r>
            <a:r>
              <a:rPr lang="en-GB" altLang="zh-CN" dirty="0" err="1" smtClean="0"/>
              <a:t>sidelink</a:t>
            </a:r>
            <a:r>
              <a:rPr lang="en-GB" altLang="zh-CN" dirty="0" smtClean="0"/>
              <a:t> for better </a:t>
            </a:r>
            <a:r>
              <a:rPr lang="en-GB" altLang="zh-CN" dirty="0" err="1" smtClean="0"/>
              <a:t>QoS</a:t>
            </a:r>
            <a:r>
              <a:rPr lang="en-GB" altLang="zh-CN" dirty="0" smtClean="0"/>
              <a:t>, coverage, and low power consumption.</a:t>
            </a:r>
            <a:endParaRPr lang="zh-CN" altLang="zh-CN" dirty="0" smtClean="0"/>
          </a:p>
          <a:p>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0" advClick="0" advTm="8000"/>
    </mc:Choice>
    <mc:Fallback>
      <p:transition advClick="0" advTm="8000"/>
    </mc:Fallback>
  </mc:AlternateContent>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7264</TotalTime>
  <Words>411</Words>
  <Application>Microsoft Office PowerPoint</Application>
  <PresentationFormat>自定义</PresentationFormat>
  <Paragraphs>26</Paragraphs>
  <Slides>4</Slides>
  <Notes>0</Notes>
  <HiddenSlides>0</HiddenSlides>
  <MMClips>0</MMClips>
  <ScaleCrop>false</ScaleCrop>
  <HeadingPairs>
    <vt:vector size="4" baseType="variant">
      <vt:variant>
        <vt:lpstr>主题</vt:lpstr>
      </vt:variant>
      <vt:variant>
        <vt:i4>3</vt:i4>
      </vt:variant>
      <vt:variant>
        <vt:lpstr>幻灯片标题</vt:lpstr>
      </vt:variant>
      <vt:variant>
        <vt:i4>4</vt:i4>
      </vt:variant>
    </vt:vector>
  </HeadingPairs>
  <TitlesOfParts>
    <vt:vector size="7" baseType="lpstr">
      <vt:lpstr>1_16-9 PPT Temp</vt:lpstr>
      <vt:lpstr>2_默认设计模板</vt:lpstr>
      <vt:lpstr>5_default</vt:lpstr>
      <vt:lpstr>RP-162154 Motivation for new WI on Further Enhancements to Licensed-Assisted Access using LTE Huawei, HiSilicon</vt:lpstr>
      <vt:lpstr>Motivation to introduce short TTI in LAA </vt:lpstr>
      <vt:lpstr>Motivation to introduce wide bandwidth in LAA</vt:lpstr>
      <vt:lpstr>Motivation to introduce unlicensed sidelink in LAA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f00254475</cp:lastModifiedBy>
  <cp:revision>847</cp:revision>
  <dcterms:created xsi:type="dcterms:W3CDTF">2016-03-01T06:13:35Z</dcterms:created>
  <dcterms:modified xsi:type="dcterms:W3CDTF">2016-11-29T09:58:18Z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(3)8gFJ0XtPVr60aiRhcMf5EC/hHNID370O+99bIX89tjkzxQcPxsq6P4O59OWaq1VM5hECuj/T
5Tf2higayi/taBU18npvsm7QHR4DWGJqZ+acbRQ+3MP+SwagC66P30USb0ggP5QMKqzO8oG3
agEUgpS/2hDeXjAdIlTXLvyIfsUE/uI4rA7myozag+X0/lJHGwzazJVWYtFYorXOhtrUqscN
ukNEPTOtIHiyVxWxe5</vt:lpwstr>
  </property>
  <property fmtid="{D5CDD505-2E9C-101B-9397-08002B2CF9AE}" pid="8" name="_2015_ms_pID_7253431">
    <vt:lpwstr>u17/IKx8ENjSUo+FKOs0JYvjlFlPatQz1wbIf7El45U95lVMRT7/Or
UH6wTBUzAWNParAkRDcMFlTyrXOx+ue9lfuHbHvfTvJmWT0o5nlbu1IXuua8VdKGmdcOy0oy
NdJ/TTfWl6O7thanRUXu8o50HEtt5Sn8Escl3V1tVo49iZIFPr2CZQooOv1Y3pKJe6gsg3a0
wMqNRWUjevN9vN6D0TKmJdXls9DqzWkcFvYs</vt:lpwstr>
  </property>
  <property fmtid="{D5CDD505-2E9C-101B-9397-08002B2CF9AE}" pid="9" name="_2015_ms_pID_7253432">
    <vt:lpwstr>tu3AC6fuKs+KCYaNRsjoKwpg9Rdqy4TaRlBB
TnZdLSWx</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1476243044</vt:lpwstr>
  </property>
</Properties>
</file>