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524" r:id="rId2"/>
    <p:sldId id="525" r:id="rId3"/>
    <p:sldId id="538" r:id="rId4"/>
    <p:sldId id="526" r:id="rId5"/>
    <p:sldId id="536" r:id="rId6"/>
    <p:sldId id="535" r:id="rId7"/>
    <p:sldId id="533" r:id="rId8"/>
    <p:sldId id="530" r:id="rId9"/>
    <p:sldId id="539" r:id="rId10"/>
    <p:sldId id="537" r:id="rId11"/>
    <p:sldId id="259" r:id="rId12"/>
    <p:sldId id="528" r:id="rId13"/>
    <p:sldId id="531" r:id="rId14"/>
    <p:sldId id="532" r:id="rId15"/>
  </p:sldIdLst>
  <p:sldSz cx="9144000" cy="6858000" type="screen4x3"/>
  <p:notesSz cx="7099300"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ueming Pan" initials="pxm" lastIdx="11" clrIdx="0"/>
  <p:cmAuthor id="1" name="CATT" initials="CATT" lastIdx="1" clrIdx="1"/>
  <p:cmAuthor id="2" name="chandrika" initials="c" lastIdx="4"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915FF"/>
    <a:srgbClr val="FCFFE7"/>
    <a:srgbClr val="00FA71"/>
    <a:srgbClr val="DDE9F7"/>
    <a:srgbClr val="ACF6DA"/>
    <a:srgbClr val="1063A2"/>
    <a:srgbClr val="10386B"/>
    <a:srgbClr val="FA0E12"/>
    <a:srgbClr val="2222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0" autoAdjust="0"/>
    <p:restoredTop sz="79221" autoAdjust="0"/>
  </p:normalViewPr>
  <p:slideViewPr>
    <p:cSldViewPr snapToGrid="0">
      <p:cViewPr varScale="1">
        <p:scale>
          <a:sx n="51" d="100"/>
          <a:sy n="51" d="100"/>
        </p:scale>
        <p:origin x="-1836" y="-96"/>
      </p:cViewPr>
      <p:guideLst>
        <p:guide orient="horz" pos="2160"/>
        <p:guide pos="2880"/>
      </p:guideLst>
    </p:cSldViewPr>
  </p:slid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1_&#24037;&#20316;\1_3GPP\1_&#25105;&#30340;&#25552;&#26696;\RAN2%2393\&#24037;&#20316;&#31807;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ocuments%20and%20Settings\qiuyu\&#26700;&#38754;\&#26032;&#24314;%20Microsoft%20Excel%20&#24037;&#20316;&#349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26"/>
  <c:chart>
    <c:title>
      <c:tx>
        <c:rich>
          <a:bodyPr/>
          <a:lstStyle/>
          <a:p>
            <a:pPr>
              <a:defRPr lang="zh-CN" sz="1400"/>
            </a:pPr>
            <a:r>
              <a:rPr lang="en-US" sz="1400"/>
              <a:t>Compression gain of UDC</a:t>
            </a:r>
            <a:endParaRPr lang="zh-CN" sz="1400"/>
          </a:p>
        </c:rich>
      </c:tx>
      <c:layout/>
    </c:title>
    <c:plotArea>
      <c:layout/>
      <c:barChart>
        <c:barDir val="col"/>
        <c:grouping val="clustered"/>
        <c:ser>
          <c:idx val="0"/>
          <c:order val="0"/>
          <c:tx>
            <c:v>compression gain</c:v>
          </c:tx>
          <c:dLbls>
            <c:dLbl>
              <c:idx val="0"/>
              <c:layout>
                <c:manualLayout>
                  <c:x val="2.3148148148148077E-3"/>
                  <c:y val="1.5816807329699503E-2"/>
                </c:manualLayout>
              </c:layout>
              <c:showVal val="1"/>
              <c:extLst>
                <c:ext xmlns:c15="http://schemas.microsoft.com/office/drawing/2012/chart" uri="{CE6537A1-D6FC-4f65-9D91-7224C49458BB}"/>
              </c:extLst>
            </c:dLbl>
            <c:spPr>
              <a:noFill/>
              <a:ln>
                <a:noFill/>
              </a:ln>
              <a:effectLst/>
            </c:spPr>
            <c:txPr>
              <a:bodyPr/>
              <a:lstStyle/>
              <a:p>
                <a:pPr>
                  <a:defRPr lang="zh-CN"/>
                </a:pPr>
                <a:endParaRPr lang="zh-CN"/>
              </a:p>
            </c:txPr>
            <c:showVal val="1"/>
            <c:extLst>
              <c:ext xmlns:c15="http://schemas.microsoft.com/office/drawing/2012/chart" uri="{CE6537A1-D6FC-4f65-9D91-7224C49458BB}">
                <c15:showLeaderLines val="0"/>
              </c:ext>
            </c:extLst>
          </c:dLbls>
          <c:cat>
            <c:strRef>
              <c:f>Sheet2!$B$2:$G$2</c:f>
              <c:strCache>
                <c:ptCount val="6"/>
                <c:pt idx="0">
                  <c:v>web surfing</c:v>
                </c:pt>
                <c:pt idx="1">
                  <c:v>text uploading</c:v>
                </c:pt>
                <c:pt idx="2">
                  <c:v>online video</c:v>
                </c:pt>
                <c:pt idx="3">
                  <c:v>text over instant messaging</c:v>
                </c:pt>
                <c:pt idx="4">
                  <c:v>voice over instant messaging</c:v>
                </c:pt>
                <c:pt idx="5">
                  <c:v>video over instant messaging</c:v>
                </c:pt>
              </c:strCache>
            </c:strRef>
          </c:cat>
          <c:val>
            <c:numRef>
              <c:f>Sheet2!$B$3:$G$3</c:f>
              <c:numCache>
                <c:formatCode>0%</c:formatCode>
                <c:ptCount val="6"/>
                <c:pt idx="0">
                  <c:v>1.5</c:v>
                </c:pt>
                <c:pt idx="1">
                  <c:v>0.89000000000000046</c:v>
                </c:pt>
                <c:pt idx="2">
                  <c:v>0.79</c:v>
                </c:pt>
                <c:pt idx="3">
                  <c:v>0.52</c:v>
                </c:pt>
                <c:pt idx="4" formatCode="0.00%">
                  <c:v>0.13900000000000001</c:v>
                </c:pt>
                <c:pt idx="5" formatCode="0.00%">
                  <c:v>1.2999999999999998E-2</c:v>
                </c:pt>
              </c:numCache>
            </c:numRef>
          </c:val>
        </c:ser>
        <c:axId val="118867840"/>
        <c:axId val="118869376"/>
      </c:barChart>
      <c:catAx>
        <c:axId val="118867840"/>
        <c:scaling>
          <c:orientation val="minMax"/>
        </c:scaling>
        <c:axPos val="b"/>
        <c:numFmt formatCode="General" sourceLinked="0"/>
        <c:majorTickMark val="none"/>
        <c:tickLblPos val="nextTo"/>
        <c:txPr>
          <a:bodyPr/>
          <a:lstStyle/>
          <a:p>
            <a:pPr>
              <a:defRPr lang="zh-CN"/>
            </a:pPr>
            <a:endParaRPr lang="zh-CN"/>
          </a:p>
        </c:txPr>
        <c:crossAx val="118869376"/>
        <c:crosses val="autoZero"/>
        <c:auto val="1"/>
        <c:lblAlgn val="ctr"/>
        <c:lblOffset val="100"/>
      </c:catAx>
      <c:valAx>
        <c:axId val="118869376"/>
        <c:scaling>
          <c:orientation val="minMax"/>
        </c:scaling>
        <c:axPos val="l"/>
        <c:majorGridlines/>
        <c:numFmt formatCode="0%" sourceLinked="1"/>
        <c:majorTickMark val="none"/>
        <c:tickLblPos val="nextTo"/>
        <c:txPr>
          <a:bodyPr/>
          <a:lstStyle/>
          <a:p>
            <a:pPr>
              <a:defRPr lang="zh-CN"/>
            </a:pPr>
            <a:endParaRPr lang="zh-CN"/>
          </a:p>
        </c:txPr>
        <c:crossAx val="118867840"/>
        <c:crosses val="autoZero"/>
        <c:crossBetween val="between"/>
      </c:valAx>
    </c:plotArea>
    <c:plotVisOnly val="1"/>
    <c:dispBlanksAs val="gap"/>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autoTitleDeleted val="1"/>
    <c:view3D>
      <c:rotX val="30"/>
      <c:perspective val="30"/>
    </c:view3D>
    <c:plotArea>
      <c:layout/>
      <c:pie3DChart>
        <c:varyColors val="1"/>
        <c:ser>
          <c:idx val="0"/>
          <c:order val="0"/>
          <c:dLbls>
            <c:txPr>
              <a:bodyPr/>
              <a:lstStyle/>
              <a:p>
                <a:pPr>
                  <a:defRPr lang="zh-CN" sz="2000" baseline="0"/>
                </a:pPr>
                <a:endParaRPr lang="zh-CN"/>
              </a:p>
            </c:txPr>
            <c:showPercent val="1"/>
            <c:showLeaderLines val="1"/>
          </c:dLbls>
          <c:cat>
            <c:strRef>
              <c:f>'BBC News'!$F$12:$G$12</c:f>
              <c:strCache>
                <c:ptCount val="2"/>
                <c:pt idx="0">
                  <c:v>APP Payload</c:v>
                </c:pt>
                <c:pt idx="1">
                  <c:v>Others</c:v>
                </c:pt>
              </c:strCache>
            </c:strRef>
          </c:cat>
          <c:val>
            <c:numRef>
              <c:f>'BBC News'!$F$13:$G$13</c:f>
              <c:numCache>
                <c:formatCode>General</c:formatCode>
                <c:ptCount val="2"/>
                <c:pt idx="0">
                  <c:v>0.32369304734644416</c:v>
                </c:pt>
                <c:pt idx="1">
                  <c:v>0.67630695265356155</c:v>
                </c:pt>
              </c:numCache>
            </c:numRef>
          </c:val>
        </c:ser>
        <c:dLbls>
          <c:showPercent val="1"/>
        </c:dLbls>
      </c:pie3DChart>
    </c:plotArea>
    <c:legend>
      <c:legendPos val="t"/>
      <c:layout>
        <c:manualLayout>
          <c:xMode val="edge"/>
          <c:yMode val="edge"/>
          <c:x val="0.13049890638670231"/>
          <c:y val="2.777777777777803E-2"/>
          <c:w val="0.68344663167104125"/>
          <c:h val="0.12538385826771617"/>
        </c:manualLayout>
      </c:layout>
      <c:txPr>
        <a:bodyPr/>
        <a:lstStyle/>
        <a:p>
          <a:pPr rtl="0">
            <a:defRPr lang="zh-CN" sz="1500" baseline="0"/>
          </a:pPr>
          <a:endParaRPr lang="zh-CN"/>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hart>
    <c:title>
      <c:layout/>
      <c:txPr>
        <a:bodyPr/>
        <a:lstStyle/>
        <a:p>
          <a:pPr>
            <a:defRPr lang="zh-CN"/>
          </a:pPr>
          <a:endParaRPr lang="zh-CN"/>
        </a:p>
      </c:txPr>
    </c:title>
    <c:plotArea>
      <c:layout/>
      <c:barChart>
        <c:barDir val="col"/>
        <c:grouping val="stacked"/>
        <c:ser>
          <c:idx val="0"/>
          <c:order val="0"/>
          <c:tx>
            <c:v>APP Payload</c:v>
          </c:tx>
          <c:dLbls>
            <c:txPr>
              <a:bodyPr/>
              <a:lstStyle/>
              <a:p>
                <a:pPr>
                  <a:defRPr lang="zh-CN" sz="1500" baseline="0"/>
                </a:pPr>
                <a:endParaRPr lang="zh-CN"/>
              </a:p>
            </c:txPr>
            <c:showVal val="1"/>
          </c:dLbls>
          <c:cat>
            <c:strRef>
              <c:f>'BBC News'!$D$40:$E$40</c:f>
              <c:strCache>
                <c:ptCount val="2"/>
                <c:pt idx="0">
                  <c:v>Before UDC</c:v>
                </c:pt>
                <c:pt idx="1">
                  <c:v>After UDC</c:v>
                </c:pt>
              </c:strCache>
            </c:strRef>
          </c:cat>
          <c:val>
            <c:numRef>
              <c:f>'BBC News'!$D$42:$E$42</c:f>
              <c:numCache>
                <c:formatCode>0%</c:formatCode>
                <c:ptCount val="2"/>
                <c:pt idx="0">
                  <c:v>0.32369304734644416</c:v>
                </c:pt>
                <c:pt idx="1">
                  <c:v>0.16316617721769947</c:v>
                </c:pt>
              </c:numCache>
            </c:numRef>
          </c:val>
        </c:ser>
        <c:overlap val="100"/>
        <c:axId val="117356032"/>
        <c:axId val="117357568"/>
      </c:barChart>
      <c:catAx>
        <c:axId val="117356032"/>
        <c:scaling>
          <c:orientation val="minMax"/>
        </c:scaling>
        <c:axPos val="b"/>
        <c:tickLblPos val="nextTo"/>
        <c:txPr>
          <a:bodyPr/>
          <a:lstStyle/>
          <a:p>
            <a:pPr>
              <a:defRPr lang="zh-CN" sz="1500" baseline="0"/>
            </a:pPr>
            <a:endParaRPr lang="zh-CN"/>
          </a:p>
        </c:txPr>
        <c:crossAx val="117357568"/>
        <c:crosses val="autoZero"/>
        <c:auto val="1"/>
        <c:lblAlgn val="ctr"/>
        <c:lblOffset val="100"/>
      </c:catAx>
      <c:valAx>
        <c:axId val="117357568"/>
        <c:scaling>
          <c:orientation val="minMax"/>
        </c:scaling>
        <c:axPos val="l"/>
        <c:majorGridlines/>
        <c:numFmt formatCode="0%" sourceLinked="1"/>
        <c:tickLblPos val="nextTo"/>
        <c:txPr>
          <a:bodyPr/>
          <a:lstStyle/>
          <a:p>
            <a:pPr>
              <a:defRPr lang="zh-CN"/>
            </a:pPr>
            <a:endParaRPr lang="zh-CN"/>
          </a:p>
        </c:txPr>
        <c:crossAx val="117356032"/>
        <c:crosses val="autoZero"/>
        <c:crossBetween val="between"/>
      </c:valAx>
      <c:spPr>
        <a:noFill/>
        <a:ln w="25400">
          <a:noFill/>
        </a:ln>
      </c:spPr>
    </c:plotArea>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chart>
    <c:autoTitleDeleted val="1"/>
    <c:view3D>
      <c:rotX val="30"/>
      <c:perspective val="30"/>
    </c:view3D>
    <c:plotArea>
      <c:layout/>
      <c:pie3DChart>
        <c:varyColors val="1"/>
        <c:dLbls>
          <c:showPercent val="1"/>
        </c:dLbls>
      </c:pie3DChart>
    </c:plotArea>
    <c:legend>
      <c:legendPos val="t"/>
      <c:layout>
        <c:manualLayout>
          <c:xMode val="edge"/>
          <c:yMode val="edge"/>
          <c:x val="0.13049890638670228"/>
          <c:y val="2.7777777777778019E-2"/>
          <c:w val="0.68344663167104125"/>
          <c:h val="0.12538385826771617"/>
        </c:manualLayout>
      </c:layout>
      <c:txPr>
        <a:bodyPr/>
        <a:lstStyle/>
        <a:p>
          <a:pPr rtl="0">
            <a:defRPr lang="zh-CN" sz="1500" baseline="0"/>
          </a:pPr>
          <a:endParaRPr lang="zh-CN"/>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chart>
    <c:autoTitleDeleted val="1"/>
    <c:view3D>
      <c:rotX val="30"/>
      <c:perspective val="30"/>
    </c:view3D>
    <c:plotArea>
      <c:layout/>
      <c:pie3DChart>
        <c:varyColors val="1"/>
        <c:ser>
          <c:idx val="0"/>
          <c:order val="0"/>
          <c:dLbls>
            <c:txPr>
              <a:bodyPr/>
              <a:lstStyle/>
              <a:p>
                <a:pPr>
                  <a:defRPr lang="zh-CN" sz="2000" baseline="0"/>
                </a:pPr>
                <a:endParaRPr lang="zh-CN"/>
              </a:p>
            </c:txPr>
            <c:showPercent val="1"/>
            <c:showLeaderLines val="1"/>
          </c:dLbls>
          <c:cat>
            <c:strRef>
              <c:f>'Sina News'!$F$12:$G$12</c:f>
              <c:strCache>
                <c:ptCount val="2"/>
                <c:pt idx="0">
                  <c:v>APP Payload</c:v>
                </c:pt>
                <c:pt idx="1">
                  <c:v>Others</c:v>
                </c:pt>
              </c:strCache>
            </c:strRef>
          </c:cat>
          <c:val>
            <c:numRef>
              <c:f>'Sina News'!$F$13:$G$13</c:f>
              <c:numCache>
                <c:formatCode>General</c:formatCode>
                <c:ptCount val="2"/>
                <c:pt idx="0">
                  <c:v>0.42806638130028696</c:v>
                </c:pt>
                <c:pt idx="1">
                  <c:v>0.57193361869971793</c:v>
                </c:pt>
              </c:numCache>
            </c:numRef>
          </c:val>
        </c:ser>
        <c:dLbls>
          <c:showPercent val="1"/>
        </c:dLbls>
      </c:pie3DChart>
    </c:plotArea>
    <c:legend>
      <c:legendPos val="t"/>
      <c:layout>
        <c:manualLayout>
          <c:xMode val="edge"/>
          <c:yMode val="edge"/>
          <c:x val="0.13049890638670233"/>
          <c:y val="2.777777777777803E-2"/>
          <c:w val="0.68344663167104114"/>
          <c:h val="0.12538385826771617"/>
        </c:manualLayout>
      </c:layout>
      <c:txPr>
        <a:bodyPr/>
        <a:lstStyle/>
        <a:p>
          <a:pPr>
            <a:defRPr lang="zh-CN" sz="1500" baseline="0"/>
          </a:pPr>
          <a:endParaRPr lang="zh-CN"/>
        </a:p>
      </c:txPr>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chart>
    <c:title>
      <c:layout/>
      <c:txPr>
        <a:bodyPr/>
        <a:lstStyle/>
        <a:p>
          <a:pPr>
            <a:defRPr lang="zh-CN"/>
          </a:pPr>
          <a:endParaRPr lang="zh-CN"/>
        </a:p>
      </c:txPr>
    </c:title>
    <c:plotArea>
      <c:layout/>
      <c:barChart>
        <c:barDir val="col"/>
        <c:grouping val="stacked"/>
        <c:ser>
          <c:idx val="0"/>
          <c:order val="0"/>
          <c:tx>
            <c:v>APP Payload</c:v>
          </c:tx>
          <c:dLbls>
            <c:txPr>
              <a:bodyPr/>
              <a:lstStyle/>
              <a:p>
                <a:pPr>
                  <a:defRPr lang="zh-CN" sz="1500" baseline="0"/>
                </a:pPr>
                <a:endParaRPr lang="zh-CN"/>
              </a:p>
            </c:txPr>
            <c:showVal val="1"/>
          </c:dLbls>
          <c:cat>
            <c:strRef>
              <c:f>'Sina News'!$D$40:$E$40</c:f>
              <c:strCache>
                <c:ptCount val="2"/>
                <c:pt idx="0">
                  <c:v>Before UDC</c:v>
                </c:pt>
                <c:pt idx="1">
                  <c:v>After UDC</c:v>
                </c:pt>
              </c:strCache>
            </c:strRef>
          </c:cat>
          <c:val>
            <c:numRef>
              <c:f>'Sina News'!$D$42:$E$42</c:f>
              <c:numCache>
                <c:formatCode>0%</c:formatCode>
                <c:ptCount val="2"/>
                <c:pt idx="0">
                  <c:v>0.42806638130028696</c:v>
                </c:pt>
                <c:pt idx="1">
                  <c:v>6.2515407543533602E-2</c:v>
                </c:pt>
              </c:numCache>
            </c:numRef>
          </c:val>
        </c:ser>
        <c:overlap val="100"/>
        <c:axId val="55818880"/>
        <c:axId val="55828864"/>
      </c:barChart>
      <c:catAx>
        <c:axId val="55818880"/>
        <c:scaling>
          <c:orientation val="minMax"/>
        </c:scaling>
        <c:axPos val="b"/>
        <c:tickLblPos val="nextTo"/>
        <c:txPr>
          <a:bodyPr/>
          <a:lstStyle/>
          <a:p>
            <a:pPr>
              <a:defRPr lang="zh-CN" sz="1500" baseline="0"/>
            </a:pPr>
            <a:endParaRPr lang="zh-CN"/>
          </a:p>
        </c:txPr>
        <c:crossAx val="55828864"/>
        <c:crosses val="autoZero"/>
        <c:auto val="1"/>
        <c:lblAlgn val="ctr"/>
        <c:lblOffset val="100"/>
      </c:catAx>
      <c:valAx>
        <c:axId val="55828864"/>
        <c:scaling>
          <c:orientation val="minMax"/>
        </c:scaling>
        <c:axPos val="l"/>
        <c:majorGridlines/>
        <c:numFmt formatCode="0%" sourceLinked="1"/>
        <c:tickLblPos val="nextTo"/>
        <c:txPr>
          <a:bodyPr/>
          <a:lstStyle/>
          <a:p>
            <a:pPr>
              <a:defRPr lang="zh-CN"/>
            </a:pPr>
            <a:endParaRPr lang="zh-CN"/>
          </a:p>
        </c:txPr>
        <c:crossAx val="55818880"/>
        <c:crosses val="autoZero"/>
        <c:crossBetween val="between"/>
      </c:valAx>
      <c:spPr>
        <a:noFill/>
        <a:ln w="25400">
          <a:noFill/>
        </a:ln>
      </c:spPr>
    </c:plotArea>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0"/>
          <c:order val="0"/>
          <c:tx>
            <c:strRef>
              <c:f>Sheet1!$B$1</c:f>
              <c:strCache>
                <c:ptCount val="1"/>
                <c:pt idx="0">
                  <c:v>Original size</c:v>
                </c:pt>
              </c:strCache>
            </c:strRef>
          </c:tx>
          <c:cat>
            <c:strRef>
              <c:f>Sheet1!$A$5:$A$6</c:f>
              <c:strCache>
                <c:ptCount val="2"/>
                <c:pt idx="0">
                  <c:v>SIP called data</c:v>
                </c:pt>
                <c:pt idx="1">
                  <c:v>SIP calling data</c:v>
                </c:pt>
              </c:strCache>
            </c:strRef>
          </c:cat>
          <c:val>
            <c:numRef>
              <c:f>Sheet1!$B$5:$B$6</c:f>
              <c:numCache>
                <c:formatCode>General</c:formatCode>
                <c:ptCount val="2"/>
                <c:pt idx="0">
                  <c:v>3450</c:v>
                </c:pt>
                <c:pt idx="1">
                  <c:v>4497</c:v>
                </c:pt>
              </c:numCache>
            </c:numRef>
          </c:val>
        </c:ser>
        <c:ser>
          <c:idx val="1"/>
          <c:order val="1"/>
          <c:tx>
            <c:strRef>
              <c:f>Sheet1!$C$1</c:f>
              <c:strCache>
                <c:ptCount val="1"/>
                <c:pt idx="0">
                  <c:v>Compressed size</c:v>
                </c:pt>
              </c:strCache>
            </c:strRef>
          </c:tx>
          <c:cat>
            <c:strRef>
              <c:f>Sheet1!$A$5:$A$6</c:f>
              <c:strCache>
                <c:ptCount val="2"/>
                <c:pt idx="0">
                  <c:v>SIP called data</c:v>
                </c:pt>
                <c:pt idx="1">
                  <c:v>SIP calling data</c:v>
                </c:pt>
              </c:strCache>
            </c:strRef>
          </c:cat>
          <c:val>
            <c:numRef>
              <c:f>Sheet1!$C$5:$C$6</c:f>
              <c:numCache>
                <c:formatCode>General</c:formatCode>
                <c:ptCount val="2"/>
                <c:pt idx="0">
                  <c:v>2541</c:v>
                </c:pt>
                <c:pt idx="1">
                  <c:v>3093</c:v>
                </c:pt>
              </c:numCache>
            </c:numRef>
          </c:val>
        </c:ser>
        <c:axId val="126460672"/>
        <c:axId val="126462208"/>
      </c:barChart>
      <c:catAx>
        <c:axId val="126460672"/>
        <c:scaling>
          <c:orientation val="minMax"/>
        </c:scaling>
        <c:axPos val="b"/>
        <c:numFmt formatCode="General" sourceLinked="1"/>
        <c:tickLblPos val="nextTo"/>
        <c:crossAx val="126462208"/>
        <c:crosses val="autoZero"/>
        <c:auto val="1"/>
        <c:lblAlgn val="ctr"/>
        <c:lblOffset val="100"/>
      </c:catAx>
      <c:valAx>
        <c:axId val="126462208"/>
        <c:scaling>
          <c:orientation val="minMax"/>
        </c:scaling>
        <c:axPos val="l"/>
        <c:majorGridlines/>
        <c:title>
          <c:tx>
            <c:rich>
              <a:bodyPr rot="-5400000" vert="horz"/>
              <a:lstStyle/>
              <a:p>
                <a:pPr>
                  <a:defRPr sz="1200"/>
                </a:pPr>
                <a:r>
                  <a:rPr lang="en-US" altLang="zh-CN" sz="1200"/>
                  <a:t>data</a:t>
                </a:r>
                <a:r>
                  <a:rPr lang="en-US" altLang="zh-CN" sz="1200" baseline="0"/>
                  <a:t> size (Byte)</a:t>
                </a:r>
                <a:endParaRPr lang="zh-CN" altLang="en-US" sz="1200"/>
              </a:p>
            </c:rich>
          </c:tx>
          <c:layout/>
        </c:title>
        <c:numFmt formatCode="General" sourceLinked="1"/>
        <c:tickLblPos val="nextTo"/>
        <c:crossAx val="126460672"/>
        <c:crosses val="autoZero"/>
        <c:crossBetween val="between"/>
      </c:valAx>
    </c:plotArea>
    <c:legend>
      <c:legendPos val="b"/>
      <c:layout/>
      <c:txPr>
        <a:bodyPr/>
        <a:lstStyle/>
        <a:p>
          <a:pPr>
            <a:defRPr sz="1200" b="1"/>
          </a:pPr>
          <a:endParaRPr lang="zh-CN"/>
        </a:p>
      </c:txPr>
    </c:legend>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drawing1.xml><?xml version="1.0" encoding="utf-8"?>
<c:userShapes xmlns:c="http://schemas.openxmlformats.org/drawingml/2006/chart">
  <cdr:relSizeAnchor xmlns:cdr="http://schemas.openxmlformats.org/drawingml/2006/chartDrawing">
    <cdr:from>
      <cdr:x>0.02977</cdr:x>
      <cdr:y>0.07385</cdr:y>
    </cdr:from>
    <cdr:to>
      <cdr:x>0.27199</cdr:x>
      <cdr:y>0.17231</cdr:y>
    </cdr:to>
    <cdr:sp macro="" textlink="">
      <cdr:nvSpPr>
        <cdr:cNvPr id="2" name="TextBox 1"/>
        <cdr:cNvSpPr txBox="1"/>
      </cdr:nvSpPr>
      <cdr:spPr>
        <a:xfrm xmlns:a="http://schemas.openxmlformats.org/drawingml/2006/main">
          <a:off x="209550" y="228600"/>
          <a:ext cx="1704975"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1100"/>
            <a:t>Compression gain</a:t>
          </a:r>
          <a:endParaRPr lang="zh-CN" altLang="en-US"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2013B06-8F13-43AA-80CE-A20C31D31309}" type="datetimeFigureOut">
              <a:rPr lang="zh-CN" altLang="en-US" smtClean="0"/>
              <a:pPr/>
              <a:t>2016/11/28</a:t>
            </a:fld>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859ED260-4EAD-4D2D-81E2-B6A0E2F09DE8}" type="slidenum">
              <a:rPr lang="zh-CN" altLang="en-US" smtClean="0"/>
              <a:pPr/>
              <a:t>‹#›</a:t>
            </a:fld>
            <a:endParaRPr lang="zh-CN" altLang="en-US"/>
          </a:p>
        </p:txBody>
      </p:sp>
    </p:spTree>
    <p:extLst>
      <p:ext uri="{BB962C8B-B14F-4D97-AF65-F5344CB8AC3E}">
        <p14:creationId xmlns:p14="http://schemas.microsoft.com/office/powerpoint/2010/main" xmlns="" val="52714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Tx/>
              <a:buChar char="-"/>
            </a:pPr>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endParaRPr lang="en-US" dirty="0"/>
          </a:p>
        </p:txBody>
      </p:sp>
      <p:sp>
        <p:nvSpPr>
          <p:cNvPr id="4" name="Slide Number Placeholder 3"/>
          <p:cNvSpPr>
            <a:spLocks noGrp="1"/>
          </p:cNvSpPr>
          <p:nvPr>
            <p:ph type="sldNum" sz="quarter" idx="10"/>
          </p:nvPr>
        </p:nvSpPr>
        <p:spPr/>
        <p:txBody>
          <a:bodyPr/>
          <a:lstStyle/>
          <a:p>
            <a:fld id="{859ED260-4EAD-4D2D-81E2-B6A0E2F09DE8}"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59ED260-4EAD-4D2D-81E2-B6A0E2F09DE8}"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pn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11968" y="3645024"/>
            <a:ext cx="9032032" cy="1109985"/>
          </a:xfrm>
        </p:spPr>
        <p:txBody>
          <a:bodyPr>
            <a:normAutofit/>
          </a:bodyPr>
          <a:lstStyle/>
          <a:p>
            <a:pPr algn="ctr"/>
            <a:r>
              <a:rPr lang="en-US" altLang="zh-CN" sz="3200" dirty="0" smtClean="0">
                <a:latin typeface="Arial" pitchFamily="34" charset="0"/>
                <a:cs typeface="Arial" pitchFamily="34" charset="0"/>
              </a:rPr>
              <a:t>Motivation on introduction of UL data compression in LTE</a:t>
            </a:r>
            <a:endParaRPr lang="zh-CN" altLang="en-US" sz="3200" dirty="0">
              <a:latin typeface="Arial" pitchFamily="34" charset="0"/>
              <a:cs typeface="Arial" pitchFamily="34" charset="0"/>
            </a:endParaRPr>
          </a:p>
        </p:txBody>
      </p:sp>
      <p:sp>
        <p:nvSpPr>
          <p:cNvPr id="3" name="TextBox 2"/>
          <p:cNvSpPr txBox="1"/>
          <p:nvPr/>
        </p:nvSpPr>
        <p:spPr>
          <a:xfrm>
            <a:off x="6444208" y="5085184"/>
            <a:ext cx="2431061" cy="523220"/>
          </a:xfrm>
          <a:prstGeom prst="rect">
            <a:avLst/>
          </a:prstGeom>
          <a:noFill/>
        </p:spPr>
        <p:txBody>
          <a:bodyPr wrap="square" rtlCol="0">
            <a:spAutoFit/>
          </a:bodyPr>
          <a:lstStyle/>
          <a:p>
            <a:pPr algn="ctr"/>
            <a:r>
              <a:rPr lang="en-US" altLang="zh-CN" sz="2800" b="1" dirty="0" smtClean="0"/>
              <a:t>CATT, CMCC</a:t>
            </a:r>
          </a:p>
        </p:txBody>
      </p:sp>
      <p:sp>
        <p:nvSpPr>
          <p:cNvPr id="5" name="TextBox 4"/>
          <p:cNvSpPr txBox="1"/>
          <p:nvPr/>
        </p:nvSpPr>
        <p:spPr>
          <a:xfrm>
            <a:off x="7240556" y="671804"/>
            <a:ext cx="1903444" cy="461665"/>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schemeClr val="bg1"/>
                </a:solidFill>
              </a:rPr>
              <a:t>RP-162052</a:t>
            </a:r>
            <a:endParaRPr lang="zh-CN" altLang="en-US" sz="2400" b="1" dirty="0" smtClean="0">
              <a:solidFill>
                <a:schemeClr val="bg1"/>
              </a:solidFill>
            </a:endParaRPr>
          </a:p>
        </p:txBody>
      </p:sp>
      <p:sp>
        <p:nvSpPr>
          <p:cNvPr id="6" name="TextBox 5"/>
          <p:cNvSpPr txBox="1"/>
          <p:nvPr/>
        </p:nvSpPr>
        <p:spPr>
          <a:xfrm>
            <a:off x="317241" y="765109"/>
            <a:ext cx="5710336" cy="1938992"/>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schemeClr val="bg1"/>
                </a:solidFill>
              </a:rPr>
              <a:t>3GPP TSG RAN WG Meeting #</a:t>
            </a:r>
            <a:r>
              <a:rPr lang="en-US" altLang="zh-CN" sz="2400" b="1" dirty="0" smtClean="0">
                <a:solidFill>
                  <a:schemeClr val="bg1"/>
                </a:solidFill>
              </a:rPr>
              <a:t>74</a:t>
            </a:r>
            <a:endParaRPr lang="en-US" altLang="zh-CN" sz="2400" b="1" dirty="0" smtClean="0">
              <a:solidFill>
                <a:schemeClr val="bg1"/>
              </a:solidFill>
            </a:endParaRPr>
          </a:p>
          <a:p>
            <a:r>
              <a:rPr lang="en-GB" altLang="zh-CN" sz="2400" b="1" dirty="0" smtClean="0">
                <a:solidFill>
                  <a:schemeClr val="bg1"/>
                </a:solidFill>
              </a:rPr>
              <a:t>Vienna</a:t>
            </a:r>
            <a:r>
              <a:rPr lang="en-GB" altLang="zh-CN" sz="2400" b="1" dirty="0" smtClean="0">
                <a:solidFill>
                  <a:schemeClr val="bg1"/>
                </a:solidFill>
              </a:rPr>
              <a:t>, Austria, Dec. 5</a:t>
            </a:r>
            <a:r>
              <a:rPr lang="en-GB" altLang="zh-CN" sz="2400" b="1" baseline="30000" dirty="0" smtClean="0">
                <a:solidFill>
                  <a:schemeClr val="bg1"/>
                </a:solidFill>
              </a:rPr>
              <a:t>th</a:t>
            </a:r>
            <a:r>
              <a:rPr lang="en-GB" altLang="zh-CN" sz="2400" b="1" dirty="0" smtClean="0">
                <a:solidFill>
                  <a:schemeClr val="bg1"/>
                </a:solidFill>
              </a:rPr>
              <a:t> -8</a:t>
            </a:r>
            <a:r>
              <a:rPr lang="en-GB" altLang="zh-CN" sz="2400" b="1" baseline="30000" dirty="0" smtClean="0">
                <a:solidFill>
                  <a:schemeClr val="bg1"/>
                </a:solidFill>
              </a:rPr>
              <a:t>th</a:t>
            </a:r>
            <a:r>
              <a:rPr lang="en-GB" altLang="zh-CN" sz="2400" b="1" dirty="0" smtClean="0">
                <a:solidFill>
                  <a:schemeClr val="bg1"/>
                </a:solidFill>
              </a:rPr>
              <a:t>, </a:t>
            </a:r>
            <a:r>
              <a:rPr lang="en-GB" altLang="zh-CN" sz="2400" b="1" dirty="0" smtClean="0">
                <a:solidFill>
                  <a:schemeClr val="bg1"/>
                </a:solidFill>
              </a:rPr>
              <a:t>2016 </a:t>
            </a:r>
          </a:p>
          <a:p>
            <a:r>
              <a:rPr lang="en-GB" altLang="zh-CN" sz="2400" b="1" dirty="0" smtClean="0">
                <a:solidFill>
                  <a:schemeClr val="bg1"/>
                </a:solidFill>
              </a:rPr>
              <a:t>Document for: Discussion</a:t>
            </a:r>
          </a:p>
          <a:p>
            <a:r>
              <a:rPr lang="en-GB" altLang="zh-CN" sz="2400" b="1" dirty="0" smtClean="0">
                <a:solidFill>
                  <a:schemeClr val="bg1"/>
                </a:solidFill>
              </a:rPr>
              <a:t>Agenda Item</a:t>
            </a:r>
            <a:r>
              <a:rPr lang="en-US" altLang="zh-CN" sz="2400" b="1" dirty="0" smtClean="0">
                <a:solidFill>
                  <a:schemeClr val="bg1"/>
                </a:solidFill>
              </a:rPr>
              <a:t>:  10.1.2</a:t>
            </a:r>
          </a:p>
          <a:p>
            <a:endParaRPr lang="zh-CN" altLang="en-US" sz="2400" b="1" dirty="0"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Observations and Proposal</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normAutofit fontScale="92500" lnSpcReduction="20000"/>
          </a:bodyPr>
          <a:lstStyle/>
          <a:p>
            <a:r>
              <a:rPr lang="en-US" altLang="zh-CN" dirty="0" smtClean="0"/>
              <a:t>Observation 1: UDC could compress both header and payload.</a:t>
            </a:r>
          </a:p>
          <a:p>
            <a:r>
              <a:rPr lang="en-US" altLang="zh-CN" dirty="0" smtClean="0"/>
              <a:t>Observation 2: UDC could achieve</a:t>
            </a:r>
            <a:r>
              <a:rPr lang="en-GB" altLang="zh-CN" dirty="0" smtClean="0"/>
              <a:t> over 50% compression gain if both header and payload are compressed</a:t>
            </a:r>
          </a:p>
          <a:p>
            <a:r>
              <a:rPr lang="en-GB" altLang="zh-CN" dirty="0" smtClean="0"/>
              <a:t>Observation 3: UDC could achieve over 25% compression gain if only payload is </a:t>
            </a:r>
            <a:r>
              <a:rPr lang="en-GB" altLang="zh-CN" dirty="0" smtClean="0"/>
              <a:t>compressed</a:t>
            </a:r>
          </a:p>
          <a:p>
            <a:r>
              <a:rPr lang="en-GB" altLang="zh-CN" dirty="0" smtClean="0">
                <a:solidFill>
                  <a:srgbClr val="1915FF"/>
                </a:solidFill>
              </a:rPr>
              <a:t>Observation 4: UDC could achieve over 25% compression gain if SIP signalling is compressed</a:t>
            </a:r>
            <a:endParaRPr lang="en-GB" altLang="zh-CN" dirty="0" smtClean="0">
              <a:solidFill>
                <a:srgbClr val="1915FF"/>
              </a:solidFill>
            </a:endParaRPr>
          </a:p>
          <a:p>
            <a:r>
              <a:rPr lang="en-GB" altLang="zh-CN" dirty="0" smtClean="0"/>
              <a:t>Observation </a:t>
            </a:r>
            <a:r>
              <a:rPr lang="en-GB" altLang="zh-CN" dirty="0" smtClean="0"/>
              <a:t>5: </a:t>
            </a:r>
            <a:r>
              <a:rPr lang="en-GB" altLang="zh-CN" dirty="0" smtClean="0"/>
              <a:t>with UDC, </a:t>
            </a:r>
            <a:r>
              <a:rPr lang="en-US" altLang="zh-CN" dirty="0" smtClean="0"/>
              <a:t>the compressed data can be transmitted with less uplink resource and lower latency than of uncompressed data.</a:t>
            </a:r>
          </a:p>
          <a:p>
            <a:r>
              <a:rPr lang="en-US" altLang="zh-CN" dirty="0" smtClean="0"/>
              <a:t>Real network requirement: </a:t>
            </a:r>
          </a:p>
          <a:p>
            <a:pPr lvl="1"/>
            <a:r>
              <a:rPr lang="en-US" altLang="zh-CN" dirty="0" smtClean="0"/>
              <a:t>Not only for future usage, but also the current network deployment in practice urgently requires this enhancement.</a:t>
            </a:r>
          </a:p>
          <a:p>
            <a:pPr lvl="1"/>
            <a:r>
              <a:rPr lang="en-US" altLang="zh-CN" dirty="0" smtClean="0"/>
              <a:t>Operators have strong requirements to specify UDC in Rel-14.</a:t>
            </a:r>
          </a:p>
          <a:p>
            <a:r>
              <a:rPr lang="en-US" altLang="zh-CN" dirty="0" smtClean="0"/>
              <a:t>Considering above observations and real network requirement, it is proposed:</a:t>
            </a:r>
          </a:p>
          <a:p>
            <a:r>
              <a:rPr lang="en-US" altLang="zh-CN" sz="3600" dirty="0" smtClean="0">
                <a:solidFill>
                  <a:srgbClr val="FF0000"/>
                </a:solidFill>
              </a:rPr>
              <a:t>Proposal: Support UDC as soon as possible for LTE</a:t>
            </a:r>
            <a:endParaRPr lang="zh-CN" altLang="en-US" sz="3600" dirty="0">
              <a:solidFill>
                <a:srgbClr val="FF0000"/>
              </a:solidFill>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Q&amp;A</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normAutofit/>
          </a:bodyPr>
          <a:lstStyle/>
          <a:p>
            <a:r>
              <a:rPr lang="en-US" altLang="zh-CN" dirty="0" smtClean="0"/>
              <a:t>Q: why not use ROHC?</a:t>
            </a:r>
          </a:p>
          <a:p>
            <a:r>
              <a:rPr lang="en-US" altLang="zh-CN" dirty="0" smtClean="0"/>
              <a:t>A: ROHC only compresses header part. But UDC also could be used for payload part besides header part.</a:t>
            </a:r>
          </a:p>
          <a:p>
            <a:endParaRPr lang="en-US" altLang="zh-CN" dirty="0" smtClean="0"/>
          </a:p>
          <a:p>
            <a:r>
              <a:rPr lang="en-US" altLang="zh-CN" dirty="0" smtClean="0"/>
              <a:t>Q: whether the UDC could bring more benefit if application layer used the encryption?</a:t>
            </a:r>
          </a:p>
          <a:p>
            <a:r>
              <a:rPr lang="en-US" altLang="zh-CN" dirty="0" smtClean="0"/>
              <a:t>A: Yes, UDC still could bring benefit on header compression. And according to the simulations, there are gains. But it is true that UDC can bring much more benefit if application layer does not use encryption.</a:t>
            </a:r>
          </a:p>
          <a:p>
            <a:endParaRPr lang="en-US" altLang="zh-CN" dirty="0" smtClean="0"/>
          </a:p>
          <a:p>
            <a:r>
              <a:rPr lang="en-US" altLang="zh-CN" dirty="0" smtClean="0"/>
              <a:t>Q: if all applications use application layer encryption, the benefit brought by UDC is very limited.</a:t>
            </a:r>
          </a:p>
          <a:p>
            <a:r>
              <a:rPr lang="en-US" altLang="zh-CN" dirty="0" smtClean="0"/>
              <a:t>A: But according to our checking, many  popular applications do not use application layer encryption not only in China but also abroad.</a:t>
            </a:r>
          </a:p>
          <a:p>
            <a:pPr>
              <a:buNone/>
            </a:pP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12</a:t>
            </a:fld>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Potential specification impact</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r>
              <a:rPr lang="en-US" altLang="zh-CN" dirty="0" smtClean="0"/>
              <a:t>Potential specification impact analysis assuming the new PDU format is defined in PDCP layer:</a:t>
            </a:r>
          </a:p>
          <a:p>
            <a:pPr lvl="1"/>
            <a:r>
              <a:rPr lang="en-US" altLang="zh-CN" dirty="0" smtClean="0"/>
              <a:t>36.331: </a:t>
            </a:r>
          </a:p>
          <a:p>
            <a:pPr lvl="2"/>
            <a:r>
              <a:rPr lang="en-US" altLang="zh-CN" dirty="0" err="1" smtClean="0"/>
              <a:t>Signalling</a:t>
            </a:r>
            <a:r>
              <a:rPr lang="en-US" altLang="zh-CN" dirty="0" smtClean="0"/>
              <a:t> on UE capability and UDC configuration</a:t>
            </a:r>
          </a:p>
          <a:p>
            <a:pPr lvl="1"/>
            <a:r>
              <a:rPr lang="en-US" altLang="zh-CN" dirty="0" smtClean="0"/>
              <a:t>36.323:</a:t>
            </a:r>
          </a:p>
          <a:p>
            <a:pPr lvl="2"/>
            <a:r>
              <a:rPr lang="en-US" altLang="zh-CN" dirty="0" smtClean="0"/>
              <a:t>New PDCP PDU types are defined for </a:t>
            </a:r>
            <a:r>
              <a:rPr lang="en-US" altLang="zh-CN" dirty="0" err="1" smtClean="0"/>
              <a:t>UDCed</a:t>
            </a:r>
            <a:r>
              <a:rPr lang="en-US" altLang="zh-CN" dirty="0" smtClean="0"/>
              <a:t> PDU </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13</a:t>
            </a:fld>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Work plan and TU allocation</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r>
              <a:rPr lang="en-US" altLang="zh-CN" dirty="0" smtClean="0"/>
              <a:t>Work plan</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14</a:t>
            </a:fld>
            <a:endParaRPr lang="zh-CN" altLang="en-US" dirty="0"/>
          </a:p>
        </p:txBody>
      </p:sp>
      <p:graphicFrame>
        <p:nvGraphicFramePr>
          <p:cNvPr id="5" name="表格 4"/>
          <p:cNvGraphicFramePr>
            <a:graphicFrameLocks noGrp="1"/>
          </p:cNvGraphicFramePr>
          <p:nvPr/>
        </p:nvGraphicFramePr>
        <p:xfrm>
          <a:off x="990600" y="1854200"/>
          <a:ext cx="7327899" cy="2992120"/>
        </p:xfrm>
        <a:graphic>
          <a:graphicData uri="http://schemas.openxmlformats.org/drawingml/2006/table">
            <a:tbl>
              <a:tblPr firstRow="1" bandRow="1">
                <a:tableStyleId>{5C22544A-7EE6-4342-B048-85BDC9FD1C3A}</a:tableStyleId>
              </a:tblPr>
              <a:tblGrid>
                <a:gridCol w="1524000"/>
                <a:gridCol w="3848100"/>
                <a:gridCol w="1955799"/>
              </a:tblGrid>
              <a:tr h="370840">
                <a:tc>
                  <a:txBody>
                    <a:bodyPr/>
                    <a:lstStyle/>
                    <a:p>
                      <a:r>
                        <a:rPr lang="en-US" altLang="zh-CN" dirty="0" smtClean="0"/>
                        <a:t>meetings</a:t>
                      </a:r>
                      <a:endParaRPr lang="zh-CN" altLang="en-US" dirty="0"/>
                    </a:p>
                  </a:txBody>
                  <a:tcPr/>
                </a:tc>
                <a:tc>
                  <a:txBody>
                    <a:bodyPr/>
                    <a:lstStyle/>
                    <a:p>
                      <a:r>
                        <a:rPr lang="en-US" altLang="zh-CN" dirty="0" smtClean="0"/>
                        <a:t>destinations</a:t>
                      </a:r>
                      <a:endParaRPr lang="zh-CN" altLang="en-US" dirty="0"/>
                    </a:p>
                  </a:txBody>
                  <a:tcPr/>
                </a:tc>
                <a:tc>
                  <a:txBody>
                    <a:bodyPr/>
                    <a:lstStyle/>
                    <a:p>
                      <a:r>
                        <a:rPr lang="en-US" altLang="zh-CN" dirty="0" smtClean="0"/>
                        <a:t>TU requirement</a:t>
                      </a:r>
                      <a:endParaRPr lang="zh-CN" altLang="en-US" dirty="0"/>
                    </a:p>
                  </a:txBody>
                  <a:tcPr/>
                </a:tc>
              </a:tr>
              <a:tr h="370840">
                <a:tc>
                  <a:txBody>
                    <a:bodyPr/>
                    <a:lstStyle/>
                    <a:p>
                      <a:r>
                        <a:rPr lang="en-US" altLang="zh-CN" sz="1400" dirty="0" smtClean="0"/>
                        <a:t>Feb.</a:t>
                      </a:r>
                      <a:endParaRPr lang="zh-CN" altLang="en-US" sz="1400" dirty="0"/>
                    </a:p>
                  </a:txBody>
                  <a:tcPr/>
                </a:tc>
                <a:tc>
                  <a:txBody>
                    <a:bodyPr/>
                    <a:lstStyle/>
                    <a:p>
                      <a:pPr algn="l">
                        <a:spcAft>
                          <a:spcPts val="0"/>
                        </a:spcAft>
                      </a:pPr>
                      <a:r>
                        <a:rPr lang="en-US" sz="1400" kern="100">
                          <a:solidFill>
                            <a:schemeClr val="tx1"/>
                          </a:solidFill>
                          <a:latin typeface="Calibri"/>
                          <a:ea typeface="宋体"/>
                          <a:cs typeface="Times New Roman"/>
                        </a:rPr>
                        <a:t>Work plan and skeleton of TR. Propose algorithms/compression formats of UDC by interested companies. Provide some common data for simulation by operators. </a:t>
                      </a:r>
                      <a:endParaRPr lang="zh-CN" sz="1050" kern="100">
                        <a:solidFill>
                          <a:schemeClr val="tx1"/>
                        </a:solidFill>
                        <a:latin typeface="Calibri"/>
                        <a:ea typeface="宋体"/>
                        <a:cs typeface="Times New Roman"/>
                      </a:endParaRPr>
                    </a:p>
                  </a:txBody>
                  <a:tcPr/>
                </a:tc>
                <a:tc>
                  <a:txBody>
                    <a:bodyPr/>
                    <a:lstStyle/>
                    <a:p>
                      <a:r>
                        <a:rPr lang="en-US" altLang="zh-CN" sz="1400" dirty="0" smtClean="0"/>
                        <a:t>1</a:t>
                      </a:r>
                      <a:endParaRPr lang="zh-CN" altLang="en-US" sz="1400" dirty="0"/>
                    </a:p>
                  </a:txBody>
                  <a:tcPr/>
                </a:tc>
              </a:tr>
              <a:tr h="370840">
                <a:tc>
                  <a:txBody>
                    <a:bodyPr/>
                    <a:lstStyle/>
                    <a:p>
                      <a:r>
                        <a:rPr lang="en-US" altLang="zh-CN" sz="1400" dirty="0" smtClean="0"/>
                        <a:t>Apr.</a:t>
                      </a:r>
                      <a:endParaRPr lang="zh-CN" altLang="en-US" sz="1400" dirty="0"/>
                    </a:p>
                  </a:txBody>
                  <a:tcPr/>
                </a:tc>
                <a:tc>
                  <a:txBody>
                    <a:bodyPr/>
                    <a:lstStyle/>
                    <a:p>
                      <a:pPr algn="l">
                        <a:spcAft>
                          <a:spcPts val="0"/>
                        </a:spcAft>
                      </a:pPr>
                      <a:r>
                        <a:rPr lang="en-US" sz="1400" kern="100">
                          <a:solidFill>
                            <a:schemeClr val="tx1"/>
                          </a:solidFill>
                          <a:latin typeface="Calibri"/>
                          <a:ea typeface="宋体"/>
                          <a:cs typeface="Times New Roman"/>
                        </a:rPr>
                        <a:t>Provide simulation results. Start an email discussion to compare these simulation results and try to make down selection. Initiate procedure discussion. </a:t>
                      </a:r>
                      <a:endParaRPr lang="zh-CN" sz="1050" kern="100">
                        <a:solidFill>
                          <a:schemeClr val="tx1"/>
                        </a:solidFill>
                        <a:latin typeface="Calibri"/>
                        <a:ea typeface="宋体"/>
                        <a:cs typeface="Times New Roman"/>
                      </a:endParaRPr>
                    </a:p>
                  </a:txBody>
                  <a:tcPr/>
                </a:tc>
                <a:tc>
                  <a:txBody>
                    <a:bodyPr/>
                    <a:lstStyle/>
                    <a:p>
                      <a:r>
                        <a:rPr lang="en-US" altLang="zh-CN" sz="1400" dirty="0" smtClean="0"/>
                        <a:t>2</a:t>
                      </a:r>
                      <a:endParaRPr lang="zh-CN" altLang="en-US" sz="1400" dirty="0"/>
                    </a:p>
                  </a:txBody>
                  <a:tcPr/>
                </a:tc>
              </a:tr>
              <a:tr h="370840">
                <a:tc>
                  <a:txBody>
                    <a:bodyPr/>
                    <a:lstStyle/>
                    <a:p>
                      <a:r>
                        <a:rPr lang="en-US" altLang="zh-CN" sz="1400" dirty="0" smtClean="0"/>
                        <a:t>May</a:t>
                      </a:r>
                      <a:endParaRPr lang="zh-CN" altLang="en-US" sz="1400" dirty="0"/>
                    </a:p>
                  </a:txBody>
                  <a:tcPr/>
                </a:tc>
                <a:tc>
                  <a:txBody>
                    <a:bodyPr/>
                    <a:lstStyle/>
                    <a:p>
                      <a:pPr algn="l">
                        <a:spcAft>
                          <a:spcPts val="0"/>
                        </a:spcAft>
                      </a:pPr>
                      <a:r>
                        <a:rPr lang="en-US" sz="1400" kern="100" dirty="0">
                          <a:solidFill>
                            <a:schemeClr val="tx1"/>
                          </a:solidFill>
                          <a:latin typeface="Calibri"/>
                          <a:ea typeface="宋体"/>
                          <a:cs typeface="Times New Roman"/>
                        </a:rPr>
                        <a:t>Decide solutions to be specified in WI and continue on the procedure discussion and other issues, complete the TR. </a:t>
                      </a:r>
                      <a:endParaRPr lang="zh-CN" sz="1050" kern="100" dirty="0">
                        <a:solidFill>
                          <a:schemeClr val="tx1"/>
                        </a:solidFill>
                        <a:latin typeface="Calibri"/>
                        <a:ea typeface="宋体"/>
                        <a:cs typeface="Times New Roman"/>
                      </a:endParaRPr>
                    </a:p>
                  </a:txBody>
                  <a:tcPr/>
                </a:tc>
                <a:tc>
                  <a:txBody>
                    <a:bodyPr/>
                    <a:lstStyle/>
                    <a:p>
                      <a:r>
                        <a:rPr lang="en-US" altLang="zh-CN" sz="1400" dirty="0" smtClean="0"/>
                        <a:t>2</a:t>
                      </a:r>
                      <a:endParaRPr lang="zh-CN" altLang="en-US" sz="1400" dirty="0"/>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180975" lvl="1" algn="ctr" rtl="0">
              <a:spcBef>
                <a:spcPct val="0"/>
              </a:spcBef>
            </a:pPr>
            <a:r>
              <a:rPr lang="en-US" altLang="zh-CN" sz="2800" kern="1200" dirty="0" smtClean="0">
                <a:solidFill>
                  <a:schemeClr val="tx1"/>
                </a:solidFill>
                <a:latin typeface="Arial Unicode MS" pitchFamily="34" charset="-122"/>
                <a:ea typeface="Arial Unicode MS" pitchFamily="34" charset="-122"/>
                <a:cs typeface="Arial Unicode MS" pitchFamily="34" charset="-122"/>
              </a:rPr>
              <a:t>Motivation (1)</a:t>
            </a:r>
            <a:endParaRPr lang="zh-CN" altLang="en-US" sz="2800" kern="1200" dirty="0">
              <a:solidFill>
                <a:schemeClr val="tx1"/>
              </a:solidFill>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1268760"/>
            <a:ext cx="5588000" cy="4857403"/>
          </a:xfrm>
        </p:spPr>
        <p:txBody>
          <a:bodyPr>
            <a:normAutofit fontScale="92500" lnSpcReduction="20000"/>
          </a:bodyPr>
          <a:lstStyle/>
          <a:p>
            <a:pPr lvl="0" hangingPunct="0"/>
            <a:r>
              <a:rPr lang="en-GB" altLang="zh-CN" dirty="0" smtClean="0"/>
              <a:t>Shortage of uplink resource becomes more and more concern in the network due to following reasons:</a:t>
            </a:r>
          </a:p>
          <a:p>
            <a:pPr lvl="1" hangingPunct="0"/>
            <a:r>
              <a:rPr lang="en-GB" altLang="zh-CN" dirty="0" smtClean="0"/>
              <a:t>More and more mobile internet users are becoming content producers. </a:t>
            </a:r>
            <a:endParaRPr lang="zh-CN" altLang="zh-CN" dirty="0" smtClean="0"/>
          </a:p>
          <a:p>
            <a:pPr lvl="1" hangingPunct="0"/>
            <a:r>
              <a:rPr lang="en-GB" altLang="zh-CN" dirty="0" smtClean="0"/>
              <a:t>Increasing of downlink traffic when using CA leads to more uplink traffic. To satisfy requirements on UE battery consumption and reduce UE complexity, few uplink carriers are used, typically only one. </a:t>
            </a:r>
            <a:endParaRPr lang="zh-CN" altLang="zh-CN" dirty="0" smtClean="0"/>
          </a:p>
          <a:p>
            <a:pPr lvl="1" hangingPunct="0"/>
            <a:r>
              <a:rPr lang="en-GB" altLang="zh-CN" dirty="0" err="1" smtClean="0"/>
              <a:t>Sidelink</a:t>
            </a:r>
            <a:r>
              <a:rPr lang="en-GB" altLang="zh-CN" dirty="0" smtClean="0"/>
              <a:t> transmission introduced in D2D consumes uplink resources. This results in reduction of available uplink resources for D2N transmission. </a:t>
            </a:r>
            <a:endParaRPr lang="zh-CN" altLang="zh-CN" dirty="0" smtClean="0"/>
          </a:p>
          <a:p>
            <a:pPr lvl="1" hangingPunct="0"/>
            <a:r>
              <a:rPr lang="en-GB" altLang="zh-CN" dirty="0" smtClean="0"/>
              <a:t>Typical UL/DL configuration in TD-LTE network is configuration 2, i.e. 3DL: 1UL. It is quite often that uplink becomes bottleneck in case of, e.g. file uploading. </a:t>
            </a:r>
            <a:endParaRPr lang="zh-CN" altLang="zh-CN" dirty="0" smtClean="0"/>
          </a:p>
          <a:p>
            <a:endParaRPr lang="en-US" altLang="zh-CN" sz="2400" dirty="0" smtClean="0"/>
          </a:p>
        </p:txBody>
      </p:sp>
      <p:sp>
        <p:nvSpPr>
          <p:cNvPr id="5" name="灯片编号占位符 9"/>
          <p:cNvSpPr>
            <a:spLocks noGrp="1"/>
          </p:cNvSpPr>
          <p:nvPr>
            <p:ph type="sldNum" sz="quarter" idx="4294967295"/>
          </p:nvPr>
        </p:nvSpPr>
        <p:spPr>
          <a:xfrm>
            <a:off x="8604448" y="6384180"/>
            <a:ext cx="539552" cy="285750"/>
          </a:xfrm>
          <a:prstGeom prst="rect">
            <a:avLst/>
          </a:prstGeom>
          <a:noFill/>
        </p:spPr>
        <p:txBody>
          <a:bodyPr/>
          <a:lstStyle/>
          <a:p>
            <a:pPr algn="l"/>
            <a:fld id="{44AB0156-B226-4A06-8B50-52773A32F8DB}" type="slidenum">
              <a:rPr lang="en-US" altLang="zh-CN" sz="1800" smtClean="0">
                <a:solidFill>
                  <a:schemeClr val="tx1"/>
                </a:solidFill>
              </a:rPr>
              <a:pPr algn="l"/>
              <a:t>2</a:t>
            </a:fld>
            <a:endParaRPr lang="en-US" altLang="zh-CN" sz="1800" dirty="0" smtClean="0">
              <a:solidFill>
                <a:schemeClr val="tx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385" name="Object 1"/>
          <p:cNvGraphicFramePr>
            <a:graphicFrameLocks noChangeAspect="1"/>
          </p:cNvGraphicFramePr>
          <p:nvPr/>
        </p:nvGraphicFramePr>
        <p:xfrm>
          <a:off x="6362699" y="4038600"/>
          <a:ext cx="2416629" cy="914400"/>
        </p:xfrm>
        <a:graphic>
          <a:graphicData uri="http://schemas.openxmlformats.org/presentationml/2006/ole">
            <p:oleObj spid="_x0000_s16385" name="Visio" r:id="rId4" imgW="4906985" imgH="1863082" progId="Visio.Drawing.11">
              <p:embed/>
            </p:oleObj>
          </a:graphicData>
        </a:graphic>
      </p:graphicFrame>
      <p:sp>
        <p:nvSpPr>
          <p:cNvPr id="16387" name="Rectangle 3"/>
          <p:cNvSpPr>
            <a:spLocks noChangeArrowheads="1"/>
          </p:cNvSpPr>
          <p:nvPr/>
        </p:nvSpPr>
        <p:spPr bwMode="auto">
          <a:xfrm>
            <a:off x="0" y="8001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8" name="Picture 4" descr="D:\D\0 3gpp meetings\RAN#72\CATT\UDC\移动互联网.jpg"/>
          <p:cNvPicPr>
            <a:picLocks noChangeAspect="1" noChangeArrowheads="1"/>
          </p:cNvPicPr>
          <p:nvPr/>
        </p:nvPicPr>
        <p:blipFill>
          <a:blip r:embed="rId5" cstate="print"/>
          <a:srcRect/>
          <a:stretch>
            <a:fillRect/>
          </a:stretch>
        </p:blipFill>
        <p:spPr bwMode="auto">
          <a:xfrm>
            <a:off x="6375400" y="1511300"/>
            <a:ext cx="2324100" cy="1155700"/>
          </a:xfrm>
          <a:prstGeom prst="rect">
            <a:avLst/>
          </a:prstGeom>
          <a:noFill/>
        </p:spPr>
      </p:pic>
      <p:pic>
        <p:nvPicPr>
          <p:cNvPr id="16390" name="Picture 6"/>
          <p:cNvPicPr>
            <a:picLocks noChangeAspect="1" noChangeArrowheads="1"/>
          </p:cNvPicPr>
          <p:nvPr/>
        </p:nvPicPr>
        <p:blipFill>
          <a:blip r:embed="rId6" cstate="print"/>
          <a:srcRect/>
          <a:stretch>
            <a:fillRect/>
          </a:stretch>
        </p:blipFill>
        <p:spPr bwMode="auto">
          <a:xfrm>
            <a:off x="6283325" y="2857500"/>
            <a:ext cx="2466975" cy="1092200"/>
          </a:xfrm>
          <a:prstGeom prst="rect">
            <a:avLst/>
          </a:prstGeom>
          <a:noFill/>
          <a:ln w="9525">
            <a:noFill/>
            <a:miter lim="800000"/>
            <a:headEnd/>
            <a:tailEnd/>
          </a:ln>
        </p:spPr>
      </p:pic>
      <p:pic>
        <p:nvPicPr>
          <p:cNvPr id="16391" name="Picture 7"/>
          <p:cNvPicPr>
            <a:picLocks noChangeAspect="1" noChangeArrowheads="1"/>
          </p:cNvPicPr>
          <p:nvPr/>
        </p:nvPicPr>
        <p:blipFill>
          <a:blip r:embed="rId7" cstate="print"/>
          <a:srcRect/>
          <a:stretch>
            <a:fillRect/>
          </a:stretch>
        </p:blipFill>
        <p:spPr bwMode="auto">
          <a:xfrm>
            <a:off x="6408739" y="5549900"/>
            <a:ext cx="2481262" cy="293688"/>
          </a:xfrm>
          <a:prstGeom prst="rect">
            <a:avLst/>
          </a:prstGeom>
          <a:noFill/>
          <a:ln w="9525">
            <a:noFill/>
            <a:miter lim="800000"/>
            <a:headEnd/>
            <a:tailEnd/>
          </a:ln>
        </p:spPr>
      </p:pic>
      <p:sp>
        <p:nvSpPr>
          <p:cNvPr id="13" name="内容占位符 2"/>
          <p:cNvSpPr txBox="1">
            <a:spLocks/>
          </p:cNvSpPr>
          <p:nvPr/>
        </p:nvSpPr>
        <p:spPr>
          <a:xfrm>
            <a:off x="500743" y="5936344"/>
            <a:ext cx="8229600" cy="662214"/>
          </a:xfrm>
          <a:prstGeom prst="rect">
            <a:avLst/>
          </a:prstGeom>
        </p:spPr>
        <p:txBody>
          <a:bodyPr vert="horz" lIns="91440" tIns="45720" rIns="91440" bIns="45720" rtlCol="0">
            <a:normAutofit fontScale="55000" lnSpcReduction="20000"/>
          </a:bodyPr>
          <a:lstStyle/>
          <a:p>
            <a:pPr marL="285750" indent="-285750">
              <a:spcBef>
                <a:spcPct val="20000"/>
              </a:spcBef>
              <a:buFont typeface="Arial" pitchFamily="34" charset="0"/>
              <a:buChar char="–"/>
            </a:pPr>
            <a:endParaRPr kumimoji="0" lang="en-US" altLang="zh-CN" sz="19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800" b="1" i="0" u="none" strike="noStrike" kern="1200" cap="none" spc="0" normalizeH="0" baseline="0" noProof="0" dirty="0" smtClean="0">
                <a:ln>
                  <a:noFill/>
                </a:ln>
                <a:solidFill>
                  <a:srgbClr val="0070C0"/>
                </a:solidFill>
                <a:effectLst/>
                <a:uLnTx/>
                <a:uFillTx/>
                <a:latin typeface="+mn-lt"/>
                <a:ea typeface="+mn-ea"/>
                <a:cs typeface="+mn-cs"/>
              </a:rPr>
              <a:t>Saving uplink resource</a:t>
            </a:r>
            <a:r>
              <a:rPr kumimoji="0" lang="en-US" altLang="zh-CN" sz="3800" b="1" i="0" u="none" strike="noStrike" kern="1200" cap="none" spc="0" normalizeH="0" noProof="0" dirty="0" smtClean="0">
                <a:ln>
                  <a:noFill/>
                </a:ln>
                <a:solidFill>
                  <a:srgbClr val="0070C0"/>
                </a:solidFill>
                <a:effectLst/>
                <a:uLnTx/>
                <a:uFillTx/>
                <a:latin typeface="+mn-lt"/>
                <a:ea typeface="+mn-ea"/>
                <a:cs typeface="+mn-cs"/>
              </a:rPr>
              <a:t> is very important for practical networks.</a:t>
            </a:r>
            <a:endParaRPr kumimoji="0" lang="zh-CN" altLang="en-US" sz="3800" b="1"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Motivation (2)</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1268760"/>
            <a:ext cx="7990114" cy="3767697"/>
          </a:xfrm>
        </p:spPr>
        <p:txBody>
          <a:bodyPr>
            <a:normAutofit fontScale="92500" lnSpcReduction="20000"/>
          </a:bodyPr>
          <a:lstStyle/>
          <a:p>
            <a:pPr hangingPunct="0"/>
            <a:r>
              <a:rPr lang="en-GB" altLang="zh-CN" dirty="0" smtClean="0"/>
              <a:t>Another concern on uplink is its coverage vulnerability, namely in following aspects:</a:t>
            </a:r>
            <a:endParaRPr lang="zh-CN" altLang="zh-CN" dirty="0" smtClean="0"/>
          </a:p>
          <a:p>
            <a:pPr lvl="1" hangingPunct="0"/>
            <a:r>
              <a:rPr lang="en-GB" altLang="zh-CN" dirty="0" smtClean="0"/>
              <a:t>As the number of LTE subscribers increases, the uplink interference level reaches 5~10 dB in CMCC’s network, making uplink transmission in poor radio condition difficult.</a:t>
            </a:r>
            <a:endParaRPr lang="zh-CN" altLang="zh-CN" dirty="0" smtClean="0"/>
          </a:p>
          <a:p>
            <a:pPr lvl="1" hangingPunct="0"/>
            <a:r>
              <a:rPr lang="en-GB" altLang="zh-CN" dirty="0" smtClean="0"/>
              <a:t>Due to power limitation, RLC segmentation is a common way to extend uplink coverage. However, it is not a preferred solution in some case, e.g. </a:t>
            </a:r>
            <a:r>
              <a:rPr lang="en-GB" altLang="zh-CN" dirty="0" err="1" smtClean="0"/>
              <a:t>VoLTE</a:t>
            </a:r>
            <a:r>
              <a:rPr lang="en-GB" altLang="zh-CN" dirty="0" smtClean="0"/>
              <a:t> call setup.</a:t>
            </a:r>
            <a:endParaRPr lang="zh-CN" altLang="zh-CN" dirty="0" smtClean="0"/>
          </a:p>
          <a:p>
            <a:pPr lvl="1"/>
            <a:r>
              <a:rPr lang="en-GB" altLang="zh-CN" dirty="0" smtClean="0"/>
              <a:t>During </a:t>
            </a:r>
            <a:r>
              <a:rPr lang="en-GB" altLang="zh-CN" dirty="0" err="1" smtClean="0"/>
              <a:t>VoLTE</a:t>
            </a:r>
            <a:r>
              <a:rPr lang="en-GB" altLang="zh-CN" dirty="0" smtClean="0"/>
              <a:t> call setup phase, a SIP message size is about 2KB. When UE is in poor radio condition(e.g. RSRP &lt; -120dBm) and/or high interference (e.g. uplink </a:t>
            </a:r>
            <a:r>
              <a:rPr lang="en-GB" altLang="zh-CN" dirty="0" err="1" smtClean="0"/>
              <a:t>IoT</a:t>
            </a:r>
            <a:r>
              <a:rPr lang="en-GB" altLang="zh-CN" dirty="0" smtClean="0"/>
              <a:t> = 10dB), it has been observed in CMCC’s network that a SIP message is segmented into 200 RLC pieces, thus average call setup time and call drop rate are increased. So very large SIP message size becomes a problem.</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pic>
        <p:nvPicPr>
          <p:cNvPr id="37890" name="Picture 2"/>
          <p:cNvPicPr>
            <a:picLocks noChangeAspect="1" noChangeArrowheads="1"/>
          </p:cNvPicPr>
          <p:nvPr/>
        </p:nvPicPr>
        <p:blipFill>
          <a:blip r:embed="rId3" cstate="print"/>
          <a:srcRect/>
          <a:stretch>
            <a:fillRect/>
          </a:stretch>
        </p:blipFill>
        <p:spPr bwMode="auto">
          <a:xfrm>
            <a:off x="4934857" y="4690383"/>
            <a:ext cx="3497944" cy="1158875"/>
          </a:xfrm>
          <a:prstGeom prst="rect">
            <a:avLst/>
          </a:prstGeom>
          <a:noFill/>
          <a:ln w="9525">
            <a:noFill/>
            <a:miter lim="800000"/>
            <a:headEnd/>
            <a:tailEnd/>
          </a:ln>
        </p:spPr>
      </p:pic>
      <p:sp>
        <p:nvSpPr>
          <p:cNvPr id="6" name="内容占位符 2"/>
          <p:cNvSpPr txBox="1">
            <a:spLocks/>
          </p:cNvSpPr>
          <p:nvPr/>
        </p:nvSpPr>
        <p:spPr>
          <a:xfrm>
            <a:off x="587826" y="5820229"/>
            <a:ext cx="7961088" cy="778329"/>
          </a:xfrm>
          <a:prstGeom prst="rect">
            <a:avLst/>
          </a:prstGeom>
        </p:spPr>
        <p:txBody>
          <a:bodyPr vert="horz" lIns="91440" tIns="45720" rIns="91440" bIns="45720" rtlCol="0">
            <a:normAutofit fontScale="40000" lnSpcReduction="20000"/>
          </a:bodyPr>
          <a:lstStyle/>
          <a:p>
            <a:pPr marL="285750" indent="-285750">
              <a:spcBef>
                <a:spcPct val="20000"/>
              </a:spcBef>
              <a:buFont typeface="Arial" pitchFamily="34" charset="0"/>
              <a:buChar char="–"/>
            </a:pPr>
            <a:endParaRPr kumimoji="0" lang="en-US" altLang="zh-CN" sz="19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5100" b="1" i="0" u="none" strike="noStrike" kern="1200" cap="none" spc="0" normalizeH="0" baseline="0" noProof="0" dirty="0" smtClean="0">
                <a:ln>
                  <a:noFill/>
                </a:ln>
                <a:solidFill>
                  <a:srgbClr val="0070C0"/>
                </a:solidFill>
                <a:effectLst/>
                <a:uLnTx/>
                <a:uFillTx/>
                <a:latin typeface="+mn-lt"/>
                <a:ea typeface="+mn-ea"/>
                <a:cs typeface="+mn-cs"/>
              </a:rPr>
              <a:t>Reducing the message size  is helpful for</a:t>
            </a:r>
            <a:r>
              <a:rPr kumimoji="0" lang="en-US" altLang="zh-CN" sz="5100" b="1" i="0" u="none" strike="noStrike" kern="1200" cap="none" spc="0" normalizeH="0" noProof="0" dirty="0" smtClean="0">
                <a:ln>
                  <a:noFill/>
                </a:ln>
                <a:solidFill>
                  <a:srgbClr val="0070C0"/>
                </a:solidFill>
                <a:effectLst/>
                <a:uLnTx/>
                <a:uFillTx/>
                <a:latin typeface="+mn-lt"/>
                <a:ea typeface="+mn-ea"/>
                <a:cs typeface="+mn-cs"/>
              </a:rPr>
              <a:t> uplink coverage vulnerability case.</a:t>
            </a:r>
            <a:endParaRPr kumimoji="0" lang="zh-CN" altLang="en-US" sz="5100" b="1"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Benefits from UDC</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r>
              <a:rPr lang="en-US" altLang="zh-CN" sz="2400" dirty="0" smtClean="0"/>
              <a:t>Gains from CMCC practice test in RP-160042:</a:t>
            </a:r>
          </a:p>
          <a:p>
            <a:pPr lvl="1" hangingPunct="0"/>
            <a:r>
              <a:rPr lang="en-GB" altLang="zh-CN" dirty="0" smtClean="0"/>
              <a:t>UDC can achieve over 50% compression gain for web surfing, text uploading, online video and text over instant message.</a:t>
            </a:r>
            <a:endParaRPr lang="zh-CN" altLang="zh-CN" dirty="0" smtClean="0"/>
          </a:p>
          <a:p>
            <a:pPr lvl="1"/>
            <a:r>
              <a:rPr lang="en-US" altLang="zh-CN" dirty="0" smtClean="0"/>
              <a:t>UDC can achieve high compression gain and increase uplink capacity in practical network deployment.</a:t>
            </a:r>
          </a:p>
          <a:p>
            <a:endParaRPr lang="en-US" altLang="zh-CN" dirty="0" smtClean="0"/>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graphicFrame>
        <p:nvGraphicFramePr>
          <p:cNvPr id="5" name="图表 4"/>
          <p:cNvGraphicFramePr/>
          <p:nvPr/>
        </p:nvGraphicFramePr>
        <p:xfrm>
          <a:off x="1270000" y="3048000"/>
          <a:ext cx="6934200" cy="3124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6" name="Picture 6" descr="D:\D\0 3gpp meetings\RAN#72\CATT\UDC\washington.jpg"/>
          <p:cNvPicPr>
            <a:picLocks noChangeAspect="1" noChangeArrowheads="1"/>
          </p:cNvPicPr>
          <p:nvPr/>
        </p:nvPicPr>
        <p:blipFill>
          <a:blip r:embed="rId3" cstate="print"/>
          <a:srcRect/>
          <a:stretch>
            <a:fillRect/>
          </a:stretch>
        </p:blipFill>
        <p:spPr bwMode="auto">
          <a:xfrm>
            <a:off x="533400" y="1821544"/>
            <a:ext cx="2689210" cy="2616200"/>
          </a:xfrm>
          <a:prstGeom prst="rect">
            <a:avLst/>
          </a:prstGeom>
          <a:noFill/>
        </p:spPr>
      </p:pic>
      <p:sp>
        <p:nvSpPr>
          <p:cNvPr id="2" name="标题 1"/>
          <p:cNvSpPr>
            <a:spLocks noGrp="1"/>
          </p:cNvSpPr>
          <p:nvPr>
            <p:ph type="title"/>
          </p:nvPr>
        </p:nvSpPr>
        <p:spPr/>
        <p:txBody>
          <a:bodyPr>
            <a:noAutofit/>
          </a:bodyPr>
          <a:lstStyle/>
          <a:p>
            <a:r>
              <a:rPr lang="en-US" altLang="zh-CN" sz="2400" dirty="0" smtClean="0">
                <a:latin typeface="Arial Unicode MS" pitchFamily="34" charset="-122"/>
                <a:ea typeface="Arial Unicode MS" pitchFamily="34" charset="-122"/>
                <a:cs typeface="Arial Unicode MS" pitchFamily="34" charset="-122"/>
              </a:rPr>
              <a:t>Popular APPs without application layer encryption</a:t>
            </a:r>
            <a:endParaRPr lang="zh-CN" altLang="en-US" sz="2400" dirty="0" smtClean="0">
              <a:latin typeface="Arial Unicode MS" pitchFamily="34" charset="-122"/>
              <a:ea typeface="Arial Unicode MS" pitchFamily="34" charset="-122"/>
              <a:cs typeface="Arial Unicode MS" pitchFamily="34" charset="-122"/>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pic>
        <p:nvPicPr>
          <p:cNvPr id="35842" name="Picture 2" descr="D:\D\0 3gpp meetings\RAN#72\CATT\UDC\BBC news.png"/>
          <p:cNvPicPr>
            <a:picLocks noChangeAspect="1" noChangeArrowheads="1"/>
          </p:cNvPicPr>
          <p:nvPr/>
        </p:nvPicPr>
        <p:blipFill>
          <a:blip r:embed="rId4" cstate="print"/>
          <a:srcRect/>
          <a:stretch>
            <a:fillRect/>
          </a:stretch>
        </p:blipFill>
        <p:spPr bwMode="auto">
          <a:xfrm>
            <a:off x="457200" y="1206500"/>
            <a:ext cx="1663700" cy="1371600"/>
          </a:xfrm>
          <a:prstGeom prst="rect">
            <a:avLst/>
          </a:prstGeom>
          <a:noFill/>
        </p:spPr>
      </p:pic>
      <p:pic>
        <p:nvPicPr>
          <p:cNvPr id="35844" name="Picture 4" descr="D:\D\0 3gpp meetings\RAN#72\CATT\UDC\CNN.png"/>
          <p:cNvPicPr>
            <a:picLocks noGrp="1" noChangeAspect="1" noChangeArrowheads="1"/>
          </p:cNvPicPr>
          <p:nvPr>
            <p:ph idx="1"/>
          </p:nvPr>
        </p:nvPicPr>
        <p:blipFill>
          <a:blip r:embed="rId5" cstate="print"/>
          <a:srcRect/>
          <a:stretch>
            <a:fillRect/>
          </a:stretch>
        </p:blipFill>
        <p:spPr bwMode="auto">
          <a:xfrm>
            <a:off x="2422274" y="829105"/>
            <a:ext cx="2131809" cy="2131809"/>
          </a:xfrm>
          <a:prstGeom prst="rect">
            <a:avLst/>
          </a:prstGeom>
          <a:noFill/>
        </p:spPr>
      </p:pic>
      <p:pic>
        <p:nvPicPr>
          <p:cNvPr id="35845" name="Picture 5" descr="D:\D\0 3gpp meetings\RAN#72\CATT\UDC\rightmove.jpg"/>
          <p:cNvPicPr>
            <a:picLocks noChangeAspect="1" noChangeArrowheads="1"/>
          </p:cNvPicPr>
          <p:nvPr/>
        </p:nvPicPr>
        <p:blipFill>
          <a:blip r:embed="rId6" cstate="print"/>
          <a:srcRect/>
          <a:stretch>
            <a:fillRect/>
          </a:stretch>
        </p:blipFill>
        <p:spPr bwMode="auto">
          <a:xfrm>
            <a:off x="7334250" y="1085850"/>
            <a:ext cx="1593850" cy="1593850"/>
          </a:xfrm>
          <a:prstGeom prst="rect">
            <a:avLst/>
          </a:prstGeom>
          <a:noFill/>
        </p:spPr>
      </p:pic>
      <p:pic>
        <p:nvPicPr>
          <p:cNvPr id="35847" name="Picture 7" descr="D:\D\0 3gpp meetings\RAN#72\CATT\UDC\sina.jpg"/>
          <p:cNvPicPr>
            <a:picLocks noChangeAspect="1" noChangeArrowheads="1"/>
          </p:cNvPicPr>
          <p:nvPr/>
        </p:nvPicPr>
        <p:blipFill>
          <a:blip r:embed="rId7" cstate="print"/>
          <a:srcRect/>
          <a:stretch>
            <a:fillRect/>
          </a:stretch>
        </p:blipFill>
        <p:spPr bwMode="auto">
          <a:xfrm>
            <a:off x="3482656" y="2748640"/>
            <a:ext cx="2219644" cy="1346200"/>
          </a:xfrm>
          <a:prstGeom prst="rect">
            <a:avLst/>
          </a:prstGeom>
          <a:noFill/>
        </p:spPr>
      </p:pic>
      <p:pic>
        <p:nvPicPr>
          <p:cNvPr id="35848" name="Picture 8" descr="D:\D\0 3gpp meetings\RAN#72\CATT\UDC\sohu.jpg"/>
          <p:cNvPicPr>
            <a:picLocks noChangeAspect="1" noChangeArrowheads="1"/>
          </p:cNvPicPr>
          <p:nvPr/>
        </p:nvPicPr>
        <p:blipFill>
          <a:blip r:embed="rId8" cstate="print"/>
          <a:srcRect/>
          <a:stretch>
            <a:fillRect/>
          </a:stretch>
        </p:blipFill>
        <p:spPr bwMode="auto">
          <a:xfrm>
            <a:off x="5913064" y="2853868"/>
            <a:ext cx="3034926" cy="1270000"/>
          </a:xfrm>
          <a:prstGeom prst="rect">
            <a:avLst/>
          </a:prstGeom>
          <a:noFill/>
        </p:spPr>
      </p:pic>
      <p:pic>
        <p:nvPicPr>
          <p:cNvPr id="35850" name="Picture 10"/>
          <p:cNvPicPr>
            <a:picLocks noChangeAspect="1" noChangeArrowheads="1"/>
          </p:cNvPicPr>
          <p:nvPr/>
        </p:nvPicPr>
        <p:blipFill>
          <a:blip r:embed="rId9" cstate="print"/>
          <a:srcRect/>
          <a:stretch>
            <a:fillRect/>
          </a:stretch>
        </p:blipFill>
        <p:spPr bwMode="auto">
          <a:xfrm>
            <a:off x="520700" y="3675963"/>
            <a:ext cx="2819400" cy="1150037"/>
          </a:xfrm>
          <a:prstGeom prst="rect">
            <a:avLst/>
          </a:prstGeom>
          <a:noFill/>
          <a:ln w="9525">
            <a:noFill/>
            <a:miter lim="800000"/>
            <a:headEnd/>
            <a:tailEnd/>
          </a:ln>
        </p:spPr>
      </p:pic>
      <p:pic>
        <p:nvPicPr>
          <p:cNvPr id="35851" name="Picture 11" descr="D:\D\0 3gpp meetings\RAN#72\CATT\UDC\iqiyi.jpg"/>
          <p:cNvPicPr>
            <a:picLocks noChangeAspect="1" noChangeArrowheads="1"/>
          </p:cNvPicPr>
          <p:nvPr/>
        </p:nvPicPr>
        <p:blipFill>
          <a:blip r:embed="rId10" cstate="print"/>
          <a:srcRect/>
          <a:stretch>
            <a:fillRect/>
          </a:stretch>
        </p:blipFill>
        <p:spPr bwMode="auto">
          <a:xfrm>
            <a:off x="3530600" y="4171950"/>
            <a:ext cx="1866900" cy="1866900"/>
          </a:xfrm>
          <a:prstGeom prst="rect">
            <a:avLst/>
          </a:prstGeom>
          <a:noFill/>
        </p:spPr>
      </p:pic>
      <p:pic>
        <p:nvPicPr>
          <p:cNvPr id="35853" name="Picture 13" descr="D:\D\0 3gpp meetings\RAN#72\CATT\UDC\weibo.jpg"/>
          <p:cNvPicPr>
            <a:picLocks noChangeAspect="1" noChangeArrowheads="1"/>
          </p:cNvPicPr>
          <p:nvPr/>
        </p:nvPicPr>
        <p:blipFill>
          <a:blip r:embed="rId11" cstate="print"/>
          <a:srcRect/>
          <a:stretch>
            <a:fillRect/>
          </a:stretch>
        </p:blipFill>
        <p:spPr bwMode="auto">
          <a:xfrm>
            <a:off x="5607050" y="4318000"/>
            <a:ext cx="3295650" cy="1601787"/>
          </a:xfrm>
          <a:prstGeom prst="rect">
            <a:avLst/>
          </a:prstGeom>
          <a:noFill/>
        </p:spPr>
      </p:pic>
      <p:pic>
        <p:nvPicPr>
          <p:cNvPr id="3" name="图片 1" descr="image001"/>
          <p:cNvPicPr>
            <a:picLocks noChangeAspect="1" noChangeArrowheads="1"/>
          </p:cNvPicPr>
          <p:nvPr/>
        </p:nvPicPr>
        <p:blipFill>
          <a:blip r:embed="rId12" cstate="print"/>
          <a:srcRect/>
          <a:stretch>
            <a:fillRect/>
          </a:stretch>
        </p:blipFill>
        <p:spPr bwMode="auto">
          <a:xfrm>
            <a:off x="545192" y="5021942"/>
            <a:ext cx="2264229" cy="754743"/>
          </a:xfrm>
          <a:prstGeom prst="rect">
            <a:avLst/>
          </a:prstGeom>
          <a:noFill/>
          <a:ln w="9525">
            <a:noFill/>
            <a:miter lim="800000"/>
            <a:headEnd/>
            <a:tailEnd/>
          </a:ln>
        </p:spPr>
      </p:pic>
      <p:pic>
        <p:nvPicPr>
          <p:cNvPr id="37891" name="图片 2" descr="image002"/>
          <p:cNvPicPr>
            <a:picLocks noChangeAspect="1" noChangeArrowheads="1"/>
          </p:cNvPicPr>
          <p:nvPr/>
        </p:nvPicPr>
        <p:blipFill>
          <a:blip r:embed="rId13" cstate="print"/>
          <a:srcRect/>
          <a:stretch>
            <a:fillRect/>
          </a:stretch>
        </p:blipFill>
        <p:spPr bwMode="auto">
          <a:xfrm>
            <a:off x="5068660" y="1158875"/>
            <a:ext cx="1685925" cy="14763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latin typeface="Arial Unicode MS" pitchFamily="34" charset="-122"/>
                <a:ea typeface="Arial Unicode MS" pitchFamily="34" charset="-122"/>
                <a:cs typeface="Arial Unicode MS" pitchFamily="34" charset="-122"/>
              </a:rPr>
              <a:t>Benefits from UDC (BBC News)</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4400303"/>
            <a:ext cx="8229600" cy="1428997"/>
          </a:xfrm>
        </p:spPr>
        <p:txBody>
          <a:bodyPr>
            <a:normAutofit fontScale="92500"/>
          </a:bodyPr>
          <a:lstStyle/>
          <a:p>
            <a:r>
              <a:rPr lang="en-US" altLang="zh-CN" dirty="0" smtClean="0"/>
              <a:t>Gains from CATT simulations:</a:t>
            </a:r>
          </a:p>
          <a:p>
            <a:pPr lvl="1"/>
            <a:r>
              <a:rPr lang="en-GB" altLang="zh-CN" sz="1800" dirty="0" err="1" smtClean="0"/>
              <a:t>Gzip</a:t>
            </a:r>
            <a:r>
              <a:rPr lang="en-GB" altLang="zh-CN" sz="1800" dirty="0" smtClean="0"/>
              <a:t> and DEFLATE </a:t>
            </a:r>
            <a:r>
              <a:rPr lang="en-US" altLang="zh-CN" sz="1800" dirty="0" smtClean="0"/>
              <a:t>like compression method with cross-packet pattern matching </a:t>
            </a:r>
          </a:p>
          <a:p>
            <a:pPr lvl="1"/>
            <a:r>
              <a:rPr lang="en-US" altLang="zh-CN" sz="1900" dirty="0" smtClean="0"/>
              <a:t>16% uplink resource is saved in case UDC is only applied for APP Payload</a:t>
            </a:r>
          </a:p>
          <a:p>
            <a:pPr lvl="1">
              <a:buNone/>
            </a:pPr>
            <a:r>
              <a:rPr lang="en-US" altLang="zh-CN" sz="1800" dirty="0" smtClean="0"/>
              <a:t>Note</a:t>
            </a:r>
            <a:r>
              <a:rPr lang="zh-CN" altLang="en-US" sz="1800" dirty="0" smtClean="0"/>
              <a:t>：</a:t>
            </a:r>
            <a:r>
              <a:rPr lang="en-US" altLang="zh-CN" sz="1800" dirty="0" smtClean="0"/>
              <a:t>APP Payload is the application layer packets without IP/TCP header.</a:t>
            </a:r>
            <a:endParaRPr lang="zh-CN" altLang="en-US" sz="1800" dirty="0" smtClean="0"/>
          </a:p>
          <a:p>
            <a:pPr lvl="1"/>
            <a:endParaRPr lang="en-US" altLang="zh-CN" sz="1900" dirty="0" smtClean="0"/>
          </a:p>
          <a:p>
            <a:pPr>
              <a:buNone/>
            </a:pP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graphicFrame>
        <p:nvGraphicFramePr>
          <p:cNvPr id="5" name="图表 4"/>
          <p:cNvGraphicFramePr/>
          <p:nvPr/>
        </p:nvGraphicFramePr>
        <p:xfrm>
          <a:off x="0" y="1618014"/>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p:nvPr/>
        </p:nvGraphicFramePr>
        <p:xfrm>
          <a:off x="4572000" y="1615044"/>
          <a:ext cx="4572000" cy="2408526"/>
        </p:xfrm>
        <a:graphic>
          <a:graphicData uri="http://schemas.openxmlformats.org/drawingml/2006/chart">
            <c:chart xmlns:c="http://schemas.openxmlformats.org/drawingml/2006/chart" xmlns:r="http://schemas.openxmlformats.org/officeDocument/2006/relationships" r:id="rId4"/>
          </a:graphicData>
        </a:graphic>
      </p:graphicFrame>
      <p:sp>
        <p:nvSpPr>
          <p:cNvPr id="7" name="闪电形 6"/>
          <p:cNvSpPr/>
          <p:nvPr/>
        </p:nvSpPr>
        <p:spPr>
          <a:xfrm rot="20666563">
            <a:off x="6614556" y="2196934"/>
            <a:ext cx="712520" cy="83127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72696" y="2351314"/>
            <a:ext cx="1416413" cy="369332"/>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altLang="zh-CN" b="1" dirty="0" smtClean="0">
                <a:solidFill>
                  <a:srgbClr val="FF0000"/>
                </a:solidFill>
              </a:rPr>
              <a:t>16% reduced</a:t>
            </a:r>
            <a:endParaRPr lang="zh-CN" altLang="en-US" b="1" dirty="0" smtClean="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Benefits from UDC (</a:t>
            </a:r>
            <a:r>
              <a:rPr lang="en-US" altLang="zh-CN" dirty="0" err="1" smtClean="0">
                <a:latin typeface="Arial Unicode MS" pitchFamily="34" charset="-122"/>
                <a:ea typeface="Arial Unicode MS" pitchFamily="34" charset="-122"/>
                <a:cs typeface="Arial Unicode MS" pitchFamily="34" charset="-122"/>
              </a:rPr>
              <a:t>Sina</a:t>
            </a:r>
            <a:r>
              <a:rPr lang="en-US" altLang="zh-CN" dirty="0" smtClean="0">
                <a:latin typeface="Arial Unicode MS" pitchFamily="34" charset="-122"/>
                <a:ea typeface="Arial Unicode MS" pitchFamily="34" charset="-122"/>
                <a:cs typeface="Arial Unicode MS" pitchFamily="34" charset="-122"/>
              </a:rPr>
              <a:t> News)</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4336803"/>
            <a:ext cx="8229600" cy="1149598"/>
          </a:xfrm>
        </p:spPr>
        <p:txBody>
          <a:bodyPr>
            <a:normAutofit/>
          </a:bodyPr>
          <a:lstStyle/>
          <a:p>
            <a:r>
              <a:rPr lang="en-US" altLang="zh-CN" dirty="0" smtClean="0"/>
              <a:t>Gains from CATT simulations:</a:t>
            </a:r>
          </a:p>
          <a:p>
            <a:pPr lvl="1"/>
            <a:r>
              <a:rPr lang="en-US" altLang="zh-CN" dirty="0" smtClean="0"/>
              <a:t>37% uplink resource is saved in case UDC is only applied for APP Payload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graphicFrame>
        <p:nvGraphicFramePr>
          <p:cNvPr id="5" name="图表 4"/>
          <p:cNvGraphicFramePr/>
          <p:nvPr/>
        </p:nvGraphicFramePr>
        <p:xfrm>
          <a:off x="0" y="1618014"/>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nvGraphicFramePr>
        <p:xfrm>
          <a:off x="-154379" y="1615044"/>
          <a:ext cx="4572000" cy="27580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图表 17"/>
          <p:cNvGraphicFramePr/>
          <p:nvPr/>
        </p:nvGraphicFramePr>
        <p:xfrm>
          <a:off x="4399808" y="1623146"/>
          <a:ext cx="4572000" cy="2447925"/>
        </p:xfrm>
        <a:graphic>
          <a:graphicData uri="http://schemas.openxmlformats.org/drawingml/2006/chart">
            <c:chart xmlns:c="http://schemas.openxmlformats.org/drawingml/2006/chart" xmlns:r="http://schemas.openxmlformats.org/officeDocument/2006/relationships" r:id="rId5"/>
          </a:graphicData>
        </a:graphic>
      </p:graphicFrame>
      <p:sp>
        <p:nvSpPr>
          <p:cNvPr id="21" name="闪电形 20"/>
          <p:cNvSpPr/>
          <p:nvPr/>
        </p:nvSpPr>
        <p:spPr>
          <a:xfrm rot="20962258">
            <a:off x="6531429" y="2291937"/>
            <a:ext cx="712520" cy="83127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7089569" y="2446317"/>
            <a:ext cx="1407950" cy="369332"/>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altLang="zh-CN" b="1" dirty="0" smtClean="0">
                <a:solidFill>
                  <a:srgbClr val="FF0000"/>
                </a:solidFill>
              </a:rPr>
              <a:t>37% reduced</a:t>
            </a:r>
            <a:endParaRPr lang="zh-CN" altLang="en-US" b="1" dirty="0" smtClean="0">
              <a:solidFill>
                <a:srgbClr val="FF0000"/>
              </a:solidFill>
            </a:endParaRPr>
          </a:p>
        </p:txBody>
      </p:sp>
      <p:sp>
        <p:nvSpPr>
          <p:cNvPr id="10" name="内容占位符 2"/>
          <p:cNvSpPr txBox="1">
            <a:spLocks/>
          </p:cNvSpPr>
          <p:nvPr/>
        </p:nvSpPr>
        <p:spPr>
          <a:xfrm>
            <a:off x="457200" y="5479803"/>
            <a:ext cx="8229600" cy="819397"/>
          </a:xfrm>
          <a:prstGeom prst="rect">
            <a:avLst/>
          </a:prstGeom>
        </p:spPr>
        <p:txBody>
          <a:bodyPr vert="horz" lIns="91440" tIns="45720" rIns="91440" bIns="45720" rtlCol="0">
            <a:normAutofit/>
          </a:bodyPr>
          <a:lstStyle/>
          <a:p>
            <a:pPr marL="438150" marR="0" lvl="1" indent="-438150" algn="just" defTabSz="914400" rtl="0" eaLnBrk="1" fontAlgn="auto" latinLnBrk="0" hangingPunct="1">
              <a:lnSpc>
                <a:spcPct val="100000"/>
              </a:lnSpc>
              <a:spcBef>
                <a:spcPct val="20000"/>
              </a:spcBef>
              <a:spcAft>
                <a:spcPts val="0"/>
              </a:spcAft>
              <a:buClrTx/>
              <a:buSzTx/>
              <a:buFont typeface="Arial" pitchFamily="34" charset="0"/>
              <a:buChar char="•"/>
              <a:tabLst/>
              <a:defRPr/>
            </a:pPr>
            <a:r>
              <a:rPr lang="en-US" altLang="zh-CN" sz="2000" b="1" noProof="0" dirty="0" smtClean="0">
                <a:solidFill>
                  <a:srgbClr val="1915FF"/>
                </a:solidFill>
              </a:rPr>
              <a:t>It can save average over </a:t>
            </a:r>
            <a:r>
              <a:rPr lang="en-US" altLang="zh-CN" sz="2000" b="1" noProof="0" dirty="0" smtClean="0">
                <a:solidFill>
                  <a:srgbClr val="FF0000"/>
                </a:solidFill>
              </a:rPr>
              <a:t>25%</a:t>
            </a:r>
            <a:r>
              <a:rPr lang="en-US" altLang="zh-CN" sz="2000" b="1" noProof="0" dirty="0" smtClean="0">
                <a:solidFill>
                  <a:srgbClr val="1915FF"/>
                </a:solidFill>
              </a:rPr>
              <a:t> uplink resource if </a:t>
            </a:r>
            <a:r>
              <a:rPr lang="en-US" altLang="zh-CN" sz="2000" b="1" noProof="0" dirty="0" smtClean="0">
                <a:solidFill>
                  <a:srgbClr val="FF0000"/>
                </a:solidFill>
              </a:rPr>
              <a:t>only payload </a:t>
            </a:r>
            <a:r>
              <a:rPr lang="en-US" altLang="zh-CN" sz="2000" b="1" noProof="0" dirty="0" smtClean="0">
                <a:solidFill>
                  <a:srgbClr val="1915FF"/>
                </a:solidFill>
              </a:rPr>
              <a:t>is compressed by UDC.</a:t>
            </a:r>
            <a:endParaRPr kumimoji="0" lang="en-US" altLang="zh-CN" sz="2000" b="1" i="0" u="none" strike="noStrike" kern="1200" cap="none" spc="0" normalizeH="0" baseline="0" noProof="0" dirty="0" smtClean="0">
              <a:ln>
                <a:noFill/>
              </a:ln>
              <a:solidFill>
                <a:srgbClr val="1915FF"/>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Benefits from UDC</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lstStyle/>
          <a:p>
            <a:r>
              <a:rPr lang="en-US" altLang="zh-CN" sz="1800" dirty="0" smtClean="0"/>
              <a:t>Gains to use UDC on video by using </a:t>
            </a:r>
            <a:r>
              <a:rPr lang="en-US" altLang="zh-CN" sz="1800" dirty="0" err="1" smtClean="0"/>
              <a:t>Zlib</a:t>
            </a:r>
            <a:r>
              <a:rPr lang="en-US" altLang="zh-CN" sz="1800" dirty="0" smtClean="0"/>
              <a:t> (RFC1950) with cross-packet pattern matching from </a:t>
            </a:r>
            <a:r>
              <a:rPr lang="en-US" altLang="zh-CN" sz="1800" dirty="0" err="1" smtClean="0"/>
              <a:t>MediaTek</a:t>
            </a:r>
            <a:endParaRPr lang="en-US" altLang="zh-CN" sz="1800" dirty="0" smtClean="0"/>
          </a:p>
          <a:p>
            <a:pPr lvl="1"/>
            <a:r>
              <a:rPr lang="en-US" altLang="zh-CN" sz="1600" dirty="0" smtClean="0"/>
              <a:t>45594 UL packets are collected. </a:t>
            </a:r>
          </a:p>
          <a:p>
            <a:pPr lvl="1"/>
            <a:r>
              <a:rPr lang="en-US" altLang="zh-CN" sz="1600" dirty="0" smtClean="0"/>
              <a:t>TCP/IP header, HTTP header and contents are included in the compression operation. </a:t>
            </a: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graphicFrame>
        <p:nvGraphicFramePr>
          <p:cNvPr id="8" name="表格 7"/>
          <p:cNvGraphicFramePr>
            <a:graphicFrameLocks noGrp="1"/>
          </p:cNvGraphicFramePr>
          <p:nvPr/>
        </p:nvGraphicFramePr>
        <p:xfrm>
          <a:off x="1246415" y="2590803"/>
          <a:ext cx="6686938" cy="3632198"/>
        </p:xfrm>
        <a:graphic>
          <a:graphicData uri="http://schemas.openxmlformats.org/drawingml/2006/table">
            <a:tbl>
              <a:tblPr firstRow="1" bandRow="1">
                <a:tableStyleId>{5C22544A-7EE6-4342-B048-85BDC9FD1C3A}</a:tableStyleId>
              </a:tblPr>
              <a:tblGrid>
                <a:gridCol w="2360385"/>
                <a:gridCol w="4326553"/>
              </a:tblGrid>
              <a:tr h="922218">
                <a:tc>
                  <a:txBody>
                    <a:bodyPr/>
                    <a:lstStyle/>
                    <a:p>
                      <a:r>
                        <a:rPr lang="en-US" altLang="zh-CN" b="1" dirty="0" smtClean="0"/>
                        <a:t>Window size(byte) </a:t>
                      </a:r>
                      <a:endParaRPr lang="zh-CN" altLang="en-US" dirty="0"/>
                    </a:p>
                  </a:txBody>
                  <a:tcPr/>
                </a:tc>
                <a:tc>
                  <a:txBody>
                    <a:bodyPr/>
                    <a:lstStyle/>
                    <a:p>
                      <a:r>
                        <a:rPr lang="en-US" altLang="zh-CN" b="1" dirty="0" smtClean="0"/>
                        <a:t>Compressed  gain </a:t>
                      </a:r>
                    </a:p>
                    <a:p>
                      <a:r>
                        <a:rPr lang="en-US" altLang="zh-CN" b="1" dirty="0" smtClean="0"/>
                        <a:t>(bytes before</a:t>
                      </a:r>
                      <a:r>
                        <a:rPr lang="en-US" altLang="zh-CN" b="1" baseline="0" dirty="0" smtClean="0"/>
                        <a:t> compression/bytes after compression -1</a:t>
                      </a:r>
                      <a:r>
                        <a:rPr lang="en-US" altLang="zh-CN" b="1" dirty="0" smtClean="0"/>
                        <a:t>) *100 %</a:t>
                      </a:r>
                      <a:endParaRPr lang="zh-CN" altLang="en-US" dirty="0"/>
                    </a:p>
                  </a:txBody>
                  <a:tcPr/>
                </a:tc>
              </a:tr>
              <a:tr h="387140">
                <a:tc>
                  <a:txBody>
                    <a:bodyPr/>
                    <a:lstStyle/>
                    <a:p>
                      <a:pPr algn="ctr"/>
                      <a:r>
                        <a:rPr lang="en-US" altLang="zh-CN" dirty="0" smtClean="0"/>
                        <a:t>256/512</a:t>
                      </a:r>
                      <a:endParaRPr lang="zh-CN" altLang="en-US" dirty="0"/>
                    </a:p>
                  </a:txBody>
                  <a:tcPr/>
                </a:tc>
                <a:tc>
                  <a:txBody>
                    <a:bodyPr/>
                    <a:lstStyle/>
                    <a:p>
                      <a:pPr algn="ctr"/>
                      <a:r>
                        <a:rPr lang="en-US" altLang="zh-CN" dirty="0" smtClean="0"/>
                        <a:t>102%</a:t>
                      </a:r>
                      <a:endParaRPr lang="zh-CN" altLang="en-US" dirty="0"/>
                    </a:p>
                  </a:txBody>
                  <a:tcPr/>
                </a:tc>
              </a:tr>
              <a:tr h="387140">
                <a:tc>
                  <a:txBody>
                    <a:bodyPr/>
                    <a:lstStyle/>
                    <a:p>
                      <a:pPr algn="ctr"/>
                      <a:r>
                        <a:rPr lang="en-US" altLang="zh-CN" dirty="0" smtClean="0"/>
                        <a:t>1K </a:t>
                      </a:r>
                      <a:endParaRPr lang="zh-CN" altLang="en-US" dirty="0"/>
                    </a:p>
                  </a:txBody>
                  <a:tcPr/>
                </a:tc>
                <a:tc>
                  <a:txBody>
                    <a:bodyPr/>
                    <a:lstStyle/>
                    <a:p>
                      <a:pPr algn="ctr"/>
                      <a:r>
                        <a:rPr lang="en-US" altLang="zh-CN" dirty="0" smtClean="0"/>
                        <a:t>119% </a:t>
                      </a:r>
                      <a:endParaRPr lang="zh-CN" altLang="en-US" dirty="0"/>
                    </a:p>
                  </a:txBody>
                  <a:tcPr/>
                </a:tc>
              </a:tr>
              <a:tr h="387140">
                <a:tc>
                  <a:txBody>
                    <a:bodyPr/>
                    <a:lstStyle/>
                    <a:p>
                      <a:pPr algn="ctr"/>
                      <a:r>
                        <a:rPr lang="en-US" altLang="zh-CN" dirty="0" smtClean="0"/>
                        <a:t>2K</a:t>
                      </a:r>
                      <a:endParaRPr lang="zh-CN" altLang="en-US" dirty="0"/>
                    </a:p>
                  </a:txBody>
                  <a:tcPr/>
                </a:tc>
                <a:tc>
                  <a:txBody>
                    <a:bodyPr/>
                    <a:lstStyle/>
                    <a:p>
                      <a:pPr algn="ctr"/>
                      <a:r>
                        <a:rPr lang="en-US" altLang="zh-CN" dirty="0" smtClean="0"/>
                        <a:t>113% </a:t>
                      </a:r>
                      <a:endParaRPr lang="zh-CN" altLang="en-US" dirty="0"/>
                    </a:p>
                  </a:txBody>
                  <a:tcPr/>
                </a:tc>
              </a:tr>
              <a:tr h="387140">
                <a:tc>
                  <a:txBody>
                    <a:bodyPr/>
                    <a:lstStyle/>
                    <a:p>
                      <a:pPr algn="ctr"/>
                      <a:r>
                        <a:rPr lang="en-US" altLang="zh-CN" dirty="0" smtClean="0"/>
                        <a:t>4K</a:t>
                      </a:r>
                      <a:endParaRPr lang="zh-CN" altLang="en-US" dirty="0"/>
                    </a:p>
                  </a:txBody>
                  <a:tcPr/>
                </a:tc>
                <a:tc>
                  <a:txBody>
                    <a:bodyPr/>
                    <a:lstStyle/>
                    <a:p>
                      <a:pPr algn="ctr"/>
                      <a:r>
                        <a:rPr lang="en-US" altLang="zh-CN" dirty="0" smtClean="0"/>
                        <a:t>114%</a:t>
                      </a:r>
                      <a:endParaRPr lang="zh-CN" altLang="en-US" dirty="0"/>
                    </a:p>
                  </a:txBody>
                  <a:tcPr/>
                </a:tc>
              </a:tr>
              <a:tr h="387140">
                <a:tc>
                  <a:txBody>
                    <a:bodyPr/>
                    <a:lstStyle/>
                    <a:p>
                      <a:pPr algn="ctr"/>
                      <a:r>
                        <a:rPr lang="en-US" altLang="zh-CN" dirty="0" smtClean="0"/>
                        <a:t>8K</a:t>
                      </a:r>
                      <a:endParaRPr lang="zh-CN" altLang="en-US" dirty="0"/>
                    </a:p>
                  </a:txBody>
                  <a:tcPr/>
                </a:tc>
                <a:tc>
                  <a:txBody>
                    <a:bodyPr/>
                    <a:lstStyle/>
                    <a:p>
                      <a:pPr algn="ctr"/>
                      <a:r>
                        <a:rPr lang="en-US" altLang="zh-CN" dirty="0" smtClean="0"/>
                        <a:t>107% </a:t>
                      </a:r>
                      <a:endParaRPr lang="zh-CN" altLang="en-US" dirty="0"/>
                    </a:p>
                  </a:txBody>
                  <a:tcPr/>
                </a:tc>
              </a:tr>
              <a:tr h="387140">
                <a:tc>
                  <a:txBody>
                    <a:bodyPr/>
                    <a:lstStyle/>
                    <a:p>
                      <a:pPr algn="ctr"/>
                      <a:r>
                        <a:rPr lang="en-US" altLang="zh-CN" dirty="0" smtClean="0"/>
                        <a:t>16K</a:t>
                      </a:r>
                      <a:endParaRPr lang="zh-CN" altLang="en-US" dirty="0"/>
                    </a:p>
                  </a:txBody>
                  <a:tcPr/>
                </a:tc>
                <a:tc>
                  <a:txBody>
                    <a:bodyPr/>
                    <a:lstStyle/>
                    <a:p>
                      <a:pPr algn="ctr"/>
                      <a:r>
                        <a:rPr lang="en-US" altLang="zh-CN" dirty="0" smtClean="0"/>
                        <a:t>109% </a:t>
                      </a:r>
                      <a:endParaRPr lang="zh-CN" altLang="en-US" dirty="0"/>
                    </a:p>
                  </a:txBody>
                  <a:tcPr/>
                </a:tc>
              </a:tr>
              <a:tr h="387140">
                <a:tc>
                  <a:txBody>
                    <a:bodyPr/>
                    <a:lstStyle/>
                    <a:p>
                      <a:pPr algn="ctr"/>
                      <a:r>
                        <a:rPr lang="en-US" altLang="zh-CN" dirty="0" smtClean="0"/>
                        <a:t>32K</a:t>
                      </a:r>
                      <a:endParaRPr lang="zh-CN" altLang="en-US" dirty="0"/>
                    </a:p>
                  </a:txBody>
                  <a:tcPr/>
                </a:tc>
                <a:tc>
                  <a:txBody>
                    <a:bodyPr/>
                    <a:lstStyle/>
                    <a:p>
                      <a:pPr algn="ctr"/>
                      <a:r>
                        <a:rPr lang="en-US" altLang="zh-CN" dirty="0" smtClean="0"/>
                        <a:t>102%</a:t>
                      </a:r>
                      <a:endParaRPr lang="zh-CN" alt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Benefits from </a:t>
            </a:r>
            <a:r>
              <a:rPr lang="en-US" altLang="zh-CN" dirty="0" smtClean="0">
                <a:latin typeface="Arial Unicode MS" pitchFamily="34" charset="-122"/>
                <a:ea typeface="Arial Unicode MS" pitchFamily="34" charset="-122"/>
                <a:cs typeface="Arial Unicode MS" pitchFamily="34" charset="-122"/>
              </a:rPr>
              <a:t>UDC (SIP)</a:t>
            </a:r>
            <a:endParaRPr lang="zh-CN" altLang="en-US" dirty="0"/>
          </a:p>
        </p:txBody>
      </p:sp>
      <p:sp>
        <p:nvSpPr>
          <p:cNvPr id="3" name="内容占位符 2"/>
          <p:cNvSpPr>
            <a:spLocks noGrp="1"/>
          </p:cNvSpPr>
          <p:nvPr>
            <p:ph idx="1"/>
          </p:nvPr>
        </p:nvSpPr>
        <p:spPr>
          <a:xfrm>
            <a:off x="457200" y="5542383"/>
            <a:ext cx="8229600" cy="583779"/>
          </a:xfrm>
        </p:spPr>
        <p:txBody>
          <a:bodyPr>
            <a:normAutofit/>
          </a:bodyPr>
          <a:lstStyle/>
          <a:p>
            <a:pPr marL="438150" lvl="1" indent="-438150" algn="just">
              <a:buFont typeface="Arial" pitchFamily="34" charset="0"/>
              <a:buChar char="•"/>
              <a:defRPr/>
            </a:pPr>
            <a:r>
              <a:rPr lang="en-US" altLang="zh-CN" b="1" dirty="0" smtClean="0">
                <a:solidFill>
                  <a:srgbClr val="1915FF"/>
                </a:solidFill>
              </a:rPr>
              <a:t>It could save over </a:t>
            </a:r>
            <a:r>
              <a:rPr lang="en-US" altLang="zh-CN" b="1" dirty="0" smtClean="0">
                <a:solidFill>
                  <a:srgbClr val="FF0000"/>
                </a:solidFill>
              </a:rPr>
              <a:t>25%</a:t>
            </a:r>
            <a:r>
              <a:rPr lang="en-US" altLang="zh-CN" b="1" dirty="0" smtClean="0">
                <a:solidFill>
                  <a:srgbClr val="1915FF"/>
                </a:solidFill>
              </a:rPr>
              <a:t> resource if SIP </a:t>
            </a:r>
            <a:r>
              <a:rPr lang="en-US" altLang="zh-CN" b="1" dirty="0" err="1" smtClean="0">
                <a:solidFill>
                  <a:srgbClr val="1915FF"/>
                </a:solidFill>
              </a:rPr>
              <a:t>signalling</a:t>
            </a:r>
            <a:r>
              <a:rPr lang="en-US" altLang="zh-CN" b="1" dirty="0" smtClean="0">
                <a:solidFill>
                  <a:srgbClr val="1915FF"/>
                </a:solidFill>
              </a:rPr>
              <a:t> is compressed by UDC</a:t>
            </a:r>
            <a:endParaRPr lang="zh-CN" altLang="en-US" b="1" dirty="0" smtClean="0">
              <a:solidFill>
                <a:srgbClr val="1915FF"/>
              </a:solidFill>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xmlns="" val="3027040389"/>
              </p:ext>
            </p:extLst>
          </p:nvPr>
        </p:nvGraphicFramePr>
        <p:xfrm>
          <a:off x="592899" y="4433357"/>
          <a:ext cx="8136904" cy="713505"/>
        </p:xfrm>
        <a:graphic>
          <a:graphicData uri="http://schemas.openxmlformats.org/drawingml/2006/table">
            <a:tbl>
              <a:tblPr firstRow="1" firstCol="1" bandRow="1">
                <a:tableStyleId>{5C22544A-7EE6-4342-B048-85BDC9FD1C3A}</a:tableStyleId>
              </a:tblPr>
              <a:tblGrid>
                <a:gridCol w="2034226"/>
                <a:gridCol w="2034226"/>
                <a:gridCol w="2034226"/>
                <a:gridCol w="2034226"/>
              </a:tblGrid>
              <a:tr h="237835">
                <a:tc>
                  <a:txBody>
                    <a:bodyPr/>
                    <a:lstStyle/>
                    <a:p>
                      <a:pPr algn="just">
                        <a:spcAft>
                          <a:spcPts val="0"/>
                        </a:spcAft>
                      </a:pPr>
                      <a:r>
                        <a:rPr lang="en-US" sz="1400" dirty="0">
                          <a:effectLst/>
                        </a:rPr>
                        <a:t> </a:t>
                      </a:r>
                      <a:endParaRPr lang="zh-CN" sz="1400" dirty="0">
                        <a:effectLst/>
                        <a:latin typeface="Calibri"/>
                        <a:ea typeface="宋体"/>
                      </a:endParaRPr>
                    </a:p>
                  </a:txBody>
                  <a:tcPr marL="68580" marR="68580" marT="0" marB="0"/>
                </a:tc>
                <a:tc>
                  <a:txBody>
                    <a:bodyPr/>
                    <a:lstStyle/>
                    <a:p>
                      <a:pPr algn="just">
                        <a:spcAft>
                          <a:spcPts val="0"/>
                        </a:spcAft>
                      </a:pPr>
                      <a:r>
                        <a:rPr lang="en-US" altLang="zh-CN" sz="1400" dirty="0" smtClean="0">
                          <a:effectLst/>
                        </a:rPr>
                        <a:t>Original size (</a:t>
                      </a:r>
                      <a:r>
                        <a:rPr lang="en-US" sz="1400" dirty="0" smtClean="0">
                          <a:effectLst/>
                        </a:rPr>
                        <a:t>Byte)</a:t>
                      </a:r>
                      <a:endParaRPr lang="zh-CN" sz="1400" dirty="0">
                        <a:effectLst/>
                        <a:latin typeface="Calibri"/>
                        <a:ea typeface="宋体"/>
                      </a:endParaRPr>
                    </a:p>
                  </a:txBody>
                  <a:tcPr marL="68580" marR="68580" marT="0" marB="0"/>
                </a:tc>
                <a:tc>
                  <a:txBody>
                    <a:bodyPr/>
                    <a:lstStyle/>
                    <a:p>
                      <a:pPr algn="just">
                        <a:spcAft>
                          <a:spcPts val="0"/>
                        </a:spcAft>
                      </a:pPr>
                      <a:r>
                        <a:rPr lang="en-US" altLang="zh-CN" sz="1400" dirty="0" smtClean="0">
                          <a:effectLst/>
                        </a:rPr>
                        <a:t>Compressed</a:t>
                      </a:r>
                      <a:r>
                        <a:rPr lang="en-US" altLang="zh-CN" sz="1400" baseline="0" dirty="0" smtClean="0">
                          <a:effectLst/>
                        </a:rPr>
                        <a:t> size </a:t>
                      </a:r>
                      <a:r>
                        <a:rPr lang="en-US" altLang="zh-CN" sz="1400" dirty="0" smtClean="0">
                          <a:effectLst/>
                        </a:rPr>
                        <a:t>(</a:t>
                      </a:r>
                      <a:r>
                        <a:rPr lang="en-US" sz="1400" dirty="0" smtClean="0">
                          <a:effectLst/>
                        </a:rPr>
                        <a:t>Byte</a:t>
                      </a:r>
                      <a:r>
                        <a:rPr lang="en-US" altLang="zh-CN" sz="1400" dirty="0" smtClean="0">
                          <a:effectLst/>
                        </a:rPr>
                        <a:t>)</a:t>
                      </a:r>
                      <a:endParaRPr lang="zh-CN" sz="1400" dirty="0">
                        <a:effectLst/>
                        <a:latin typeface="Calibri"/>
                        <a:ea typeface="宋体"/>
                      </a:endParaRPr>
                    </a:p>
                  </a:txBody>
                  <a:tcPr marL="68580" marR="68580" marT="0" marB="0"/>
                </a:tc>
                <a:tc>
                  <a:txBody>
                    <a:bodyPr/>
                    <a:lstStyle/>
                    <a:p>
                      <a:pPr algn="just">
                        <a:spcAft>
                          <a:spcPts val="0"/>
                        </a:spcAft>
                      </a:pPr>
                      <a:r>
                        <a:rPr lang="en-US" altLang="zh-CN" sz="1400" dirty="0" smtClean="0">
                          <a:effectLst/>
                        </a:rPr>
                        <a:t>Compress</a:t>
                      </a:r>
                      <a:r>
                        <a:rPr lang="en-US" altLang="zh-CN" sz="1400" baseline="0" dirty="0" smtClean="0">
                          <a:effectLst/>
                        </a:rPr>
                        <a:t> ratio</a:t>
                      </a:r>
                      <a:endParaRPr lang="zh-CN" sz="1400" dirty="0">
                        <a:effectLst/>
                        <a:latin typeface="Calibri"/>
                        <a:ea typeface="宋体"/>
                      </a:endParaRPr>
                    </a:p>
                  </a:txBody>
                  <a:tcPr marL="68580" marR="68580" marT="0" marB="0"/>
                </a:tc>
              </a:tr>
              <a:tr h="237835">
                <a:tc>
                  <a:txBody>
                    <a:bodyPr/>
                    <a:lstStyle/>
                    <a:p>
                      <a:pPr algn="just">
                        <a:spcAft>
                          <a:spcPts val="0"/>
                        </a:spcAft>
                      </a:pPr>
                      <a:r>
                        <a:rPr lang="en-US" sz="1400" dirty="0">
                          <a:effectLst/>
                        </a:rPr>
                        <a:t>SIP </a:t>
                      </a:r>
                      <a:r>
                        <a:rPr lang="en-US" sz="1400" dirty="0" smtClean="0">
                          <a:effectLst/>
                        </a:rPr>
                        <a:t>called</a:t>
                      </a:r>
                      <a:r>
                        <a:rPr lang="en-US" sz="1400" baseline="0" dirty="0" smtClean="0">
                          <a:effectLst/>
                        </a:rPr>
                        <a:t> data</a:t>
                      </a:r>
                      <a:endParaRPr lang="zh-CN" sz="1400" dirty="0">
                        <a:effectLst/>
                        <a:latin typeface="Calibri"/>
                        <a:ea typeface="宋体"/>
                      </a:endParaRPr>
                    </a:p>
                  </a:txBody>
                  <a:tcPr marL="68580" marR="68580" marT="0" marB="0"/>
                </a:tc>
                <a:tc>
                  <a:txBody>
                    <a:bodyPr/>
                    <a:lstStyle/>
                    <a:p>
                      <a:pPr algn="just">
                        <a:spcAft>
                          <a:spcPts val="0"/>
                        </a:spcAft>
                      </a:pPr>
                      <a:r>
                        <a:rPr lang="en-US" sz="1400" dirty="0">
                          <a:effectLst/>
                        </a:rPr>
                        <a:t>3450</a:t>
                      </a:r>
                      <a:endParaRPr lang="zh-CN" sz="1400" dirty="0">
                        <a:effectLst/>
                        <a:latin typeface="Calibri"/>
                        <a:ea typeface="宋体"/>
                      </a:endParaRPr>
                    </a:p>
                  </a:txBody>
                  <a:tcPr marL="68580" marR="68580" marT="0" marB="0"/>
                </a:tc>
                <a:tc>
                  <a:txBody>
                    <a:bodyPr/>
                    <a:lstStyle/>
                    <a:p>
                      <a:pPr algn="just">
                        <a:spcAft>
                          <a:spcPts val="0"/>
                        </a:spcAft>
                      </a:pPr>
                      <a:r>
                        <a:rPr lang="en-US" sz="1400" dirty="0">
                          <a:effectLst/>
                        </a:rPr>
                        <a:t>2541</a:t>
                      </a:r>
                      <a:endParaRPr lang="zh-CN" sz="1400" dirty="0">
                        <a:effectLst/>
                        <a:latin typeface="Calibri"/>
                        <a:ea typeface="宋体"/>
                      </a:endParaRPr>
                    </a:p>
                  </a:txBody>
                  <a:tcPr marL="68580" marR="68580" marT="0" marB="0"/>
                </a:tc>
                <a:tc>
                  <a:txBody>
                    <a:bodyPr/>
                    <a:lstStyle/>
                    <a:p>
                      <a:pPr algn="just">
                        <a:spcAft>
                          <a:spcPts val="0"/>
                        </a:spcAft>
                      </a:pPr>
                      <a:r>
                        <a:rPr lang="en-US" sz="1400" dirty="0">
                          <a:effectLst/>
                        </a:rPr>
                        <a:t>73.65%</a:t>
                      </a:r>
                      <a:endParaRPr lang="zh-CN" sz="1400" dirty="0">
                        <a:effectLst/>
                        <a:latin typeface="Calibri"/>
                        <a:ea typeface="宋体"/>
                      </a:endParaRPr>
                    </a:p>
                  </a:txBody>
                  <a:tcPr marL="68580" marR="68580" marT="0" marB="0"/>
                </a:tc>
              </a:tr>
              <a:tr h="237835">
                <a:tc>
                  <a:txBody>
                    <a:bodyPr/>
                    <a:lstStyle/>
                    <a:p>
                      <a:pPr algn="just">
                        <a:spcAft>
                          <a:spcPts val="0"/>
                        </a:spcAft>
                      </a:pPr>
                      <a:r>
                        <a:rPr lang="en-US" sz="1400" dirty="0">
                          <a:effectLst/>
                        </a:rPr>
                        <a:t>SIP </a:t>
                      </a:r>
                      <a:r>
                        <a:rPr lang="en-US" altLang="zh-CN" sz="1400" dirty="0" smtClean="0">
                          <a:effectLst/>
                        </a:rPr>
                        <a:t>calling</a:t>
                      </a:r>
                      <a:r>
                        <a:rPr lang="en-US" altLang="zh-CN" sz="1400" baseline="0" dirty="0" smtClean="0">
                          <a:effectLst/>
                        </a:rPr>
                        <a:t> data</a:t>
                      </a:r>
                      <a:endParaRPr lang="zh-CN" sz="1400" dirty="0">
                        <a:effectLst/>
                        <a:latin typeface="Calibri"/>
                        <a:ea typeface="宋体"/>
                      </a:endParaRPr>
                    </a:p>
                  </a:txBody>
                  <a:tcPr marL="68580" marR="68580" marT="0" marB="0"/>
                </a:tc>
                <a:tc>
                  <a:txBody>
                    <a:bodyPr/>
                    <a:lstStyle/>
                    <a:p>
                      <a:pPr algn="just">
                        <a:spcAft>
                          <a:spcPts val="0"/>
                        </a:spcAft>
                      </a:pPr>
                      <a:r>
                        <a:rPr lang="en-US" sz="1400" dirty="0">
                          <a:effectLst/>
                        </a:rPr>
                        <a:t>4497</a:t>
                      </a:r>
                      <a:endParaRPr lang="zh-CN" sz="1400" dirty="0">
                        <a:effectLst/>
                        <a:latin typeface="Calibri"/>
                        <a:ea typeface="宋体"/>
                      </a:endParaRPr>
                    </a:p>
                  </a:txBody>
                  <a:tcPr marL="68580" marR="68580" marT="0" marB="0"/>
                </a:tc>
                <a:tc>
                  <a:txBody>
                    <a:bodyPr/>
                    <a:lstStyle/>
                    <a:p>
                      <a:pPr algn="just">
                        <a:spcAft>
                          <a:spcPts val="0"/>
                        </a:spcAft>
                      </a:pPr>
                      <a:r>
                        <a:rPr lang="en-US" sz="1400" dirty="0">
                          <a:effectLst/>
                        </a:rPr>
                        <a:t>3093</a:t>
                      </a:r>
                      <a:endParaRPr lang="zh-CN" sz="1400" dirty="0">
                        <a:effectLst/>
                        <a:latin typeface="Calibri"/>
                        <a:ea typeface="宋体"/>
                      </a:endParaRPr>
                    </a:p>
                  </a:txBody>
                  <a:tcPr marL="68580" marR="68580" marT="0" marB="0"/>
                </a:tc>
                <a:tc>
                  <a:txBody>
                    <a:bodyPr/>
                    <a:lstStyle/>
                    <a:p>
                      <a:pPr algn="just">
                        <a:spcAft>
                          <a:spcPts val="0"/>
                        </a:spcAft>
                      </a:pPr>
                      <a:r>
                        <a:rPr lang="en-US" sz="1400" dirty="0">
                          <a:effectLst/>
                        </a:rPr>
                        <a:t>68.78%</a:t>
                      </a:r>
                      <a:endParaRPr lang="zh-CN" sz="1400" dirty="0">
                        <a:effectLst/>
                        <a:latin typeface="Calibri"/>
                        <a:ea typeface="宋体"/>
                      </a:endParaRPr>
                    </a:p>
                  </a:txBody>
                  <a:tcPr marL="68580" marR="68580" marT="0" marB="0"/>
                </a:tc>
              </a:tr>
            </a:tbl>
          </a:graphicData>
        </a:graphic>
      </p:graphicFrame>
      <p:graphicFrame>
        <p:nvGraphicFramePr>
          <p:cNvPr id="6" name="图表 5"/>
          <p:cNvGraphicFramePr>
            <a:graphicFrameLocks/>
          </p:cNvGraphicFramePr>
          <p:nvPr>
            <p:extLst>
              <p:ext uri="{D42A27DB-BD31-4B8C-83A1-F6EECF244321}">
                <p14:modId xmlns:p14="http://schemas.microsoft.com/office/powerpoint/2010/main" xmlns="" val="3226244099"/>
              </p:ext>
            </p:extLst>
          </p:nvPr>
        </p:nvGraphicFramePr>
        <p:xfrm>
          <a:off x="1045029" y="1250303"/>
          <a:ext cx="7445827" cy="304178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20730</TotalTime>
  <Words>1055</Words>
  <Application>Microsoft Office PowerPoint</Application>
  <PresentationFormat>全屏显示(4:3)</PresentationFormat>
  <Paragraphs>144</Paragraphs>
  <Slides>14</Slides>
  <Notes>13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Office 主题</vt:lpstr>
      <vt:lpstr>Visio</vt:lpstr>
      <vt:lpstr>Motivation on introduction of UL data compression in LTE</vt:lpstr>
      <vt:lpstr>Motivation (1)</vt:lpstr>
      <vt:lpstr>Motivation (2)</vt:lpstr>
      <vt:lpstr>Benefits from UDC</vt:lpstr>
      <vt:lpstr>Popular APPs without application layer encryption</vt:lpstr>
      <vt:lpstr>Benefits from UDC (BBC News)</vt:lpstr>
      <vt:lpstr>Benefits from UDC (Sina News)</vt:lpstr>
      <vt:lpstr>Benefits from UDC</vt:lpstr>
      <vt:lpstr>Benefits from UDC (SIP)</vt:lpstr>
      <vt:lpstr>Observations and Proposal</vt:lpstr>
      <vt:lpstr>幻灯片 11</vt:lpstr>
      <vt:lpstr>Q&amp;A</vt:lpstr>
      <vt:lpstr>Potential specification impact</vt:lpstr>
      <vt:lpstr>Work plan and TU allocation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创新中心</dc:title>
  <dc:creator>zhangyan1</dc:creator>
  <cp:lastModifiedBy>CATT</cp:lastModifiedBy>
  <cp:revision>726</cp:revision>
  <dcterms:created xsi:type="dcterms:W3CDTF">2014-01-09T07:41:21Z</dcterms:created>
  <dcterms:modified xsi:type="dcterms:W3CDTF">2016-11-28T07:34:58Z</dcterms:modified>
</cp:coreProperties>
</file>