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86" r:id="rId1"/>
  </p:sldMasterIdLst>
  <p:notesMasterIdLst>
    <p:notesMasterId r:id="rId22"/>
  </p:notesMasterIdLst>
  <p:handoutMasterIdLst>
    <p:handoutMasterId r:id="rId23"/>
  </p:handoutMasterIdLst>
  <p:sldIdLst>
    <p:sldId id="313" r:id="rId2"/>
    <p:sldId id="327" r:id="rId3"/>
    <p:sldId id="328" r:id="rId4"/>
    <p:sldId id="329" r:id="rId5"/>
    <p:sldId id="330" r:id="rId6"/>
    <p:sldId id="331" r:id="rId7"/>
    <p:sldId id="332" r:id="rId8"/>
    <p:sldId id="333" r:id="rId9"/>
    <p:sldId id="337" r:id="rId10"/>
    <p:sldId id="343" r:id="rId11"/>
    <p:sldId id="344" r:id="rId12"/>
    <p:sldId id="326" r:id="rId13"/>
    <p:sldId id="339" r:id="rId14"/>
    <p:sldId id="348" r:id="rId15"/>
    <p:sldId id="315" r:id="rId16"/>
    <p:sldId id="319" r:id="rId17"/>
    <p:sldId id="342" r:id="rId18"/>
    <p:sldId id="345" r:id="rId19"/>
    <p:sldId id="347" r:id="rId20"/>
    <p:sldId id="300" r:id="rId21"/>
  </p:sldIdLst>
  <p:sldSz cx="9144000" cy="6858000" type="screen4x3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81">
          <p15:clr>
            <a:srgbClr val="A4A3A4"/>
          </p15:clr>
        </p15:guide>
        <p15:guide id="2" orient="horz" pos="3004">
          <p15:clr>
            <a:srgbClr val="A4A3A4"/>
          </p15:clr>
        </p15:guide>
        <p15:guide id="3" orient="horz" pos="422">
          <p15:clr>
            <a:srgbClr val="A4A3A4"/>
          </p15:clr>
        </p15:guide>
        <p15:guide id="4" orient="horz" pos="824">
          <p15:clr>
            <a:srgbClr val="A4A3A4"/>
          </p15:clr>
        </p15:guide>
        <p15:guide id="5" orient="horz" pos="2916">
          <p15:clr>
            <a:srgbClr val="A4A3A4"/>
          </p15:clr>
        </p15:guide>
        <p15:guide id="6" orient="horz" pos="1643">
          <p15:clr>
            <a:srgbClr val="A4A3A4"/>
          </p15:clr>
        </p15:guide>
        <p15:guide id="7" pos="5470">
          <p15:clr>
            <a:srgbClr val="A4A3A4"/>
          </p15:clr>
        </p15:guide>
        <p15:guide id="8" pos="287">
          <p15:clr>
            <a:srgbClr val="A4A3A4"/>
          </p15:clr>
        </p15:guide>
        <p15:guide id="9" pos="2909">
          <p15:clr>
            <a:srgbClr val="A4A3A4"/>
          </p15:clr>
        </p15:guide>
        <p15:guide id="10" pos="2811">
          <p15:clr>
            <a:srgbClr val="A4A3A4"/>
          </p15:clr>
        </p15:guide>
        <p15:guide id="11" pos="2852">
          <p15:clr>
            <a:srgbClr val="A4A3A4"/>
          </p15:clr>
        </p15:guide>
        <p15:guide id="12" orient="horz" pos="1576">
          <p15:clr>
            <a:srgbClr val="A4A3A4"/>
          </p15:clr>
        </p15:guide>
        <p15:guide id="13" orient="horz" pos="2059">
          <p15:clr>
            <a:srgbClr val="A4A3A4"/>
          </p15:clr>
        </p15:guide>
        <p15:guide id="14" orient="horz" pos="1164" userDrawn="1">
          <p15:clr>
            <a:srgbClr val="A4A3A4"/>
          </p15:clr>
        </p15:guide>
        <p15:guide id="15" pos="2182">
          <p15:clr>
            <a:srgbClr val="A4A3A4"/>
          </p15:clr>
        </p15:guide>
        <p15:guide id="16" pos="3517">
          <p15:clr>
            <a:srgbClr val="A4A3A4"/>
          </p15:clr>
        </p15:guide>
        <p15:guide id="17" orient="horz" pos="2108">
          <p15:clr>
            <a:srgbClr val="A4A3A4"/>
          </p15:clr>
        </p15:guide>
        <p15:guide id="18" orient="horz" pos="4005">
          <p15:clr>
            <a:srgbClr val="A4A3A4"/>
          </p15:clr>
        </p15:guide>
        <p15:guide id="19" orient="horz" pos="563">
          <p15:clr>
            <a:srgbClr val="A4A3A4"/>
          </p15:clr>
        </p15:guide>
        <p15:guide id="20" orient="horz" pos="1099">
          <p15:clr>
            <a:srgbClr val="A4A3A4"/>
          </p15:clr>
        </p15:guide>
        <p15:guide id="21" orient="horz" pos="3888">
          <p15:clr>
            <a:srgbClr val="A4A3A4"/>
          </p15:clr>
        </p15:guide>
        <p15:guide id="22" orient="horz" pos="2191">
          <p15:clr>
            <a:srgbClr val="A4A3A4"/>
          </p15:clr>
        </p15:guide>
        <p15:guide id="23" orient="horz" pos="2101">
          <p15:clr>
            <a:srgbClr val="A4A3A4"/>
          </p15:clr>
        </p15:guide>
        <p15:guide id="24" orient="horz" pos="2745">
          <p15:clr>
            <a:srgbClr val="A4A3A4"/>
          </p15:clr>
        </p15:guide>
        <p15:guide id="25" orient="horz" pos="155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339933"/>
    <a:srgbClr val="003C71"/>
    <a:srgbClr val="D8E7BF"/>
    <a:srgbClr val="C1D99B"/>
    <a:srgbClr val="0071C5"/>
    <a:srgbClr val="D2E4B6"/>
    <a:srgbClr val="BCE292"/>
    <a:srgbClr val="D6EDBD"/>
    <a:srgbClr val="F833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3271" autoAdjust="0"/>
    <p:restoredTop sz="94095" autoAdjust="0"/>
  </p:normalViewPr>
  <p:slideViewPr>
    <p:cSldViewPr snapToGrid="0">
      <p:cViewPr varScale="1">
        <p:scale>
          <a:sx n="62" d="100"/>
          <a:sy n="62" d="100"/>
        </p:scale>
        <p:origin x="125" y="53"/>
      </p:cViewPr>
      <p:guideLst>
        <p:guide orient="horz" pos="1581"/>
        <p:guide orient="horz" pos="3004"/>
        <p:guide orient="horz" pos="422"/>
        <p:guide orient="horz" pos="824"/>
        <p:guide orient="horz" pos="2916"/>
        <p:guide orient="horz" pos="1643"/>
        <p:guide pos="5470"/>
        <p:guide pos="287"/>
        <p:guide pos="2909"/>
        <p:guide pos="2811"/>
        <p:guide pos="2852"/>
        <p:guide orient="horz" pos="1576"/>
        <p:guide orient="horz" pos="2059"/>
        <p:guide orient="horz" pos="1164"/>
        <p:guide pos="2182"/>
        <p:guide pos="3517"/>
        <p:guide orient="horz" pos="2108"/>
        <p:guide orient="horz" pos="4005"/>
        <p:guide orient="horz" pos="563"/>
        <p:guide orient="horz" pos="1099"/>
        <p:guide orient="horz" pos="3888"/>
        <p:guide orient="horz" pos="2191"/>
        <p:guide orient="horz" pos="2101"/>
        <p:guide orient="horz" pos="2745"/>
        <p:guide orient="horz" pos="155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 snapToGrid="0" showGuides="1">
      <p:cViewPr varScale="1">
        <p:scale>
          <a:sx n="63" d="100"/>
          <a:sy n="63" d="100"/>
        </p:scale>
        <p:origin x="2285" y="53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5ACFD7B2-88A6-E34E-8EF8-CB0C7BA47ADD}" type="datetimeFigureOut">
              <a:rPr lang="en-US" smtClean="0">
                <a:latin typeface="Arial" panose="020B0604020202020204" pitchFamily="34" charset="0"/>
              </a:rPr>
              <a:pPr/>
              <a:t>11/29/2016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96CFA4E-18EB-6D49-8DE2-7A74038C2C1C}" type="slidenum">
              <a:rPr lang="en-US" smtClean="0">
                <a:latin typeface="Arial" panose="020B0604020202020204" pitchFamily="34" charset="0"/>
              </a:rPr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299412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ED7FC5FE-6F0D-D34A-8EE6-C95B4F5F4DC8}" type="datetimeFigureOut">
              <a:rPr lang="en-US" smtClean="0"/>
              <a:pPr/>
              <a:t>11/29/2016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D61C8689-8455-3546-ADF9-3B7273760F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42922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6620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2"/>
                </a:solidFill>
                <a:cs typeface="Neo Sans Intel"/>
              </a:rPr>
              <a:t>TMMBR - Temporary Maximum Media Stream Bit Rate. In case of UL congestion, this mechanism may not be sufficient.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44329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2"/>
                </a:solidFill>
                <a:cs typeface="Neo Sans Intel"/>
              </a:rPr>
              <a:t>CBP1.2: </a:t>
            </a:r>
            <a:r>
              <a:rPr lang="en-US" dirty="0"/>
              <a:t>It corresponds to the Constrained Bitrate Profile negotiated during IMS IR94 session. It corresponds to “Low resolution” codec including 384kbps bitrate, 353x288 CIF resolution, 15 frame/second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28411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12841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Radial Gradien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4674712"/>
            <a:ext cx="6330212" cy="1233813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rgbClr val="F3D54E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Subhead, Date, Etc.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438337" y="3372523"/>
            <a:ext cx="8212886" cy="1336387"/>
          </a:xfrm>
        </p:spPr>
        <p:txBody>
          <a:bodyPr lIns="0" rIns="0" anchor="b" anchorCtr="0">
            <a:noAutofit/>
          </a:bodyPr>
          <a:lstStyle>
            <a:lvl1pPr>
              <a:lnSpc>
                <a:spcPts val="5500"/>
              </a:lnSpc>
              <a:spcBef>
                <a:spcPts val="2400"/>
              </a:spcBef>
              <a:defRPr sz="5000" b="0" spc="0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50pt Arial Title</a:t>
            </a:r>
            <a:br>
              <a:rPr lang="en-US" dirty="0" smtClean="0"/>
            </a:br>
            <a:r>
              <a:rPr lang="en-US" dirty="0" smtClean="0"/>
              <a:t>with Radial Gradient</a:t>
            </a:r>
            <a:endParaRPr lang="en-US" dirty="0"/>
          </a:p>
        </p:txBody>
      </p:sp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797" y="1738150"/>
            <a:ext cx="1248049" cy="82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 userDrawn="1"/>
        </p:nvSpPr>
        <p:spPr>
          <a:xfrm>
            <a:off x="455613" y="6626245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Intel Confidential</a:t>
            </a:r>
          </a:p>
        </p:txBody>
      </p:sp>
    </p:spTree>
    <p:extLst>
      <p:ext uri="{BB962C8B-B14F-4D97-AF65-F5344CB8AC3E}">
        <p14:creationId xmlns:p14="http://schemas.microsoft.com/office/powerpoint/2010/main" val="1416327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4678364" y="2"/>
            <a:ext cx="4465637" cy="6468531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4006850" cy="1158240"/>
          </a:xfrm>
        </p:spPr>
        <p:txBody>
          <a:bodyPr>
            <a:noAutofit/>
          </a:bodyPr>
          <a:lstStyle>
            <a:lvl1pPr>
              <a:defRPr sz="2800" baseline="0"/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4" y="1766992"/>
            <a:ext cx="4006850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400" dirty="0" smtClean="0"/>
            </a:lvl3pPr>
            <a:lvl4pPr>
              <a:defRPr lang="en-US" sz="1200" dirty="0" smtClean="0"/>
            </a:lvl4pPr>
            <a:lvl5pPr>
              <a:defRPr lang="en-US" sz="12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84909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438337" y="3016478"/>
            <a:ext cx="8212886" cy="1336387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4000" b="0" spc="0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solidFill>
                  <a:srgbClr val="003C71"/>
                </a:solidFill>
              </a:rPr>
              <a:t>40pt Arial</a:t>
            </a:r>
            <a:br>
              <a:rPr lang="en-US" dirty="0" smtClean="0">
                <a:solidFill>
                  <a:srgbClr val="003C71"/>
                </a:solidFill>
              </a:rPr>
            </a:br>
            <a:r>
              <a:rPr lang="en-US" dirty="0" smtClean="0">
                <a:solidFill>
                  <a:srgbClr val="003C71"/>
                </a:solidFill>
              </a:rPr>
              <a:t>White Section Break</a:t>
            </a:r>
            <a:endParaRPr lang="en-US" dirty="0">
              <a:solidFill>
                <a:srgbClr val="003C71"/>
              </a:solidFill>
            </a:endParaRP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455613" y="4318668"/>
            <a:ext cx="6330212" cy="1233813"/>
          </a:xfrm>
        </p:spPr>
        <p:txBody>
          <a:bodyPr/>
          <a:lstStyle>
            <a:lvl1pPr>
              <a:defRPr sz="1600">
                <a:solidFill>
                  <a:srgbClr val="0071C5"/>
                </a:solidFill>
              </a:defRPr>
            </a:lvl1pPr>
          </a:lstStyle>
          <a:p>
            <a:r>
              <a:rPr lang="en-US" b="0" dirty="0" smtClean="0"/>
              <a:t>16pt Arial Subhead, Date, Etc.</a:t>
            </a:r>
            <a:endParaRPr lang="en-US" b="0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8260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Section Break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455613" y="4318668"/>
            <a:ext cx="6330212" cy="1233813"/>
          </a:xfrm>
        </p:spPr>
        <p:txBody>
          <a:bodyPr/>
          <a:lstStyle>
            <a:lvl1pPr>
              <a:defRPr sz="1600">
                <a:solidFill>
                  <a:srgbClr val="F3D54E"/>
                </a:solidFill>
              </a:defRPr>
            </a:lvl1pPr>
          </a:lstStyle>
          <a:p>
            <a:r>
              <a:rPr lang="en-US" b="0" dirty="0" smtClean="0"/>
              <a:t>16pt Arial Subhead, Date, Etc.</a:t>
            </a:r>
            <a:endParaRPr lang="en-US" b="0" dirty="0"/>
          </a:p>
        </p:txBody>
      </p:sp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438337" y="3016478"/>
            <a:ext cx="8212886" cy="1336387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4000" b="0" spc="0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40pt Arial</a:t>
            </a:r>
            <a:br>
              <a:rPr lang="en-US" dirty="0" smtClean="0"/>
            </a:br>
            <a:r>
              <a:rPr lang="en-US" dirty="0" smtClean="0"/>
              <a:t>Blue Section Break</a:t>
            </a:r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455613" y="6626245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Intel Confidential</a:t>
            </a:r>
          </a:p>
        </p:txBody>
      </p:sp>
    </p:spTree>
    <p:extLst>
      <p:ext uri="{BB962C8B-B14F-4D97-AF65-F5344CB8AC3E}">
        <p14:creationId xmlns:p14="http://schemas.microsoft.com/office/powerpoint/2010/main" val="20549760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er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1469059"/>
            <a:ext cx="7772400" cy="1362075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4000" b="0" cap="none" spc="100" baseline="0">
                <a:solidFill>
                  <a:srgbClr val="003C71"/>
                </a:solidFill>
                <a:latin typeface="Arial"/>
                <a:ea typeface="Arial"/>
                <a:cs typeface="Arial"/>
              </a:defRPr>
            </a:lvl1pPr>
          </a:lstStyle>
          <a:p>
            <a:r>
              <a:rPr lang="en-US" dirty="0" smtClean="0"/>
              <a:t>40pt Arial Hero Text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2979843"/>
            <a:ext cx="7772400" cy="1500187"/>
          </a:xfrm>
        </p:spPr>
        <p:txBody>
          <a:bodyPr anchor="t" anchorCtr="0">
            <a:noAutofit/>
          </a:bodyPr>
          <a:lstStyle>
            <a:lvl1pPr marL="0" indent="0">
              <a:buNone/>
              <a:defRPr sz="4000" b="0" baseline="0">
                <a:solidFill>
                  <a:schemeClr val="accent2"/>
                </a:solidFill>
                <a:latin typeface="Arial"/>
                <a:ea typeface="Arial"/>
                <a:cs typeface="Arial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40pt Arial Body.</a:t>
            </a:r>
            <a:br>
              <a:rPr lang="en-US" dirty="0" smtClean="0"/>
            </a:br>
            <a:r>
              <a:rPr lang="en-US" dirty="0" smtClean="0"/>
              <a:t>For content that is not a section, but has a big idea in text only.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5054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Section Break Image">
    <p:bg>
      <p:bgPr>
        <a:gradFill>
          <a:gsLst>
            <a:gs pos="0">
              <a:schemeClr val="tx2"/>
            </a:gs>
            <a:gs pos="50000">
              <a:schemeClr val="accent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4465049"/>
            <a:ext cx="7772400" cy="1500187"/>
          </a:xfrm>
        </p:spPr>
        <p:txBody>
          <a:bodyPr anchor="t" anchorCtr="0">
            <a:noAutofit/>
          </a:bodyPr>
          <a:lstStyle>
            <a:lvl1pPr marL="0" indent="0">
              <a:buNone/>
              <a:defRPr sz="1600" b="0" baseline="0">
                <a:solidFill>
                  <a:srgbClr val="F3D54E"/>
                </a:solidFill>
                <a:latin typeface="Arial"/>
                <a:cs typeface="Arial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2"/>
            <a:ext cx="9144000" cy="3432175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>
                <a:solidFill>
                  <a:srgbClr val="0071C5"/>
                </a:solidFill>
              </a:defRPr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438337" y="2715006"/>
            <a:ext cx="8212886" cy="1617028"/>
          </a:xfrm>
        </p:spPr>
        <p:txBody>
          <a:bodyPr lIns="0" rIns="0" anchor="b" anchorCtr="0">
            <a:noAutofit/>
          </a:bodyPr>
          <a:lstStyle>
            <a:lvl1pPr>
              <a:lnSpc>
                <a:spcPts val="5500"/>
              </a:lnSpc>
              <a:spcBef>
                <a:spcPts val="2400"/>
              </a:spcBef>
              <a:defRPr sz="4000" b="0" spc="0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40pt Arial Blue Section Break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455613" y="6626245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Intel Confidential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3759427" y="6626245"/>
            <a:ext cx="1639873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iCDG - Intel Communication and Devices Group</a:t>
            </a:r>
          </a:p>
        </p:txBody>
      </p:sp>
    </p:spTree>
    <p:extLst>
      <p:ext uri="{BB962C8B-B14F-4D97-AF65-F5344CB8AC3E}">
        <p14:creationId xmlns:p14="http://schemas.microsoft.com/office/powerpoint/2010/main" val="25745298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8012" cy="115824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409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5217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ack Cover Radial Gradi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\\.psf\Home\Desktop\Intel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7432" y="2847150"/>
            <a:ext cx="2108795" cy="1389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 userDrawn="1"/>
        </p:nvSpPr>
        <p:spPr>
          <a:xfrm>
            <a:off x="1381327" y="4840594"/>
            <a:ext cx="6478621" cy="700392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algn="ctr"/>
            <a:r>
              <a:rPr lang="en-US" sz="24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Intel Communication and Devices Group</a:t>
            </a:r>
          </a:p>
          <a:p>
            <a:pPr algn="ctr"/>
            <a:endParaRPr lang="en-GB" sz="2400" dirty="0" smtClean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61789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ack Cover Radial Gradi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nt_experience_wht_rgb_3000.png"/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0232" y="2694414"/>
            <a:ext cx="2085380" cy="2113879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>
            <a:off x="455613" y="6626245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Intel Confidential</a:t>
            </a:r>
          </a:p>
        </p:txBody>
      </p:sp>
    </p:spTree>
    <p:extLst>
      <p:ext uri="{BB962C8B-B14F-4D97-AF65-F5344CB8AC3E}">
        <p14:creationId xmlns:p14="http://schemas.microsoft.com/office/powerpoint/2010/main" val="28264430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8B5CA9C-FFAE-734D-8488-685557D6D07F}" type="datetime1">
              <a:rPr lang="en-US" smtClean="0">
                <a:solidFill>
                  <a:prstClr val="black"/>
                </a:solidFill>
              </a:rPr>
              <a:pPr/>
              <a:t>11/29/2016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Inhaltsplatzhalter 30"/>
          <p:cNvSpPr>
            <a:spLocks noGrp="1"/>
          </p:cNvSpPr>
          <p:nvPr>
            <p:ph idx="17" hasCustomPrompt="1"/>
          </p:nvPr>
        </p:nvSpPr>
        <p:spPr>
          <a:xfrm>
            <a:off x="455617" y="1608667"/>
            <a:ext cx="8272458" cy="4637524"/>
          </a:xfrm>
        </p:spPr>
        <p:txBody>
          <a:bodyPr/>
          <a:lstStyle>
            <a:lvl1pPr marL="179388" indent="-179388">
              <a:buFont typeface="Wingdings" pitchFamily="2" charset="2"/>
              <a:buChar char="§"/>
              <a:defRPr sz="1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18pt Regular Big Bullet One</a:t>
            </a:r>
          </a:p>
          <a:p>
            <a:pPr lvl="2"/>
            <a:r>
              <a:rPr lang="en-US" smtClean="0"/>
              <a:t>Sub-bullet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9207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 with Radial Gradien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438337" y="3372523"/>
            <a:ext cx="8212886" cy="1336387"/>
          </a:xfrm>
        </p:spPr>
        <p:txBody>
          <a:bodyPr lIns="0" rIns="0" anchor="b" anchorCtr="0">
            <a:noAutofit/>
          </a:bodyPr>
          <a:lstStyle>
            <a:lvl1pPr>
              <a:lnSpc>
                <a:spcPts val="5500"/>
              </a:lnSpc>
              <a:spcBef>
                <a:spcPts val="2400"/>
              </a:spcBef>
              <a:defRPr sz="5000" b="0" spc="0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50pt Arial Title</a:t>
            </a:r>
            <a:br>
              <a:rPr lang="en-US" dirty="0" smtClean="0"/>
            </a:br>
            <a:r>
              <a:rPr lang="en-US" dirty="0" smtClean="0"/>
              <a:t>with Radial Gradient</a:t>
            </a:r>
            <a:endParaRPr lang="en-US" dirty="0"/>
          </a:p>
        </p:txBody>
      </p:sp>
      <p:pic>
        <p:nvPicPr>
          <p:cNvPr id="6" name="Picture 5" descr="int_experience_hrz_wht_rgb_1500.png"/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93" y="1744663"/>
            <a:ext cx="2121766" cy="887284"/>
          </a:xfrm>
          <a:prstGeom prst="rect">
            <a:avLst/>
          </a:prstGeom>
        </p:spPr>
      </p:pic>
      <p:sp>
        <p:nvSpPr>
          <p:cNvPr id="1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4674712"/>
            <a:ext cx="6330212" cy="1233813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rgbClr val="F3D54E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Subhead, Date, Etc.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16918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with Linear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4687" y="3220833"/>
            <a:ext cx="8212886" cy="1470025"/>
          </a:xfrm>
        </p:spPr>
        <p:txBody>
          <a:bodyPr lIns="0" rIns="0" anchor="b" anchorCtr="0">
            <a:noAutofit/>
          </a:bodyPr>
          <a:lstStyle>
            <a:lvl1pPr>
              <a:lnSpc>
                <a:spcPct val="80000"/>
              </a:lnSpc>
              <a:defRPr sz="5000" b="0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50pt Intel Clear Title</a:t>
            </a:r>
            <a:br>
              <a:rPr lang="en-US" dirty="0" smtClean="0"/>
            </a:br>
            <a:r>
              <a:rPr lang="en-US" dirty="0" smtClean="0"/>
              <a:t>with Linear gradient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4657344"/>
            <a:ext cx="6330212" cy="1233813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Intel Clear Subhead, Date, Etc.</a:t>
            </a:r>
            <a:endParaRPr lang="en-US" dirty="0"/>
          </a:p>
        </p:txBody>
      </p:sp>
      <p:pic>
        <p:nvPicPr>
          <p:cNvPr id="6" name="Picture 5" descr="int_experience_hrz_wht_rgb_1500.png"/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93" y="1744663"/>
            <a:ext cx="2121766" cy="887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952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9600" cy="115824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455613" y="1604434"/>
            <a:ext cx="8228012" cy="4567767"/>
          </a:xfrm>
        </p:spPr>
        <p:txBody>
          <a:bodyPr/>
          <a:lstStyle>
            <a:lvl1pPr>
              <a:defRPr>
                <a:solidFill>
                  <a:srgbClr val="0071C5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18pt Arial body text</a:t>
            </a:r>
          </a:p>
          <a:p>
            <a:pPr lvl="1"/>
            <a:r>
              <a:rPr lang="en-US" dirty="0" smtClean="0"/>
              <a:t>18pt Arial bullet one</a:t>
            </a:r>
          </a:p>
          <a:p>
            <a:pPr lvl="2"/>
            <a:r>
              <a:rPr lang="en-US" dirty="0" smtClean="0"/>
              <a:t>16pt Arial sub-bullet</a:t>
            </a:r>
          </a:p>
          <a:p>
            <a:pPr lvl="3"/>
            <a:r>
              <a:rPr lang="en-US" dirty="0" smtClean="0"/>
              <a:t>14pt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511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3" y="1604432"/>
            <a:ext cx="4006851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4678363" y="1604432"/>
            <a:ext cx="4005264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9600" cy="115824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2063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with Attribu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5613" y="1604434"/>
            <a:ext cx="8228013" cy="4567767"/>
          </a:xfrm>
        </p:spPr>
        <p:txBody>
          <a:bodyPr anchor="ctr" anchorCtr="0"/>
          <a:lstStyle>
            <a:lvl1pPr marL="190500" indent="-190500">
              <a:defRPr sz="3600" b="1" baseline="0">
                <a:solidFill>
                  <a:schemeClr val="accent1"/>
                </a:solidFill>
                <a:latin typeface="+mn-lt"/>
                <a:cs typeface="Arial" panose="020B0604020202020204" pitchFamily="34" charset="0"/>
              </a:defRPr>
            </a:lvl1pPr>
            <a:lvl2pPr marL="417513" indent="-225425">
              <a:buFont typeface="Intel Clear" pitchFamily="34" charset="0"/>
              <a:buChar char="–"/>
              <a:defRPr sz="1200" baseline="0">
                <a:latin typeface="+mn-lt"/>
                <a:cs typeface="Arial" panose="020B0604020202020204" pitchFamily="34" charset="0"/>
              </a:defRPr>
            </a:lvl2pPr>
            <a:lvl3pPr marL="685800" indent="-228600">
              <a:buFont typeface="Intel Clear" pitchFamily="34" charset="0"/>
              <a:buChar char="–"/>
              <a:defRPr sz="1200">
                <a:latin typeface="+mn-lt"/>
              </a:defRPr>
            </a:lvl3pPr>
            <a:lvl4pPr>
              <a:buFont typeface="Intel Clear" pitchFamily="34" charset="0"/>
              <a:buChar char="–"/>
              <a:defRPr sz="1100">
                <a:latin typeface="+mn-lt"/>
              </a:defRPr>
            </a:lvl4pPr>
            <a:lvl5pPr>
              <a:buFont typeface="Intel Clear" pitchFamily="34" charset="0"/>
              <a:buChar char="–"/>
              <a:defRPr sz="1050">
                <a:latin typeface="+mn-lt"/>
              </a:defRPr>
            </a:lvl5pPr>
          </a:lstStyle>
          <a:p>
            <a:pPr lvl="0"/>
            <a:r>
              <a:rPr lang="en-US" dirty="0" smtClean="0"/>
              <a:t>“36pt Arial Bold Text”</a:t>
            </a:r>
          </a:p>
          <a:p>
            <a:pPr lvl="1"/>
            <a:r>
              <a:rPr lang="en-US" dirty="0" err="1" smtClean="0"/>
              <a:t>12pt</a:t>
            </a:r>
            <a:r>
              <a:rPr lang="en-US" dirty="0" smtClean="0"/>
              <a:t> Attribution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9600" cy="115824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946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9600" cy="115824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716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Image">
    <p:bg>
      <p:bgPr>
        <a:gradFill>
          <a:gsLst>
            <a:gs pos="0">
              <a:schemeClr val="tx2"/>
            </a:gs>
            <a:gs pos="50000">
              <a:schemeClr val="accent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9144000" cy="647337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438337" y="3372523"/>
            <a:ext cx="8212886" cy="1336387"/>
          </a:xfrm>
        </p:spPr>
        <p:txBody>
          <a:bodyPr lIns="0" rIns="0" anchor="b" anchorCtr="0">
            <a:noAutofit/>
          </a:bodyPr>
          <a:lstStyle>
            <a:lvl1pPr>
              <a:lnSpc>
                <a:spcPts val="5500"/>
              </a:lnSpc>
              <a:spcBef>
                <a:spcPts val="2400"/>
              </a:spcBef>
              <a:defRPr sz="5000" b="0" spc="0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50pt Arial Title</a:t>
            </a:r>
            <a:br>
              <a:rPr lang="en-US" dirty="0" smtClean="0"/>
            </a:br>
            <a:r>
              <a:rPr lang="en-US" dirty="0" smtClean="0"/>
              <a:t>with Image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4674712"/>
            <a:ext cx="6330212" cy="1233813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rgbClr val="F3D54E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Subhead, Date, Etc.</a:t>
            </a:r>
            <a:endParaRPr lang="en-US" dirty="0"/>
          </a:p>
        </p:txBody>
      </p:sp>
      <p:pic>
        <p:nvPicPr>
          <p:cNvPr id="13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797" y="1738150"/>
            <a:ext cx="1248049" cy="82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 userDrawn="1"/>
        </p:nvSpPr>
        <p:spPr>
          <a:xfrm>
            <a:off x="455613" y="6626245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Intel Confidential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3759427" y="6626245"/>
            <a:ext cx="1639873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iCDG - Intel Communication and Devices Group</a:t>
            </a:r>
          </a:p>
        </p:txBody>
      </p:sp>
    </p:spTree>
    <p:extLst>
      <p:ext uri="{BB962C8B-B14F-4D97-AF65-F5344CB8AC3E}">
        <p14:creationId xmlns:p14="http://schemas.microsoft.com/office/powerpoint/2010/main" val="1144005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9600" cy="1158240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455613" y="1604434"/>
            <a:ext cx="8228012" cy="4567767"/>
          </a:xfrm>
        </p:spPr>
        <p:txBody>
          <a:bodyPr/>
          <a:lstStyle>
            <a:lvl1pPr>
              <a:defRPr>
                <a:solidFill>
                  <a:srgbClr val="0071C5"/>
                </a:solidFill>
                <a:latin typeface="Arial"/>
                <a:cs typeface="Arial"/>
              </a:defRPr>
            </a:lvl1pPr>
            <a:lvl2pPr>
              <a:defRPr sz="1800">
                <a:latin typeface="Arial"/>
                <a:cs typeface="Arial"/>
              </a:defRPr>
            </a:lvl2pPr>
            <a:lvl3pPr>
              <a:defRPr sz="1800">
                <a:latin typeface="Arial"/>
                <a:cs typeface="Arial"/>
              </a:defRPr>
            </a:lvl3pPr>
            <a:lvl4pPr>
              <a:defRPr sz="1600">
                <a:latin typeface="Arial"/>
                <a:cs typeface="Arial"/>
              </a:defRPr>
            </a:lvl4pPr>
            <a:lvl5pPr>
              <a:defRPr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18pt Arial body text</a:t>
            </a:r>
          </a:p>
          <a:p>
            <a:pPr lvl="1"/>
            <a:r>
              <a:rPr lang="en-US" dirty="0" smtClean="0"/>
              <a:t>18pt Arial bullet one</a:t>
            </a:r>
          </a:p>
          <a:p>
            <a:pPr lvl="2"/>
            <a:r>
              <a:rPr lang="en-US" dirty="0" smtClean="0"/>
              <a:t>18pt Arial sub-bullet</a:t>
            </a:r>
          </a:p>
          <a:p>
            <a:pPr lvl="3"/>
            <a:r>
              <a:rPr lang="en-US" dirty="0" smtClean="0"/>
              <a:t>16pt Arial fourth level</a:t>
            </a:r>
          </a:p>
          <a:p>
            <a:pPr lvl="4"/>
            <a:r>
              <a:rPr lang="en-US" dirty="0" smtClean="0"/>
              <a:t>14pt Arial fifth level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28378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8012" cy="1158240"/>
          </a:xfr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4" y="1604433"/>
            <a:ext cx="4006851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400" dirty="0" smtClean="0"/>
            </a:lvl3pPr>
            <a:lvl4pPr>
              <a:defRPr lang="en-US" sz="1200" dirty="0" smtClean="0"/>
            </a:lvl4pPr>
            <a:lvl5pPr>
              <a:defRPr lang="en-US" sz="12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830764" y="1283959"/>
            <a:ext cx="3181123" cy="2227933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1800"/>
            </a:lvl1pPr>
          </a:lstStyle>
          <a:p>
            <a:endParaRPr lang="en-US" sz="1100" dirty="0">
              <a:latin typeface="Arial"/>
            </a:endParaRP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830764" y="3817915"/>
            <a:ext cx="3181123" cy="2227933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1800"/>
            </a:lvl1pPr>
          </a:lstStyle>
          <a:p>
            <a:endParaRPr lang="en-US" sz="1100" dirty="0">
              <a:latin typeface="Arial"/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3439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8012" cy="1158240"/>
          </a:xfr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4" y="1604433"/>
            <a:ext cx="4006851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400" dirty="0" smtClean="0"/>
            </a:lvl3pPr>
            <a:lvl4pPr>
              <a:defRPr lang="en-US" sz="1200" dirty="0" smtClean="0"/>
            </a:lvl4pPr>
            <a:lvl5pPr>
              <a:defRPr lang="en-US" sz="12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4678363" y="1604433"/>
            <a:ext cx="4005264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400" dirty="0" smtClean="0"/>
            </a:lvl3pPr>
            <a:lvl4pPr>
              <a:defRPr lang="en-US" sz="1200" dirty="0" smtClean="0"/>
            </a:lvl4pPr>
            <a:lvl5pPr>
              <a:defRPr lang="en-US" sz="12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870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Quote with Attribu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8012" cy="115824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800" b="0" i="0" u="none" strike="noStrike" baseline="0" smtClean="0">
                <a:latin typeface="Arial"/>
                <a:cs typeface="Arial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5614" y="1604434"/>
            <a:ext cx="8228013" cy="4567767"/>
          </a:xfrm>
        </p:spPr>
        <p:txBody>
          <a:bodyPr anchor="ctr" anchorCtr="0"/>
          <a:lstStyle>
            <a:lvl1pPr marL="190500" indent="-190500">
              <a:defRPr sz="3600" b="1" baseline="0">
                <a:solidFill>
                  <a:schemeClr val="accent2"/>
                </a:solidFill>
                <a:latin typeface="Arial"/>
                <a:cs typeface="Arial"/>
              </a:defRPr>
            </a:lvl1pPr>
            <a:lvl2pPr marL="417513" indent="-225425">
              <a:buFont typeface="Arial"/>
              <a:buChar char="−"/>
              <a:defRPr sz="1200" baseline="0">
                <a:latin typeface="Arial"/>
                <a:cs typeface="Arial"/>
              </a:defRPr>
            </a:lvl2pPr>
            <a:lvl3pPr marL="685800" indent="-228600">
              <a:buFont typeface="Intel Clear"/>
              <a:buChar char="−"/>
              <a:defRPr sz="1200">
                <a:latin typeface="Arial"/>
                <a:cs typeface="Arial"/>
              </a:defRPr>
            </a:lvl3pPr>
            <a:lvl4pPr marL="969963" indent="-228600">
              <a:buFont typeface="Arial"/>
              <a:buChar char="−"/>
              <a:defRPr sz="1100">
                <a:latin typeface="Arial"/>
                <a:cs typeface="Arial"/>
              </a:defRPr>
            </a:lvl4pPr>
            <a:lvl5pPr marL="1319213" indent="-228600">
              <a:buFont typeface="Intel Clear"/>
              <a:buChar char="−"/>
              <a:defRPr sz="105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“36pt Arial Bold Text”</a:t>
            </a:r>
          </a:p>
          <a:p>
            <a:pPr lvl="1"/>
            <a:r>
              <a:rPr lang="en-US" dirty="0" smtClean="0"/>
              <a:t>12pt Attribution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1938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6485467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8012" cy="1158240"/>
          </a:xfrm>
        </p:spPr>
        <p:txBody>
          <a:bodyPr>
            <a:normAutofit/>
          </a:bodyPr>
          <a:lstStyle>
            <a:lvl1pPr>
              <a:defRPr sz="2800" b="0" i="0" baseline="0">
                <a:latin typeface="Arial"/>
                <a:cs typeface="Arial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8291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Bottom Half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3432174"/>
            <a:ext cx="9144000" cy="3047647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lvl1pPr>
          </a:lstStyle>
          <a:p>
            <a:r>
              <a:rPr lang="en-US" dirty="0" smtClean="0"/>
              <a:t>Insert photo here. Drag picture to placeholder or click icon to add.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8012" cy="1158240"/>
          </a:xfrm>
        </p:spPr>
        <p:txBody>
          <a:bodyPr>
            <a:noAutofit/>
          </a:bodyPr>
          <a:lstStyle>
            <a:lvl1pPr>
              <a:defRPr sz="2800" b="0" i="0" baseline="0">
                <a:latin typeface="Arial"/>
                <a:cs typeface="Arial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18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4" y="1604433"/>
            <a:ext cx="4006851" cy="174572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400" dirty="0" smtClean="0"/>
            </a:lvl3pPr>
            <a:lvl4pPr>
              <a:defRPr lang="en-US" sz="1200" dirty="0" smtClean="0"/>
            </a:lvl4pPr>
            <a:lvl5pPr>
              <a:defRPr lang="en-US" sz="12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19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4678363" y="1604433"/>
            <a:ext cx="4005264" cy="1745720"/>
          </a:xfrm>
        </p:spPr>
        <p:txBody>
          <a:bodyPr vert="horz" lIns="0" tIns="0" rIns="0" bIns="0" rtlCol="0">
            <a:noAutofit/>
          </a:bodyPr>
          <a:lstStyle>
            <a:lvl1pPr>
              <a:defRPr lang="en-US" baseline="0" dirty="0" smtClean="0"/>
            </a:lvl1pPr>
            <a:lvl2pPr>
              <a:defRPr lang="en-US" dirty="0" smtClean="0"/>
            </a:lvl2pPr>
            <a:lvl3pPr>
              <a:defRPr lang="en-US" sz="1400" dirty="0" smtClean="0"/>
            </a:lvl3pPr>
            <a:lvl4pPr>
              <a:defRPr lang="en-US" sz="1200" dirty="0" smtClean="0"/>
            </a:lvl4pPr>
            <a:lvl5pPr>
              <a:defRPr lang="en-US" sz="12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1009487" y="6634394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003C71"/>
              </a:solidFill>
              <a:latin typeface="Arial"/>
              <a:cs typeface="Arial"/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5531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5613" y="413507"/>
            <a:ext cx="8229600" cy="115824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613" y="1604434"/>
            <a:ext cx="8228012" cy="456776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18pt Arial body text</a:t>
            </a:r>
          </a:p>
          <a:p>
            <a:pPr lvl="1"/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16pt Arial sub-bullet</a:t>
            </a:r>
          </a:p>
          <a:p>
            <a:pPr lvl="3"/>
            <a:r>
              <a:rPr lang="en-US" dirty="0" smtClean="0"/>
              <a:t>14pt Arial fourth level</a:t>
            </a:r>
          </a:p>
          <a:p>
            <a:pPr lvl="4"/>
            <a:r>
              <a:rPr lang="en-US" dirty="0" smtClean="0"/>
              <a:t>14pt Arial fifth level</a:t>
            </a: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-1587" y="6473952"/>
            <a:ext cx="9144000" cy="384048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50000">
                <a:schemeClr val="accent2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8718552" y="6507480"/>
            <a:ext cx="2381" cy="316992"/>
          </a:xfrm>
          <a:prstGeom prst="line">
            <a:avLst/>
          </a:prstGeom>
          <a:ln w="9525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8" name="Picture 2" descr="\\.psf\Home\Desktop\Intel.png"/>
          <p:cNvPicPr>
            <a:picLocks noChangeAspect="1" noChangeArrowheads="1"/>
          </p:cNvPicPr>
          <p:nvPr userDrawn="1"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915" y="6545911"/>
            <a:ext cx="364336" cy="240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2539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  <p:sldLayoutId id="2147483700" r:id="rId14"/>
    <p:sldLayoutId id="2147483701" r:id="rId15"/>
    <p:sldLayoutId id="2147483702" r:id="rId16"/>
    <p:sldLayoutId id="2147483703" r:id="rId17"/>
    <p:sldLayoutId id="2147483704" r:id="rId18"/>
    <p:sldLayoutId id="2147483705" r:id="rId19"/>
    <p:sldLayoutId id="2147483706" r:id="rId20"/>
    <p:sldLayoutId id="2147483650" r:id="rId21"/>
    <p:sldLayoutId id="2147483652" r:id="rId22"/>
    <p:sldLayoutId id="2147483660" r:id="rId23"/>
    <p:sldLayoutId id="2147483654" r:id="rId2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800" b="0" i="0" kern="1200" spc="0" baseline="0">
          <a:solidFill>
            <a:srgbClr val="003C71"/>
          </a:solidFill>
          <a:latin typeface="Arial"/>
          <a:ea typeface="Arial"/>
          <a:cs typeface="Arial"/>
        </a:defRPr>
      </a:lvl1pPr>
    </p:titleStyle>
    <p:bodyStyle>
      <a:lvl1pPr marL="0" indent="0" algn="l" defTabSz="457200" rtl="0" eaLnBrk="1" latinLnBrk="0" hangingPunct="1">
        <a:spcBef>
          <a:spcPts val="1200"/>
        </a:spcBef>
        <a:spcAft>
          <a:spcPts val="0"/>
        </a:spcAft>
        <a:buFont typeface="Wingdings" panose="05000000000000000000" pitchFamily="2" charset="2"/>
        <a:buNone/>
        <a:defRPr sz="1800" b="0" kern="1200">
          <a:solidFill>
            <a:srgbClr val="0071C5"/>
          </a:solidFill>
          <a:latin typeface="Arial"/>
          <a:ea typeface="+mn-ea"/>
          <a:cs typeface="Arial"/>
        </a:defRPr>
      </a:lvl1pPr>
      <a:lvl2pPr marL="225425" indent="-225425" algn="l" defTabSz="457200" rtl="0" eaLnBrk="1" latinLnBrk="0" hangingPunct="1">
        <a:spcBef>
          <a:spcPts val="1200"/>
        </a:spcBef>
        <a:buFont typeface="Wingdings" charset="2"/>
        <a:buChar char="§"/>
        <a:defRPr sz="1600" kern="1200" baseline="0">
          <a:solidFill>
            <a:srgbClr val="003C71"/>
          </a:solidFill>
          <a:latin typeface="Arial"/>
          <a:ea typeface="+mn-ea"/>
          <a:cs typeface="Arial"/>
        </a:defRPr>
      </a:lvl2pPr>
      <a:lvl3pPr marL="571500" indent="-228600" algn="l" defTabSz="457200" rtl="0" eaLnBrk="1" latinLnBrk="0" hangingPunct="1">
        <a:spcBef>
          <a:spcPts val="800"/>
        </a:spcBef>
        <a:buFont typeface="Intel Clear" panose="020B0604020203020204" pitchFamily="34" charset="0"/>
        <a:buChar char="–"/>
        <a:defRPr sz="1600" kern="1200">
          <a:solidFill>
            <a:srgbClr val="003C71"/>
          </a:solidFill>
          <a:latin typeface="Arial"/>
          <a:ea typeface="+mn-ea"/>
          <a:cs typeface="Arial"/>
        </a:defRPr>
      </a:lvl3pPr>
      <a:lvl4pPr marL="969963" indent="-228600" algn="l" defTabSz="457200" rtl="0" eaLnBrk="1" latinLnBrk="0" hangingPunct="1">
        <a:spcBef>
          <a:spcPct val="20000"/>
        </a:spcBef>
        <a:buFont typeface="Arial"/>
        <a:buChar char="–"/>
        <a:defRPr sz="1400" kern="1200">
          <a:solidFill>
            <a:srgbClr val="003C71"/>
          </a:solidFill>
          <a:latin typeface="Arial"/>
          <a:ea typeface="+mn-ea"/>
          <a:cs typeface="Arial"/>
        </a:defRPr>
      </a:lvl4pPr>
      <a:lvl5pPr marL="1319213" indent="-228600" algn="l" defTabSz="457200" rtl="0" eaLnBrk="1" latinLnBrk="0" hangingPunct="1">
        <a:spcBef>
          <a:spcPct val="20000"/>
        </a:spcBef>
        <a:buFont typeface="Intel Clear" panose="020B0604020203020204" pitchFamily="34" charset="0"/>
        <a:buChar char="–"/>
        <a:defRPr sz="1400" kern="1200">
          <a:solidFill>
            <a:srgbClr val="003C7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0723" y="3047359"/>
            <a:ext cx="8688387" cy="1470025"/>
          </a:xfrm>
        </p:spPr>
        <p:txBody>
          <a:bodyPr/>
          <a:lstStyle/>
          <a:p>
            <a:r>
              <a:rPr lang="en-US" sz="4400" dirty="0" smtClean="0"/>
              <a:t>Motivation for Study on </a:t>
            </a:r>
            <a:br>
              <a:rPr lang="en-US" sz="4400" dirty="0" smtClean="0"/>
            </a:br>
            <a:r>
              <a:rPr lang="en-US" sz="4400" dirty="0" smtClean="0"/>
              <a:t>Multimedia Enhancements for LTE</a:t>
            </a:r>
            <a:endParaRPr lang="en-US" sz="4400" dirty="0">
              <a:solidFill>
                <a:schemeClr val="bg1">
                  <a:alpha val="9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fr-FR" dirty="0" smtClean="0">
                <a:solidFill>
                  <a:schemeClr val="bg1"/>
                </a:solidFill>
              </a:rPr>
              <a:t>Agenda </a:t>
            </a:r>
            <a:r>
              <a:rPr lang="fr-FR" dirty="0">
                <a:solidFill>
                  <a:schemeClr val="bg1"/>
                </a:solidFill>
              </a:rPr>
              <a:t>item:	</a:t>
            </a:r>
            <a:r>
              <a:rPr lang="fr-FR" dirty="0">
                <a:solidFill>
                  <a:schemeClr val="bg1"/>
                </a:solidFill>
              </a:rPr>
              <a:t> 10.1.2 </a:t>
            </a:r>
            <a:endParaRPr lang="fr-FR" dirty="0" smtClean="0">
              <a:solidFill>
                <a:schemeClr val="bg1"/>
              </a:solidFill>
            </a:endParaRPr>
          </a:p>
          <a:p>
            <a:pPr>
              <a:spcBef>
                <a:spcPts val="600"/>
              </a:spcBef>
            </a:pPr>
            <a:r>
              <a:rPr lang="fr-FR" dirty="0" smtClean="0">
                <a:solidFill>
                  <a:schemeClr val="bg1"/>
                </a:solidFill>
              </a:rPr>
              <a:t>Source</a:t>
            </a:r>
            <a:r>
              <a:rPr lang="fr-FR" dirty="0">
                <a:solidFill>
                  <a:schemeClr val="bg1"/>
                </a:solidFill>
              </a:rPr>
              <a:t>:		</a:t>
            </a:r>
            <a:r>
              <a:rPr lang="fr-FR" dirty="0" smtClean="0">
                <a:solidFill>
                  <a:schemeClr val="bg1"/>
                </a:solidFill>
              </a:rPr>
              <a:t>Intel Corporation</a:t>
            </a:r>
            <a:endParaRPr lang="fr-FR" dirty="0">
              <a:solidFill>
                <a:schemeClr val="bg1"/>
              </a:solidFill>
            </a:endParaRPr>
          </a:p>
          <a:p>
            <a:pPr>
              <a:spcBef>
                <a:spcPts val="600"/>
              </a:spcBef>
            </a:pPr>
            <a:r>
              <a:rPr lang="fr-FR" dirty="0">
                <a:solidFill>
                  <a:schemeClr val="bg1"/>
                </a:solidFill>
              </a:rPr>
              <a:t>Document for:	</a:t>
            </a:r>
            <a:r>
              <a:rPr lang="fr-FR" dirty="0" smtClean="0">
                <a:solidFill>
                  <a:schemeClr val="bg1"/>
                </a:solidFill>
              </a:rPr>
              <a:t>Discussion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2261" y="375730"/>
            <a:ext cx="8105312" cy="9144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3GPP TSG RAN Meeting #</a:t>
            </a:r>
            <a:r>
              <a:rPr lang="en-GB" dirty="0" smtClean="0">
                <a:solidFill>
                  <a:schemeClr val="bg1"/>
                </a:solidFill>
              </a:rPr>
              <a:t>74</a:t>
            </a:r>
            <a:r>
              <a:rPr lang="en-GB" i="1" dirty="0">
                <a:solidFill>
                  <a:schemeClr val="bg1"/>
                </a:solidFill>
              </a:rPr>
              <a:t>	</a:t>
            </a:r>
            <a:r>
              <a:rPr lang="en-GB" i="1" dirty="0" smtClean="0">
                <a:solidFill>
                  <a:schemeClr val="bg1"/>
                </a:solidFill>
              </a:rPr>
              <a:t>							</a:t>
            </a:r>
            <a:r>
              <a:rPr lang="en-GB" sz="2400" dirty="0">
                <a:solidFill>
                  <a:schemeClr val="bg1"/>
                </a:solidFill>
              </a:rPr>
              <a:t> </a:t>
            </a:r>
            <a:r>
              <a:rPr lang="en-GB" sz="2400" dirty="0" smtClean="0">
                <a:solidFill>
                  <a:schemeClr val="bg1"/>
                </a:solidFill>
              </a:rPr>
              <a:t>RP-162045</a:t>
            </a:r>
            <a:endParaRPr lang="en-GB" sz="14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497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Issue with uncompressed header in </a:t>
            </a:r>
            <a:r>
              <a:rPr lang="en-US" dirty="0" err="1"/>
              <a:t>RoHC</a:t>
            </a:r>
            <a:r>
              <a:rPr lang="en-US" dirty="0"/>
              <a:t> (</a:t>
            </a:r>
            <a:r>
              <a:rPr lang="en-US" dirty="0" smtClean="0"/>
              <a:t>1/2)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sz="2000" dirty="0" err="1" smtClean="0"/>
              <a:t>RoHC</a:t>
            </a:r>
            <a:r>
              <a:rPr lang="en-US" sz="2000" dirty="0" smtClean="0"/>
              <a:t> </a:t>
            </a:r>
            <a:r>
              <a:rPr lang="en-US" sz="2000" dirty="0" smtClean="0">
                <a:sym typeface="Wingdings" panose="05000000000000000000" pitchFamily="2" charset="2"/>
              </a:rPr>
              <a:t>compresses </a:t>
            </a:r>
            <a:r>
              <a:rPr lang="en-US" sz="2000" dirty="0">
                <a:sym typeface="Wingdings" panose="05000000000000000000" pitchFamily="2" charset="2"/>
              </a:rPr>
              <a:t>the RTP, UDP, IP header </a:t>
            </a:r>
            <a:r>
              <a:rPr lang="en-US" sz="2000" dirty="0" smtClean="0">
                <a:sym typeface="Wingdings" panose="05000000000000000000" pitchFamily="2" charset="2"/>
              </a:rPr>
              <a:t>in case of IPv4 from 60 Bytes </a:t>
            </a:r>
            <a:r>
              <a:rPr lang="en-US" sz="2000" dirty="0">
                <a:sym typeface="Wingdings" panose="05000000000000000000" pitchFamily="2" charset="2"/>
              </a:rPr>
              <a:t>to 3 </a:t>
            </a:r>
            <a:r>
              <a:rPr lang="en-US" sz="2000" dirty="0" smtClean="0">
                <a:sym typeface="Wingdings" panose="05000000000000000000" pitchFamily="2" charset="2"/>
              </a:rPr>
              <a:t>Bytes</a:t>
            </a:r>
            <a:endParaRPr lang="en-US" sz="2000" u="sng" dirty="0" smtClean="0"/>
          </a:p>
          <a:p>
            <a:r>
              <a:rPr lang="en-US" sz="2000" dirty="0" smtClean="0"/>
              <a:t>But the headers </a:t>
            </a:r>
            <a:r>
              <a:rPr lang="en-US" sz="2000" dirty="0"/>
              <a:t>may be sent uncompressed even when </a:t>
            </a:r>
            <a:r>
              <a:rPr lang="en-US" sz="2000" dirty="0" err="1"/>
              <a:t>RoHC</a:t>
            </a:r>
            <a:r>
              <a:rPr lang="en-US" sz="2000" dirty="0"/>
              <a:t> is enabled</a:t>
            </a:r>
          </a:p>
          <a:p>
            <a:pPr lvl="1" hangingPunct="0"/>
            <a:r>
              <a:rPr lang="en-GB" dirty="0"/>
              <a:t>At the beginning of a session, as part of initial context establishment, the full header is sent (i.e., transmission without protocol header compression</a:t>
            </a:r>
            <a:r>
              <a:rPr lang="en-GB" dirty="0" smtClean="0"/>
              <a:t>).</a:t>
            </a:r>
            <a:endParaRPr lang="en-US" dirty="0"/>
          </a:p>
          <a:p>
            <a:pPr lvl="1" hangingPunct="0"/>
            <a:r>
              <a:rPr lang="en-GB" dirty="0"/>
              <a:t>In case of </a:t>
            </a:r>
            <a:r>
              <a:rPr lang="en-GB" dirty="0" err="1"/>
              <a:t>VoLTE</a:t>
            </a:r>
            <a:r>
              <a:rPr lang="en-GB" dirty="0"/>
              <a:t> packet failures at PHY (after HARQ; no ARQ at RLC or application layer for </a:t>
            </a:r>
            <a:r>
              <a:rPr lang="en-GB" dirty="0" err="1"/>
              <a:t>VoLTE</a:t>
            </a:r>
            <a:r>
              <a:rPr lang="en-GB" dirty="0"/>
              <a:t>), the receiver may send </a:t>
            </a:r>
            <a:r>
              <a:rPr lang="en-GB" dirty="0" err="1"/>
              <a:t>RoHC</a:t>
            </a:r>
            <a:r>
              <a:rPr lang="en-GB" dirty="0"/>
              <a:t> feedback to notify a bad </a:t>
            </a:r>
            <a:r>
              <a:rPr lang="en-GB" dirty="0" smtClean="0"/>
              <a:t>synchronisation </a:t>
            </a:r>
            <a:r>
              <a:rPr lang="en-GB" dirty="0"/>
              <a:t>of the </a:t>
            </a:r>
            <a:r>
              <a:rPr lang="en-GB" dirty="0" err="1"/>
              <a:t>RoHC</a:t>
            </a:r>
            <a:r>
              <a:rPr lang="en-GB" dirty="0"/>
              <a:t> context. The header compressor at the </a:t>
            </a:r>
            <a:r>
              <a:rPr lang="en-GB" dirty="0" smtClean="0"/>
              <a:t>TX side </a:t>
            </a:r>
            <a:r>
              <a:rPr lang="en-GB" dirty="0"/>
              <a:t>transmits the full header information as part of the “Refresh and re-initialization” of the </a:t>
            </a:r>
            <a:r>
              <a:rPr lang="en-GB" dirty="0" err="1"/>
              <a:t>RoHC</a:t>
            </a:r>
            <a:r>
              <a:rPr lang="en-GB" dirty="0"/>
              <a:t> context. </a:t>
            </a:r>
            <a:endParaRPr lang="en-US" dirty="0"/>
          </a:p>
          <a:p>
            <a:pPr lvl="1" hangingPunct="0"/>
            <a:r>
              <a:rPr lang="en-GB" dirty="0"/>
              <a:t>In case of periodic refresh of the </a:t>
            </a:r>
            <a:r>
              <a:rPr lang="en-GB" dirty="0" err="1"/>
              <a:t>RoHC</a:t>
            </a:r>
            <a:r>
              <a:rPr lang="en-GB" dirty="0"/>
              <a:t> context, for instance when </a:t>
            </a:r>
            <a:r>
              <a:rPr lang="en-GB" dirty="0" err="1"/>
              <a:t>RoHC</a:t>
            </a:r>
            <a:r>
              <a:rPr lang="en-GB" dirty="0"/>
              <a:t> mode is </a:t>
            </a:r>
            <a:r>
              <a:rPr lang="en-GB" dirty="0" err="1"/>
              <a:t>uni</a:t>
            </a:r>
            <a:r>
              <a:rPr lang="en-GB" dirty="0"/>
              <a:t>-directional</a:t>
            </a:r>
            <a:r>
              <a:rPr lang="en-GB" dirty="0" smtClean="0"/>
              <a:t>.</a:t>
            </a:r>
          </a:p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10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71364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Issue with uncompressed header in </a:t>
            </a:r>
            <a:r>
              <a:rPr lang="en-US" dirty="0" err="1"/>
              <a:t>RoHC</a:t>
            </a:r>
            <a:r>
              <a:rPr lang="en-US" dirty="0"/>
              <a:t> </a:t>
            </a:r>
            <a:r>
              <a:rPr lang="en-US" dirty="0" smtClean="0"/>
              <a:t>(2/2)</a:t>
            </a:r>
            <a:endParaRPr lang="de-D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11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330090" y="2217896"/>
            <a:ext cx="8618711" cy="4254023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0" indent="0" algn="l" defTabSz="457200" rtl="0" eaLnBrk="1" latinLnBrk="0" hangingPunct="1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None/>
              <a:defRPr sz="1800" b="0" kern="1200">
                <a:solidFill>
                  <a:srgbClr val="0071C5"/>
                </a:solidFill>
                <a:latin typeface="Arial"/>
                <a:ea typeface="+mn-ea"/>
                <a:cs typeface="Arial"/>
              </a:defRPr>
            </a:lvl1pPr>
            <a:lvl2pPr marL="225425" indent="-225425" algn="l" defTabSz="457200" rtl="0" eaLnBrk="1" latinLnBrk="0" hangingPunct="1">
              <a:spcBef>
                <a:spcPts val="1200"/>
              </a:spcBef>
              <a:buFont typeface="Wingdings" charset="2"/>
              <a:buChar char="§"/>
              <a:defRPr sz="1600" kern="1200" baseline="0">
                <a:solidFill>
                  <a:srgbClr val="003C71"/>
                </a:solidFill>
                <a:latin typeface="Arial"/>
                <a:ea typeface="+mn-ea"/>
                <a:cs typeface="Arial"/>
              </a:defRPr>
            </a:lvl2pPr>
            <a:lvl3pPr marL="571500" indent="-228600" algn="l" defTabSz="457200" rtl="0" eaLnBrk="1" latinLnBrk="0" hangingPunct="1">
              <a:spcBef>
                <a:spcPts val="800"/>
              </a:spcBef>
              <a:buFont typeface="Intel Clear" panose="020B0604020203020204" pitchFamily="34" charset="0"/>
              <a:buChar char="–"/>
              <a:defRPr sz="1600" kern="1200">
                <a:solidFill>
                  <a:srgbClr val="003C71"/>
                </a:solidFill>
                <a:latin typeface="Arial"/>
                <a:ea typeface="+mn-ea"/>
                <a:cs typeface="Arial"/>
              </a:defRPr>
            </a:lvl3pPr>
            <a:lvl4pPr marL="969963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3C71"/>
                </a:solidFill>
                <a:latin typeface="Arial"/>
                <a:ea typeface="+mn-ea"/>
                <a:cs typeface="Arial"/>
              </a:defRPr>
            </a:lvl4pPr>
            <a:lvl5pPr marL="1319213" indent="-228600" algn="l" defTabSz="457200" rtl="0" eaLnBrk="1" latinLnBrk="0" hangingPunct="1">
              <a:spcBef>
                <a:spcPct val="20000"/>
              </a:spcBef>
              <a:buFont typeface="Intel Clear" panose="020B0604020203020204" pitchFamily="34" charset="0"/>
              <a:buChar char="–"/>
              <a:defRPr sz="1400" kern="1200">
                <a:solidFill>
                  <a:srgbClr val="003C7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spcBef>
                <a:spcPts val="600"/>
              </a:spcBef>
              <a:buNone/>
            </a:pPr>
            <a:r>
              <a:rPr lang="en-US" sz="1700" dirty="0" smtClean="0">
                <a:solidFill>
                  <a:srgbClr val="0071C5"/>
                </a:solidFill>
                <a:latin typeface="+mn-lt"/>
              </a:rPr>
              <a:t>Timing budget constraint (40ms) </a:t>
            </a:r>
            <a:r>
              <a:rPr lang="en-US" sz="1700" dirty="0">
                <a:solidFill>
                  <a:srgbClr val="0071C5"/>
                </a:solidFill>
                <a:latin typeface="+mn-lt"/>
              </a:rPr>
              <a:t>and assuming only initial transmission without HARQ retransmissions</a:t>
            </a:r>
            <a:endParaRPr lang="en-US" sz="1700" dirty="0" smtClean="0">
              <a:solidFill>
                <a:srgbClr val="0071C5"/>
              </a:solidFill>
              <a:latin typeface="+mn-lt"/>
            </a:endParaRPr>
          </a:p>
          <a:p>
            <a:pPr lvl="1">
              <a:spcBef>
                <a:spcPts val="600"/>
              </a:spcBef>
            </a:pPr>
            <a:r>
              <a:rPr lang="en-US" sz="1500" dirty="0" smtClean="0">
                <a:latin typeface="+mn-lt"/>
              </a:rPr>
              <a:t>FD-FDD: # of repetitions ≤ time budget</a:t>
            </a:r>
          </a:p>
          <a:p>
            <a:pPr lvl="1">
              <a:spcBef>
                <a:spcPts val="600"/>
              </a:spcBef>
            </a:pPr>
            <a:r>
              <a:rPr lang="en-US" sz="1500" dirty="0" smtClean="0">
                <a:latin typeface="+mn-lt"/>
              </a:rPr>
              <a:t>HD-FDD: # of DL repetitions + # of UL repetitions + 1 ≤ time budget</a:t>
            </a:r>
          </a:p>
          <a:p>
            <a:pPr lvl="1">
              <a:spcBef>
                <a:spcPts val="600"/>
              </a:spcBef>
            </a:pPr>
            <a:endParaRPr lang="en-US" sz="1300" dirty="0" smtClean="0">
              <a:latin typeface="+mj-lt"/>
            </a:endParaRPr>
          </a:p>
          <a:p>
            <a:pPr lvl="1">
              <a:spcBef>
                <a:spcPts val="600"/>
              </a:spcBef>
            </a:pPr>
            <a:endParaRPr lang="en-US" sz="1300" dirty="0" smtClean="0">
              <a:latin typeface="+mj-lt"/>
            </a:endParaRPr>
          </a:p>
          <a:p>
            <a:pPr lvl="1">
              <a:spcBef>
                <a:spcPts val="600"/>
              </a:spcBef>
            </a:pPr>
            <a:endParaRPr lang="en-US" sz="1300" dirty="0" smtClean="0">
              <a:latin typeface="+mj-lt"/>
            </a:endParaRPr>
          </a:p>
          <a:p>
            <a:pPr marL="0" lvl="1" indent="0">
              <a:buFont typeface="Wingdings" charset="2"/>
              <a:buNone/>
            </a:pPr>
            <a:endParaRPr lang="en-US" sz="1700" dirty="0" smtClean="0">
              <a:solidFill>
                <a:srgbClr val="0071C5"/>
              </a:solidFill>
              <a:latin typeface="+mj-lt"/>
            </a:endParaRPr>
          </a:p>
          <a:p>
            <a:pPr marL="0" lvl="1" indent="0">
              <a:buFont typeface="Wingdings" charset="2"/>
              <a:buNone/>
            </a:pPr>
            <a:r>
              <a:rPr lang="en-US" sz="1700" dirty="0" smtClean="0">
                <a:solidFill>
                  <a:srgbClr val="0071C5"/>
                </a:solidFill>
                <a:latin typeface="+mj-lt"/>
              </a:rPr>
              <a:t>Maximal coverage</a:t>
            </a:r>
            <a:endParaRPr lang="en-US" sz="1500" dirty="0">
              <a:solidFill>
                <a:srgbClr val="0071C5"/>
              </a:solidFill>
              <a:latin typeface="+mj-lt"/>
            </a:endParaRPr>
          </a:p>
          <a:p>
            <a:pPr marL="0" lvl="1" indent="0">
              <a:buFont typeface="Wingdings" charset="2"/>
              <a:buNone/>
            </a:pPr>
            <a:endParaRPr lang="en-US" sz="1300" dirty="0" smtClean="0">
              <a:solidFill>
                <a:srgbClr val="0071C5"/>
              </a:solidFill>
              <a:latin typeface="+mj-lt"/>
            </a:endParaRPr>
          </a:p>
          <a:p>
            <a:pPr marL="0" lvl="1" indent="0">
              <a:buFont typeface="Wingdings" charset="2"/>
              <a:buNone/>
            </a:pPr>
            <a:endParaRPr lang="en-US" sz="1300" dirty="0" smtClean="0">
              <a:solidFill>
                <a:srgbClr val="0071C5"/>
              </a:solidFill>
              <a:latin typeface="+mj-lt"/>
            </a:endParaRPr>
          </a:p>
          <a:p>
            <a:pPr marL="0" lvl="1" indent="0">
              <a:buNone/>
            </a:pPr>
            <a:endParaRPr lang="en-US" sz="1300" dirty="0">
              <a:solidFill>
                <a:srgbClr val="0071C5"/>
              </a:solidFill>
              <a:latin typeface="+mj-lt"/>
            </a:endParaRPr>
          </a:p>
          <a:p>
            <a:pPr marL="0" lvl="1" indent="0">
              <a:buNone/>
            </a:pPr>
            <a:endParaRPr lang="en-US" sz="1500" dirty="0" smtClean="0">
              <a:latin typeface="+mj-lt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500" dirty="0" smtClean="0">
                <a:latin typeface="+mj-lt"/>
              </a:rPr>
              <a:t>Key observation</a:t>
            </a:r>
          </a:p>
          <a:p>
            <a:pPr lvl="2"/>
            <a:r>
              <a:rPr lang="en-US" sz="1500" dirty="0">
                <a:latin typeface="+mj-lt"/>
              </a:rPr>
              <a:t>There can be a coverage difference as </a:t>
            </a:r>
            <a:r>
              <a:rPr lang="en-US" sz="1500" dirty="0" smtClean="0">
                <a:latin typeface="+mj-lt"/>
              </a:rPr>
              <a:t>large </a:t>
            </a:r>
            <a:r>
              <a:rPr lang="en-US" sz="1500" dirty="0">
                <a:latin typeface="+mj-lt"/>
              </a:rPr>
              <a:t>as 6dB when comparing use of compressed vs. uncompressed headers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883" y="3106985"/>
            <a:ext cx="4233406" cy="79773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308623" y="3113314"/>
            <a:ext cx="3375001" cy="818606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algn="just"/>
            <a:r>
              <a:rPr lang="en-US" sz="1200" dirty="0" smtClean="0">
                <a:solidFill>
                  <a:srgbClr val="003C71"/>
                </a:solidFill>
              </a:rPr>
              <a:t>Example of timing relationship for HD-FDD, where PDSCH and PUSCH are SPS scheduled, and PUCCH has no repetition, which punctures PUSCH. </a:t>
            </a:r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8882055"/>
              </p:ext>
            </p:extLst>
          </p:nvPr>
        </p:nvGraphicFramePr>
        <p:xfrm>
          <a:off x="655211" y="4427742"/>
          <a:ext cx="7828815" cy="112775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40943"/>
                <a:gridCol w="671043"/>
                <a:gridCol w="671043"/>
                <a:gridCol w="754923"/>
                <a:gridCol w="587163"/>
                <a:gridCol w="629100"/>
                <a:gridCol w="629100"/>
                <a:gridCol w="629100"/>
                <a:gridCol w="629100"/>
                <a:gridCol w="629100"/>
                <a:gridCol w="629100"/>
                <a:gridCol w="629100"/>
              </a:tblGrid>
              <a:tr h="177135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BLER=2%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u="none" strike="noStrike" dirty="0" smtClean="0">
                          <a:effectLst/>
                        </a:rPr>
                        <a:t>40ms with header compression</a:t>
                      </a:r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u="none" strike="noStrike" dirty="0" smtClean="0">
                          <a:effectLst/>
                        </a:rPr>
                        <a:t>40ms without header compression</a:t>
                      </a:r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</a:tr>
              <a:tr h="3129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Frame type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</a:rPr>
                        <a:t>PDSCH</a:t>
                      </a:r>
                      <a:r>
                        <a:rPr lang="en-US" sz="1000" u="none" strike="noStrike" baseline="0" dirty="0" smtClean="0">
                          <a:effectLst/>
                        </a:rPr>
                        <a:t> Rx</a:t>
                      </a:r>
                      <a:r>
                        <a:rPr lang="en-US" sz="1000" u="none" strike="noStrike" dirty="0" smtClean="0">
                          <a:effectLst/>
                        </a:rPr>
                        <a:t> </a:t>
                      </a:r>
                      <a:r>
                        <a:rPr lang="en-US" sz="1000" u="none" strike="noStrike" dirty="0">
                          <a:effectLst/>
                        </a:rPr>
                        <a:t>antenna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DL RLs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DL MCL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UL RLs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UL MCL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Overall MCL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DL RLs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DL MCL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UL RLs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UL MCL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Overall MCL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</a:tr>
              <a:tr h="1594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FD-FDD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1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16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</a:rPr>
                        <a:t>144.96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32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142.08</a:t>
                      </a:r>
                      <a:endParaRPr 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142.08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139.06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00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136.37</a:t>
                      </a:r>
                      <a:endParaRPr lang="en-US" sz="100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0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136.37</a:t>
                      </a:r>
                      <a:endParaRPr lang="en-US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94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FD-FDD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2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16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150.46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32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142.08</a:t>
                      </a:r>
                      <a:endParaRPr 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142.08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0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145.26</a:t>
                      </a:r>
                      <a:endParaRPr lang="en-US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00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136.37</a:t>
                      </a:r>
                      <a:endParaRPr lang="en-US" sz="100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0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136.37</a:t>
                      </a:r>
                      <a:endParaRPr lang="en-US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94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HD-FDD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1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139.46</a:t>
                      </a:r>
                      <a:endParaRPr 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32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142.08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</a:rPr>
                        <a:t>139.46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00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133.56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0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136.37</a:t>
                      </a:r>
                      <a:endParaRPr lang="en-US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133.56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94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HD-FDD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2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145.46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32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142.08</a:t>
                      </a:r>
                      <a:endParaRPr 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142.08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0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140.06</a:t>
                      </a:r>
                      <a:endParaRPr lang="en-US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00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136.37</a:t>
                      </a:r>
                      <a:endParaRPr lang="en-US" sz="100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0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136.37</a:t>
                      </a:r>
                      <a:endParaRPr lang="en-US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330090" y="1493520"/>
            <a:ext cx="8696464" cy="654061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r>
              <a:rPr lang="en-US" dirty="0">
                <a:solidFill>
                  <a:srgbClr val="0071C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Maximal Coverage at BLER=2% for AMR-WB 6.6kbps/EVS 7.2kbps with </a:t>
            </a:r>
          </a:p>
          <a:p>
            <a:r>
              <a:rPr lang="en-US" dirty="0">
                <a:solidFill>
                  <a:srgbClr val="0071C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transmission time interval of 40ms and with/without header compression</a:t>
            </a:r>
            <a:endParaRPr lang="de-DE" dirty="0">
              <a:solidFill>
                <a:srgbClr val="0071C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9190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 of the study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sz="2400" dirty="0" smtClean="0"/>
              <a:t>To investigate potential enhancements in RAN</a:t>
            </a:r>
          </a:p>
          <a:p>
            <a:pPr lvl="1"/>
            <a:r>
              <a:rPr lang="en-US" sz="2000" dirty="0" smtClean="0"/>
              <a:t>To solve the problem of critical data discard in PDCP related to UL video transmission</a:t>
            </a:r>
            <a:r>
              <a:rPr lang="en-GB" sz="2000" dirty="0"/>
              <a:t> </a:t>
            </a:r>
            <a:r>
              <a:rPr lang="en-GB" sz="2000" dirty="0" smtClean="0"/>
              <a:t>in order to improve the perceived </a:t>
            </a:r>
            <a:r>
              <a:rPr lang="en-GB" sz="2000" dirty="0"/>
              <a:t>video quality </a:t>
            </a:r>
            <a:r>
              <a:rPr lang="en-GB" sz="2000" dirty="0" smtClean="0"/>
              <a:t>by the UE</a:t>
            </a:r>
          </a:p>
          <a:p>
            <a:pPr lvl="1"/>
            <a:r>
              <a:rPr lang="de-DE" sz="2000" dirty="0"/>
              <a:t>To </a:t>
            </a:r>
            <a:r>
              <a:rPr lang="en-US" sz="2000" dirty="0" smtClean="0"/>
              <a:t>improve </a:t>
            </a:r>
            <a:r>
              <a:rPr lang="en-US" sz="2000" dirty="0"/>
              <a:t>the </a:t>
            </a:r>
            <a:r>
              <a:rPr lang="en-US" sz="2000" dirty="0" err="1"/>
              <a:t>VoLTE</a:t>
            </a:r>
            <a:r>
              <a:rPr lang="en-US" sz="2000" dirty="0"/>
              <a:t> performance when UL voice data carrying uncompressed header need to be </a:t>
            </a:r>
            <a:r>
              <a:rPr lang="en-US" sz="2000" dirty="0" smtClean="0"/>
              <a:t>transmitted</a:t>
            </a:r>
            <a:endParaRPr lang="de-DE" sz="2000" dirty="0"/>
          </a:p>
          <a:p>
            <a:pPr lvl="1"/>
            <a:endParaRPr lang="en-GB" sz="2000" dirty="0"/>
          </a:p>
          <a:p>
            <a:pPr lvl="1"/>
            <a:endParaRPr lang="en-GB" dirty="0"/>
          </a:p>
          <a:p>
            <a:pPr lvl="1"/>
            <a:endParaRPr lang="en-GB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marL="0" lvl="1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12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847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 of the study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sz="2400" dirty="0" smtClean="0"/>
              <a:t>Investigations could be performed in the following areas</a:t>
            </a:r>
          </a:p>
          <a:p>
            <a:pPr lvl="1"/>
            <a:r>
              <a:rPr lang="en-GB" dirty="0" smtClean="0"/>
              <a:t>On </a:t>
            </a:r>
            <a:r>
              <a:rPr lang="en-US" dirty="0" smtClean="0"/>
              <a:t>critical </a:t>
            </a:r>
            <a:r>
              <a:rPr lang="en-US" dirty="0"/>
              <a:t>data discard in </a:t>
            </a:r>
            <a:r>
              <a:rPr lang="en-US" dirty="0" smtClean="0"/>
              <a:t>PDCP for video (</a:t>
            </a:r>
            <a:r>
              <a:rPr lang="en-US" dirty="0" smtClean="0"/>
              <a:t>RAN2)</a:t>
            </a:r>
            <a:endParaRPr lang="en-US" dirty="0"/>
          </a:p>
          <a:p>
            <a:pPr lvl="2"/>
            <a:r>
              <a:rPr lang="en-GB" sz="1600" dirty="0" smtClean="0"/>
              <a:t>Methods for </a:t>
            </a:r>
            <a:r>
              <a:rPr lang="en-GB" sz="1600" dirty="0"/>
              <a:t>the UE access stratum to be aware that </a:t>
            </a:r>
            <a:r>
              <a:rPr lang="en-GB" sz="1600" dirty="0" smtClean="0"/>
              <a:t>a </a:t>
            </a:r>
            <a:r>
              <a:rPr lang="en-GB" sz="1600" dirty="0"/>
              <a:t>PDCP SDU relates to upper layer critical data.</a:t>
            </a:r>
            <a:endParaRPr lang="en-GB" sz="1600" dirty="0">
              <a:solidFill>
                <a:srgbClr val="FFC000"/>
              </a:solidFill>
            </a:endParaRPr>
          </a:p>
          <a:p>
            <a:pPr lvl="2"/>
            <a:r>
              <a:rPr lang="en-GB" sz="1600" dirty="0" smtClean="0"/>
              <a:t>Methods for </a:t>
            </a:r>
            <a:r>
              <a:rPr lang="en-GB" sz="1600" dirty="0"/>
              <a:t>the </a:t>
            </a:r>
            <a:r>
              <a:rPr lang="en-GB" sz="1600" dirty="0" err="1"/>
              <a:t>eNB</a:t>
            </a:r>
            <a:r>
              <a:rPr lang="en-GB" sz="1600" dirty="0"/>
              <a:t> to be made aware that the UE has upper layer critical data within its buffers so that the </a:t>
            </a:r>
            <a:r>
              <a:rPr lang="en-GB" sz="1600" dirty="0" err="1"/>
              <a:t>eNB</a:t>
            </a:r>
            <a:r>
              <a:rPr lang="en-GB" sz="1600" dirty="0"/>
              <a:t> can take the information into account in UL scheduling decisions. Appropriate network configuration/control of the mechanisms may also need to be considered</a:t>
            </a:r>
            <a:r>
              <a:rPr lang="en-GB" sz="1600" dirty="0" smtClean="0"/>
              <a:t>.</a:t>
            </a:r>
            <a:endParaRPr lang="en-US" sz="1600" u="sng" dirty="0"/>
          </a:p>
          <a:p>
            <a:pPr lvl="1"/>
            <a:r>
              <a:rPr lang="en-US" dirty="0" smtClean="0"/>
              <a:t>On voice </a:t>
            </a:r>
            <a:r>
              <a:rPr lang="en-US" dirty="0"/>
              <a:t>data transmission with uncompressed </a:t>
            </a:r>
            <a:r>
              <a:rPr lang="en-US" dirty="0" smtClean="0"/>
              <a:t>header (</a:t>
            </a:r>
            <a:r>
              <a:rPr lang="en-US" dirty="0" smtClean="0"/>
              <a:t>RAN2)</a:t>
            </a:r>
            <a:endParaRPr lang="en-US" dirty="0" smtClean="0"/>
          </a:p>
          <a:p>
            <a:pPr lvl="2"/>
            <a:r>
              <a:rPr lang="en-GB" sz="1600" dirty="0" smtClean="0"/>
              <a:t>Methods </a:t>
            </a:r>
            <a:r>
              <a:rPr lang="en-US" sz="1600" dirty="0" smtClean="0"/>
              <a:t>for a UE to detect and inform the network about “key frame”, i.e. UL voice data carrying uncompressed header.</a:t>
            </a:r>
          </a:p>
          <a:p>
            <a:pPr lvl="2"/>
            <a:r>
              <a:rPr lang="en-US" sz="1600" dirty="0" smtClean="0"/>
              <a:t>Methods to </a:t>
            </a:r>
            <a:r>
              <a:rPr lang="en-US" sz="1600" dirty="0"/>
              <a:t>separate the transmission of UL voice data carrying uncompressed header and compressed header.</a:t>
            </a:r>
          </a:p>
          <a:p>
            <a:pPr lvl="2"/>
            <a:r>
              <a:rPr lang="en-US" sz="1600" dirty="0" smtClean="0"/>
              <a:t>Methods to </a:t>
            </a:r>
            <a:r>
              <a:rPr lang="en-US" sz="1600" dirty="0"/>
              <a:t>decouple the user payload transmission and the uncompressed header transmission</a:t>
            </a:r>
            <a:r>
              <a:rPr lang="en-US" sz="1600" dirty="0" smtClean="0"/>
              <a:t>. </a:t>
            </a:r>
            <a:endParaRPr lang="en-GB" sz="1600" dirty="0">
              <a:solidFill>
                <a:srgbClr val="FF0000"/>
              </a:solidFill>
            </a:endParaRPr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marL="0" lvl="1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13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596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 of the study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sz="2400" dirty="0" smtClean="0"/>
              <a:t>RAN time budget allocation</a:t>
            </a:r>
          </a:p>
          <a:p>
            <a:pPr lvl="1"/>
            <a:r>
              <a:rPr lang="en-US" sz="2000" dirty="0" smtClean="0"/>
              <a:t>A 3-meeting cycle over 2 quarters with max 1 TU for each RAN2  meeting is proposed</a:t>
            </a:r>
            <a:endParaRPr lang="en-GB" sz="2000" dirty="0">
              <a:solidFill>
                <a:srgbClr val="FF0000"/>
              </a:solidFill>
            </a:endParaRPr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marL="0" lvl="1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14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176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Appendix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6466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Issues </a:t>
            </a:r>
            <a:r>
              <a:rPr lang="en-US" dirty="0"/>
              <a:t>with conversational video calls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Further details on the potentially observed issues:</a:t>
            </a:r>
          </a:p>
          <a:p>
            <a:pPr lvl="1"/>
            <a:r>
              <a:rPr lang="en-US" u="sng" dirty="0" smtClean="0"/>
              <a:t>Very </a:t>
            </a:r>
            <a:r>
              <a:rPr lang="en-US" u="sng" dirty="0"/>
              <a:t>short video freezes: </a:t>
            </a:r>
            <a:r>
              <a:rPr lang="en-US" dirty="0"/>
              <a:t>some I-frames are not fully transmitted by the modem because of PDCP discard. On the receiver side, video decoding is stopped until the video sender retransmits the missing I-frames </a:t>
            </a:r>
          </a:p>
          <a:p>
            <a:pPr lvl="1"/>
            <a:r>
              <a:rPr lang="en-US" u="sng" dirty="0"/>
              <a:t>Small video jumps: </a:t>
            </a:r>
            <a:r>
              <a:rPr lang="en-US" dirty="0" smtClean="0"/>
              <a:t>due </a:t>
            </a:r>
            <a:r>
              <a:rPr lang="en-US" dirty="0"/>
              <a:t>to retransmission of the missing video data by the video sender, the end-to-end latency increases suddenly and the video jitter buffer throws away a few frames because they are too old to be played out</a:t>
            </a:r>
          </a:p>
          <a:p>
            <a:pPr lvl="1"/>
            <a:r>
              <a:rPr lang="en-US" u="sng" dirty="0"/>
              <a:t>Longer video freezes: </a:t>
            </a:r>
            <a:r>
              <a:rPr lang="en-US" dirty="0"/>
              <a:t>the video data which have been discarded by PDCP are not retransmitted by the video sender (because the I-frame to be retransmitted is too old) or are retransmitted by the video sender but discarded again in PDCP layer. The video freezes until the next I-frame</a:t>
            </a:r>
          </a:p>
          <a:p>
            <a:pPr marL="0" lvl="1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16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1741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assumptions for </a:t>
            </a:r>
            <a:r>
              <a:rPr lang="en-US" dirty="0" err="1" smtClean="0"/>
              <a:t>VoLTE</a:t>
            </a:r>
            <a:endParaRPr lang="de-D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17</a:t>
            </a:fld>
            <a:endParaRPr lang="en-US" dirty="0">
              <a:solidFill>
                <a:prstClr val="white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7319038"/>
              </p:ext>
            </p:extLst>
          </p:nvPr>
        </p:nvGraphicFramePr>
        <p:xfrm>
          <a:off x="1016983" y="1669517"/>
          <a:ext cx="7161817" cy="3992880"/>
        </p:xfrm>
        <a:graphic>
          <a:graphicData uri="http://schemas.openxmlformats.org/drawingml/2006/table">
            <a:tbl>
              <a:tblPr firstRow="1" bandRow="1"/>
              <a:tblGrid>
                <a:gridCol w="2415089"/>
                <a:gridCol w="4746728"/>
              </a:tblGrid>
              <a:tr h="21319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Intel Clear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Intel Clear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Intel Clear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Intel Clear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Intel Clear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Intel Clear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Intel Clear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Intel Clear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Intel Clear"/>
                        </a:defRPr>
                      </a:lvl9pPr>
                    </a:lstStyle>
                    <a:p>
                      <a:r>
                        <a:rPr lang="en-US" sz="1400" dirty="0" smtClean="0"/>
                        <a:t>Parameters</a:t>
                      </a:r>
                      <a:endParaRPr lang="en-US" sz="14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1C5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Intel Clear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Intel Clear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Intel Clear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Intel Clear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Intel Clear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Intel Clear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Intel Clear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Intel Clear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Intel Clear"/>
                        </a:defRPr>
                      </a:lvl9pPr>
                    </a:lstStyle>
                    <a:p>
                      <a:r>
                        <a:rPr lang="en-US" sz="1400" dirty="0" smtClean="0"/>
                        <a:t>Values</a:t>
                      </a:r>
                      <a:endParaRPr lang="en-US" sz="14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1C5"/>
                    </a:solidFill>
                  </a:tcPr>
                </a:tc>
              </a:tr>
              <a:tr h="22966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9pPr>
                    </a:lstStyle>
                    <a:p>
                      <a:r>
                        <a:rPr lang="en-US" sz="1400" dirty="0" smtClean="0"/>
                        <a:t>Carrier</a:t>
                      </a:r>
                      <a:r>
                        <a:rPr lang="en-US" sz="1400" baseline="0" dirty="0" smtClean="0"/>
                        <a:t> frequency</a:t>
                      </a:r>
                      <a:endParaRPr lang="en-US" sz="14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1C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9pPr>
                    </a:lstStyle>
                    <a:p>
                      <a:r>
                        <a:rPr lang="en-US" sz="1400" dirty="0" smtClean="0"/>
                        <a:t>2.0 GHz</a:t>
                      </a:r>
                      <a:endParaRPr lang="en-US" sz="14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1C5">
                        <a:tint val="40000"/>
                      </a:srgbClr>
                    </a:solidFill>
                  </a:tcPr>
                </a:tc>
              </a:tr>
              <a:tr h="22966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9pPr>
                    </a:lstStyle>
                    <a:p>
                      <a:r>
                        <a:rPr lang="en-US" sz="1400" dirty="0" smtClean="0"/>
                        <a:t>Frame type</a:t>
                      </a:r>
                      <a:endParaRPr lang="en-US" sz="14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1C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9pPr>
                    </a:lstStyle>
                    <a:p>
                      <a:r>
                        <a:rPr lang="en-US" sz="1400" dirty="0" smtClean="0"/>
                        <a:t>FDD</a:t>
                      </a:r>
                      <a:endParaRPr lang="en-US" sz="14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1C5">
                        <a:tint val="20000"/>
                      </a:srgbClr>
                    </a:solidFill>
                  </a:tcPr>
                </a:tc>
              </a:tr>
              <a:tr h="22966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9pPr>
                    </a:lstStyle>
                    <a:p>
                      <a:r>
                        <a:rPr lang="en-US" sz="1400" dirty="0" smtClean="0"/>
                        <a:t>System bandwidth</a:t>
                      </a:r>
                      <a:endParaRPr lang="en-US" sz="14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1C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9pPr>
                    </a:lstStyle>
                    <a:p>
                      <a:r>
                        <a:rPr lang="en-US" sz="1400" dirty="0" smtClean="0"/>
                        <a:t>10MHz</a:t>
                      </a:r>
                      <a:endParaRPr lang="en-US" sz="14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1C5">
                        <a:tint val="40000"/>
                      </a:srgbClr>
                    </a:solidFill>
                  </a:tcPr>
                </a:tc>
              </a:tr>
              <a:tr h="22966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9pPr>
                    </a:lstStyle>
                    <a:p>
                      <a:r>
                        <a:rPr lang="en-US" sz="1400" dirty="0" smtClean="0"/>
                        <a:t>Channel mode</a:t>
                      </a:r>
                      <a:endParaRPr lang="en-US" sz="14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1C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9pPr>
                    </a:lstStyle>
                    <a:p>
                      <a:r>
                        <a:rPr lang="en-US" sz="1400" dirty="0" smtClean="0"/>
                        <a:t>EPA-5Hz</a:t>
                      </a:r>
                      <a:endParaRPr lang="en-US" sz="14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1C5">
                        <a:tint val="20000"/>
                      </a:srgbClr>
                    </a:solidFill>
                  </a:tcPr>
                </a:tc>
              </a:tr>
              <a:tr h="22966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9pPr>
                    </a:lstStyle>
                    <a:p>
                      <a:r>
                        <a:rPr lang="en-US" sz="1400" dirty="0" smtClean="0"/>
                        <a:t>Antenna setup</a:t>
                      </a:r>
                      <a:endParaRPr lang="en-US" sz="14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1C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9pPr>
                    </a:lstStyle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 smtClean="0"/>
                        <a:t>2Tx-1Rx and 2Tx-2Rx for PDSCH,</a:t>
                      </a:r>
                      <a:endParaRPr lang="en-US" sz="1400" dirty="0" smtClean="0"/>
                    </a:p>
                    <a:p>
                      <a:r>
                        <a:rPr lang="en-US" sz="1400" dirty="0" smtClean="0"/>
                        <a:t>1Tx</a:t>
                      </a:r>
                      <a:r>
                        <a:rPr lang="en-US" sz="1400" baseline="0" dirty="0" smtClean="0"/>
                        <a:t>-2Rx for PUSCH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1C5">
                        <a:tint val="40000"/>
                      </a:srgbClr>
                    </a:solidFill>
                  </a:tcPr>
                </a:tc>
              </a:tr>
              <a:tr h="22966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9pPr>
                    </a:lstStyle>
                    <a:p>
                      <a:r>
                        <a:rPr lang="en-US" sz="1400" dirty="0" smtClean="0"/>
                        <a:t>Occupied</a:t>
                      </a:r>
                      <a:r>
                        <a:rPr lang="en-US" sz="1400" baseline="0" dirty="0" smtClean="0"/>
                        <a:t> BW</a:t>
                      </a:r>
                      <a:endParaRPr lang="en-US" sz="14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1C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9pPr>
                    </a:lstStyle>
                    <a:p>
                      <a:r>
                        <a:rPr lang="en-US" sz="1400" dirty="0" smtClean="0"/>
                        <a:t>6 PRBs for PDSCH,</a:t>
                      </a:r>
                    </a:p>
                    <a:p>
                      <a:r>
                        <a:rPr lang="en-US" sz="1400" dirty="0" smtClean="0"/>
                        <a:t>3 or 6 PRBs for PUSCH</a:t>
                      </a:r>
                      <a:endParaRPr lang="en-US" sz="14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1C5">
                        <a:tint val="20000"/>
                      </a:srgbClr>
                    </a:solidFill>
                  </a:tcPr>
                </a:tc>
              </a:tr>
              <a:tr h="22966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9pPr>
                    </a:lstStyle>
                    <a:p>
                      <a:r>
                        <a:rPr lang="en-US" sz="1400" dirty="0" smtClean="0"/>
                        <a:t>Repetition level</a:t>
                      </a:r>
                      <a:endParaRPr lang="en-US" sz="14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1C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9pPr>
                    </a:lstStyle>
                    <a:p>
                      <a:r>
                        <a:rPr lang="en-US" sz="1400" dirty="0" smtClean="0"/>
                        <a:t>1, 2, 4, 8, 16, 32 for PUSCH,</a:t>
                      </a:r>
                    </a:p>
                    <a:p>
                      <a:r>
                        <a:rPr lang="en-US" sz="1400" dirty="0" smtClean="0"/>
                        <a:t>1, 2, 4, 8, 16</a:t>
                      </a:r>
                      <a:r>
                        <a:rPr lang="en-US" sz="1400" baseline="0" dirty="0" smtClean="0"/>
                        <a:t> for PDSCH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1C5">
                        <a:tint val="40000"/>
                      </a:srgbClr>
                    </a:solidFill>
                  </a:tcPr>
                </a:tc>
              </a:tr>
              <a:tr h="22966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9pPr>
                    </a:lstStyle>
                    <a:p>
                      <a:r>
                        <a:rPr lang="en-US" sz="1400" dirty="0" smtClean="0"/>
                        <a:t>Performance target</a:t>
                      </a:r>
                      <a:endParaRPr lang="en-US" sz="14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1C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9pPr>
                    </a:lstStyle>
                    <a:p>
                      <a:r>
                        <a:rPr lang="en-US" sz="1400" dirty="0" smtClean="0"/>
                        <a:t>2% BLER</a:t>
                      </a:r>
                      <a:endParaRPr lang="en-US" sz="14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1C5">
                        <a:tint val="20000"/>
                      </a:srgbClr>
                    </a:solidFill>
                  </a:tcPr>
                </a:tc>
              </a:tr>
              <a:tr h="22966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9pPr>
                    </a:lstStyle>
                    <a:p>
                      <a:r>
                        <a:rPr lang="en-US" sz="1400" dirty="0" smtClean="0"/>
                        <a:t>Channel</a:t>
                      </a:r>
                      <a:r>
                        <a:rPr lang="en-US" sz="1400" baseline="0" dirty="0" smtClean="0"/>
                        <a:t> estimation</a:t>
                      </a:r>
                      <a:endParaRPr lang="en-US" sz="14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1C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9pPr>
                    </a:lstStyle>
                    <a:p>
                      <a:r>
                        <a:rPr lang="en-US" sz="1400" dirty="0" smtClean="0"/>
                        <a:t>Cross-subframe</a:t>
                      </a:r>
                      <a:r>
                        <a:rPr lang="en-US" sz="1400" baseline="0" dirty="0" smtClean="0"/>
                        <a:t> channel estimation using 2D-MMSE</a:t>
                      </a:r>
                      <a:endParaRPr lang="en-US" sz="14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1C5">
                        <a:tint val="40000"/>
                      </a:srgbClr>
                    </a:solidFill>
                  </a:tcPr>
                </a:tc>
              </a:tr>
              <a:tr h="22966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9pPr>
                    </a:lstStyle>
                    <a:p>
                      <a:r>
                        <a:rPr lang="en-US" sz="1400" dirty="0" smtClean="0"/>
                        <a:t>Codec type</a:t>
                      </a:r>
                      <a:endParaRPr lang="en-US" sz="14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1C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Intel Clear"/>
                        </a:defRPr>
                      </a:lvl9pPr>
                    </a:lstStyle>
                    <a:p>
                      <a:r>
                        <a:rPr lang="en-US" sz="1400" dirty="0" smtClean="0"/>
                        <a:t>AMR-WB 6.6 kbps/EVS 7.2kbps</a:t>
                      </a:r>
                      <a:endParaRPr lang="en-US" sz="14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1C5">
                        <a:tint val="2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45249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TBS calculations</a:t>
            </a:r>
            <a:r>
              <a:rPr lang="en-US" dirty="0"/>
              <a:t> for </a:t>
            </a:r>
            <a:r>
              <a:rPr lang="en-US" dirty="0" err="1" smtClean="0"/>
              <a:t>VoLTE</a:t>
            </a:r>
            <a:endParaRPr lang="de-D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18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55613" y="1892777"/>
            <a:ext cx="8228012" cy="372189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457200" rtl="0" eaLnBrk="1" latinLnBrk="0" hangingPunct="1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None/>
              <a:defRPr sz="1800" b="0" kern="1200">
                <a:solidFill>
                  <a:srgbClr val="0071C5"/>
                </a:solidFill>
                <a:latin typeface="Arial"/>
                <a:ea typeface="+mn-ea"/>
                <a:cs typeface="Arial"/>
              </a:defRPr>
            </a:lvl1pPr>
            <a:lvl2pPr marL="225425" indent="-225425" algn="l" defTabSz="457200" rtl="0" eaLnBrk="1" latinLnBrk="0" hangingPunct="1">
              <a:spcBef>
                <a:spcPts val="1200"/>
              </a:spcBef>
              <a:buFont typeface="Wingdings" charset="2"/>
              <a:buChar char="§"/>
              <a:defRPr sz="1600" kern="1200" baseline="0">
                <a:solidFill>
                  <a:srgbClr val="003C71"/>
                </a:solidFill>
                <a:latin typeface="Arial"/>
                <a:ea typeface="+mn-ea"/>
                <a:cs typeface="Arial"/>
              </a:defRPr>
            </a:lvl2pPr>
            <a:lvl3pPr marL="571500" indent="-228600" algn="l" defTabSz="457200" rtl="0" eaLnBrk="1" latinLnBrk="0" hangingPunct="1">
              <a:spcBef>
                <a:spcPts val="800"/>
              </a:spcBef>
              <a:buFont typeface="Intel Clear" panose="020B0604020203020204" pitchFamily="34" charset="0"/>
              <a:buChar char="–"/>
              <a:defRPr sz="1600" kern="1200">
                <a:solidFill>
                  <a:srgbClr val="003C71"/>
                </a:solidFill>
                <a:latin typeface="Arial"/>
                <a:ea typeface="+mn-ea"/>
                <a:cs typeface="Arial"/>
              </a:defRPr>
            </a:lvl3pPr>
            <a:lvl4pPr marL="969963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3C71"/>
                </a:solidFill>
                <a:latin typeface="Arial"/>
                <a:ea typeface="+mn-ea"/>
                <a:cs typeface="Arial"/>
              </a:defRPr>
            </a:lvl4pPr>
            <a:lvl5pPr marL="1319213" indent="-228600" algn="l" defTabSz="457200" rtl="0" eaLnBrk="1" latinLnBrk="0" hangingPunct="1">
              <a:spcBef>
                <a:spcPct val="20000"/>
              </a:spcBef>
              <a:buFont typeface="Intel Clear" panose="020B0604020203020204" pitchFamily="34" charset="0"/>
              <a:buChar char="–"/>
              <a:defRPr sz="1400" kern="1200">
                <a:solidFill>
                  <a:srgbClr val="003C7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just">
              <a:spcBef>
                <a:spcPts val="300"/>
              </a:spcBef>
            </a:pPr>
            <a:r>
              <a:rPr lang="en-US" dirty="0" smtClean="0"/>
              <a:t>For codecs AMR-WB 6.6kbps and EVS 7.2kbps, the payload and corresponding TBS with transmission time interval of 40ms and with/without header compression (“</a:t>
            </a:r>
            <a:r>
              <a:rPr lang="en-US" dirty="0" err="1" smtClean="0"/>
              <a:t>RoHC</a:t>
            </a:r>
            <a:r>
              <a:rPr lang="en-US" dirty="0" smtClean="0"/>
              <a:t>-enabled”) are: </a:t>
            </a:r>
          </a:p>
          <a:p>
            <a:pPr lvl="1" algn="just">
              <a:spcBef>
                <a:spcPts val="300"/>
              </a:spcBef>
            </a:pPr>
            <a:endParaRPr lang="en-US" sz="1400" dirty="0" smtClean="0"/>
          </a:p>
          <a:p>
            <a:pPr lvl="1" algn="just">
              <a:spcBef>
                <a:spcPts val="300"/>
              </a:spcBef>
            </a:pPr>
            <a:endParaRPr lang="en-US" sz="1400" dirty="0" smtClean="0"/>
          </a:p>
          <a:p>
            <a:pPr lvl="1" algn="just">
              <a:spcBef>
                <a:spcPts val="300"/>
              </a:spcBef>
            </a:pPr>
            <a:endParaRPr lang="en-US" sz="1400" dirty="0" smtClean="0"/>
          </a:p>
          <a:p>
            <a:pPr lvl="1" algn="just">
              <a:spcBef>
                <a:spcPts val="300"/>
              </a:spcBef>
            </a:pPr>
            <a:endParaRPr lang="en-US" sz="1400" dirty="0" smtClean="0"/>
          </a:p>
          <a:p>
            <a:pPr lvl="1" algn="just">
              <a:spcBef>
                <a:spcPts val="300"/>
              </a:spcBef>
            </a:pPr>
            <a:endParaRPr lang="en-US" sz="1400" dirty="0" smtClean="0"/>
          </a:p>
          <a:p>
            <a:pPr lvl="1" algn="just">
              <a:spcBef>
                <a:spcPts val="300"/>
              </a:spcBef>
            </a:pPr>
            <a:endParaRPr lang="en-US" sz="1400" dirty="0" smtClean="0"/>
          </a:p>
          <a:p>
            <a:pPr lvl="1" algn="just">
              <a:spcBef>
                <a:spcPts val="300"/>
              </a:spcBef>
            </a:pPr>
            <a:endParaRPr lang="en-US" sz="1400" dirty="0" smtClean="0"/>
          </a:p>
          <a:p>
            <a:pPr lvl="1" algn="just">
              <a:spcBef>
                <a:spcPts val="300"/>
              </a:spcBef>
            </a:pPr>
            <a:endParaRPr lang="en-US" sz="1400" dirty="0" smtClean="0"/>
          </a:p>
          <a:p>
            <a:pPr lvl="1" algn="just">
              <a:spcBef>
                <a:spcPts val="300"/>
              </a:spcBef>
            </a:pPr>
            <a:endParaRPr lang="en-US" sz="1400" dirty="0" smtClean="0"/>
          </a:p>
          <a:p>
            <a:pPr lvl="1" algn="just">
              <a:spcBef>
                <a:spcPts val="300"/>
              </a:spcBef>
            </a:pPr>
            <a:endParaRPr lang="en-US" sz="1400" dirty="0" smtClean="0"/>
          </a:p>
          <a:p>
            <a:pPr lvl="1" algn="just">
              <a:spcBef>
                <a:spcPts val="300"/>
              </a:spcBef>
            </a:pPr>
            <a:endParaRPr lang="en-US" sz="1400" dirty="0" smtClean="0"/>
          </a:p>
          <a:p>
            <a:pPr lvl="1" algn="just">
              <a:spcBef>
                <a:spcPts val="300"/>
              </a:spcBef>
            </a:pPr>
            <a:endParaRPr lang="en-US" sz="1400" dirty="0" smtClean="0"/>
          </a:p>
          <a:p>
            <a:pPr marL="0" lvl="1" indent="0">
              <a:spcBef>
                <a:spcPts val="300"/>
              </a:spcBef>
              <a:buFont typeface="Wingdings" charset="2"/>
              <a:buNone/>
            </a:pPr>
            <a:endParaRPr lang="en-US" dirty="0" smtClean="0">
              <a:solidFill>
                <a:srgbClr val="0071C5"/>
              </a:solidFill>
              <a:latin typeface="+mj-lt"/>
            </a:endParaRPr>
          </a:p>
          <a:p>
            <a:pPr marL="0" lvl="1" indent="0">
              <a:spcBef>
                <a:spcPts val="300"/>
              </a:spcBef>
              <a:buFont typeface="Wingdings" charset="2"/>
              <a:buNone/>
            </a:pPr>
            <a:endParaRPr lang="en-US" dirty="0" smtClean="0">
              <a:solidFill>
                <a:srgbClr val="0071C5"/>
              </a:solidFill>
              <a:latin typeface="+mj-lt"/>
            </a:endParaRPr>
          </a:p>
          <a:p>
            <a:pPr lvl="1">
              <a:spcBef>
                <a:spcPts val="300"/>
              </a:spcBef>
            </a:pPr>
            <a:endParaRPr lang="en-US" sz="1400" dirty="0" smtClean="0">
              <a:latin typeface="+mj-lt"/>
            </a:endParaRPr>
          </a:p>
          <a:p>
            <a:pPr lvl="1">
              <a:spcBef>
                <a:spcPts val="300"/>
              </a:spcBef>
            </a:pPr>
            <a:endParaRPr lang="en-US" sz="1400" dirty="0" smtClean="0">
              <a:latin typeface="+mj-lt"/>
            </a:endParaRPr>
          </a:p>
          <a:p>
            <a:pPr lvl="1">
              <a:spcBef>
                <a:spcPts val="300"/>
              </a:spcBef>
            </a:pPr>
            <a:endParaRPr lang="en-US" sz="1400" dirty="0" smtClean="0">
              <a:latin typeface="+mj-lt"/>
            </a:endParaRPr>
          </a:p>
          <a:p>
            <a:pPr lvl="1">
              <a:spcBef>
                <a:spcPts val="300"/>
              </a:spcBef>
            </a:pPr>
            <a:endParaRPr lang="en-US" sz="1400" dirty="0" smtClean="0">
              <a:latin typeface="+mj-lt"/>
            </a:endParaRPr>
          </a:p>
          <a:p>
            <a:pPr lvl="1">
              <a:spcBef>
                <a:spcPts val="300"/>
              </a:spcBef>
            </a:pPr>
            <a:endParaRPr lang="en-US" sz="1400" dirty="0" smtClean="0">
              <a:latin typeface="+mj-lt"/>
            </a:endParaRPr>
          </a:p>
          <a:p>
            <a:pPr lvl="1">
              <a:spcBef>
                <a:spcPts val="300"/>
              </a:spcBef>
            </a:pPr>
            <a:endParaRPr lang="en-US" sz="1400" dirty="0" smtClean="0">
              <a:latin typeface="+mj-lt"/>
            </a:endParaRPr>
          </a:p>
          <a:p>
            <a:pPr lvl="1">
              <a:spcBef>
                <a:spcPts val="300"/>
              </a:spcBef>
            </a:pPr>
            <a:endParaRPr lang="en-US" sz="1400" dirty="0" smtClean="0">
              <a:latin typeface="+mj-lt"/>
            </a:endParaRPr>
          </a:p>
          <a:p>
            <a:pPr lvl="1">
              <a:spcBef>
                <a:spcPts val="300"/>
              </a:spcBef>
            </a:pPr>
            <a:endParaRPr lang="en-US" sz="1400" dirty="0" smtClean="0">
              <a:latin typeface="+mj-lt"/>
            </a:endParaRPr>
          </a:p>
          <a:p>
            <a:pPr lvl="1">
              <a:spcBef>
                <a:spcPts val="300"/>
              </a:spcBef>
            </a:pPr>
            <a:endParaRPr lang="en-US" sz="1400" dirty="0">
              <a:latin typeface="+mj-lt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9480014"/>
              </p:ext>
            </p:extLst>
          </p:nvPr>
        </p:nvGraphicFramePr>
        <p:xfrm>
          <a:off x="890719" y="2930606"/>
          <a:ext cx="7426891" cy="8445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16090"/>
                <a:gridCol w="538138"/>
                <a:gridCol w="818003"/>
                <a:gridCol w="636225"/>
                <a:gridCol w="681669"/>
                <a:gridCol w="428392"/>
                <a:gridCol w="677426"/>
                <a:gridCol w="727114"/>
                <a:gridCol w="575632"/>
                <a:gridCol w="727114"/>
                <a:gridCol w="701088"/>
              </a:tblGrid>
              <a:tr h="190500">
                <a:tc gridSpan="11">
                  <a:txBody>
                    <a:bodyPr/>
                    <a:lstStyle/>
                    <a:p>
                      <a:pPr algn="ctr" rtl="0" fontAlgn="ctr"/>
                      <a:r>
                        <a:rPr lang="en-US" sz="1000" b="1" u="none" strike="noStrike" dirty="0">
                          <a:effectLst/>
                        </a:rPr>
                        <a:t>40ms, RTP level aggregation, PDSCH with 6 RBs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0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Header</a:t>
                      </a:r>
                      <a:r>
                        <a:rPr lang="en-US" sz="1000" b="1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compression?</a:t>
                      </a:r>
                      <a:endParaRPr lang="en-US" sz="10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1" u="none" strike="noStrike" dirty="0">
                          <a:effectLst/>
                        </a:rPr>
                        <a:t>Payload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1" u="none" strike="noStrike" dirty="0">
                          <a:effectLst/>
                        </a:rPr>
                        <a:t>RTP </a:t>
                      </a:r>
                      <a:r>
                        <a:rPr lang="en-US" sz="1000" b="1" u="none" strike="noStrike" dirty="0" smtClean="0">
                          <a:effectLst/>
                        </a:rPr>
                        <a:t>header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1" u="none" strike="noStrike" dirty="0">
                          <a:effectLst/>
                        </a:rPr>
                        <a:t>PDCP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1" u="none" strike="noStrike" dirty="0">
                          <a:effectLst/>
                        </a:rPr>
                        <a:t>RLC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1" u="none" strike="noStrike" dirty="0">
                          <a:effectLst/>
                        </a:rPr>
                        <a:t>MAC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1" u="none" strike="noStrike" dirty="0">
                          <a:effectLst/>
                        </a:rPr>
                        <a:t>BRS+PHR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1" u="none" strike="noStrike" dirty="0">
                          <a:effectLst/>
                        </a:rPr>
                        <a:t>Payload + Headers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1" u="none" strike="noStrike" dirty="0">
                          <a:effectLst/>
                        </a:rPr>
                        <a:t>TBS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1" u="none" strike="noStrike" dirty="0">
                          <a:effectLst/>
                        </a:rPr>
                        <a:t>Number of coded bits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1" u="none" strike="noStrike" dirty="0">
                          <a:effectLst/>
                        </a:rPr>
                        <a:t>R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0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en-US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</a:rPr>
                        <a:t>18*2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</a:rPr>
                        <a:t>3*2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</a:rPr>
                        <a:t>2*2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 smtClean="0">
                          <a:effectLst/>
                        </a:rPr>
                        <a:t>2</a:t>
                      </a:r>
                      <a:endParaRPr 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</a:rPr>
                        <a:t>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 smtClean="0">
                          <a:effectLst/>
                        </a:rPr>
                        <a:t>392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</a:rPr>
                        <a:t>408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</a:rPr>
                        <a:t>1440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 smtClean="0">
                          <a:effectLst/>
                        </a:rPr>
                        <a:t>0.3000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0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en-US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</a:rPr>
                        <a:t>18*2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 smtClean="0">
                          <a:effectLst/>
                        </a:rPr>
                        <a:t>60*2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</a:rPr>
                        <a:t>2*2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 smtClean="0">
                          <a:effectLst/>
                        </a:rPr>
                        <a:t>2</a:t>
                      </a:r>
                      <a:endParaRPr 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</a:rPr>
                        <a:t>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 smtClean="0">
                          <a:effectLst/>
                        </a:rPr>
                        <a:t>1304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 smtClean="0">
                          <a:effectLst/>
                        </a:rPr>
                        <a:t>1352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 smtClean="0">
                          <a:effectLst/>
                        </a:rPr>
                        <a:t>2880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 smtClean="0">
                          <a:effectLst/>
                        </a:rPr>
                        <a:t>0.4778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5843644"/>
              </p:ext>
            </p:extLst>
          </p:nvPr>
        </p:nvGraphicFramePr>
        <p:xfrm>
          <a:off x="881250" y="4177350"/>
          <a:ext cx="7445827" cy="11239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35123"/>
                <a:gridCol w="522814"/>
                <a:gridCol w="820088"/>
                <a:gridCol w="637847"/>
                <a:gridCol w="683406"/>
                <a:gridCol w="443546"/>
                <a:gridCol w="665092"/>
                <a:gridCol w="728968"/>
                <a:gridCol w="577100"/>
                <a:gridCol w="728968"/>
                <a:gridCol w="702875"/>
              </a:tblGrid>
              <a:tr h="190500">
                <a:tc gridSpan="11">
                  <a:txBody>
                    <a:bodyPr/>
                    <a:lstStyle/>
                    <a:p>
                      <a:pPr algn="ctr" rtl="0" fontAlgn="ctr"/>
                      <a:r>
                        <a:rPr lang="en-US" sz="1000" b="1" u="none" strike="noStrike" dirty="0">
                          <a:effectLst/>
                        </a:rPr>
                        <a:t>40ms, RTP level aggregation, </a:t>
                      </a:r>
                      <a:r>
                        <a:rPr lang="en-US" sz="1000" b="1" u="none" strike="noStrike" dirty="0" smtClean="0">
                          <a:effectLst/>
                        </a:rPr>
                        <a:t>PUSCH </a:t>
                      </a:r>
                      <a:r>
                        <a:rPr lang="en-US" sz="1000" b="1" u="none" strike="noStrike" dirty="0">
                          <a:effectLst/>
                        </a:rPr>
                        <a:t>with </a:t>
                      </a:r>
                      <a:r>
                        <a:rPr lang="en-US" sz="1000" b="1" u="none" strike="noStrike" dirty="0" smtClean="0">
                          <a:effectLst/>
                        </a:rPr>
                        <a:t>3 or 6 </a:t>
                      </a:r>
                      <a:r>
                        <a:rPr lang="en-US" sz="1000" b="1" u="none" strike="noStrike" dirty="0">
                          <a:effectLst/>
                        </a:rPr>
                        <a:t>RBs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0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Header compression?</a:t>
                      </a:r>
                      <a:endParaRPr lang="en-US" sz="10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1" u="none" strike="noStrike" dirty="0">
                          <a:effectLst/>
                        </a:rPr>
                        <a:t>Payload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1" u="none" strike="noStrike" dirty="0">
                          <a:effectLst/>
                        </a:rPr>
                        <a:t>RTP </a:t>
                      </a:r>
                      <a:r>
                        <a:rPr lang="en-US" sz="1000" b="1" u="none" strike="noStrike" dirty="0" smtClean="0">
                          <a:effectLst/>
                        </a:rPr>
                        <a:t>header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1" u="none" strike="noStrike" dirty="0">
                          <a:effectLst/>
                        </a:rPr>
                        <a:t>PDCP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1" u="none" strike="noStrike" dirty="0">
                          <a:effectLst/>
                        </a:rPr>
                        <a:t>RLC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1" u="none" strike="noStrike" dirty="0">
                          <a:effectLst/>
                        </a:rPr>
                        <a:t>MAC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1" u="none" strike="noStrike" dirty="0">
                          <a:effectLst/>
                        </a:rPr>
                        <a:t>BRS+PHR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1" u="none" strike="noStrike" dirty="0">
                          <a:effectLst/>
                        </a:rPr>
                        <a:t>Payload + Headers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1" u="none" strike="noStrike" dirty="0">
                          <a:effectLst/>
                        </a:rPr>
                        <a:t>TBS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1" u="none" strike="noStrike" dirty="0">
                          <a:effectLst/>
                        </a:rPr>
                        <a:t>Number of coded bits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1" u="none" strike="noStrike" dirty="0">
                          <a:effectLst/>
                        </a:rPr>
                        <a:t>R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EFDA"/>
                    </a:solidFill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0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en-US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</a:rPr>
                        <a:t>18*2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</a:rPr>
                        <a:t>3*2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</a:rPr>
                        <a:t>2*2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 smtClean="0">
                          <a:effectLst/>
                        </a:rPr>
                        <a:t>2</a:t>
                      </a:r>
                      <a:endParaRPr 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</a:rPr>
                        <a:t>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 smtClean="0">
                          <a:effectLst/>
                        </a:rPr>
                        <a:t>440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 smtClean="0">
                          <a:effectLst/>
                        </a:rPr>
                        <a:t>456 (3PRBs)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 smtClean="0">
                          <a:effectLst/>
                        </a:rPr>
                        <a:t>864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 smtClean="0">
                          <a:effectLst/>
                        </a:rPr>
                        <a:t>0.5370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US" sz="10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en-US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</a:rPr>
                        <a:t>18*2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 smtClean="0">
                          <a:effectLst/>
                        </a:rPr>
                        <a:t>60*2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</a:rPr>
                        <a:t>2*2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 smtClean="0">
                          <a:effectLst/>
                        </a:rPr>
                        <a:t>2</a:t>
                      </a:r>
                      <a:endParaRPr 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</a:rPr>
                        <a:t>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 smtClean="0">
                          <a:effectLst/>
                        </a:rPr>
                        <a:t>1352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 smtClean="0">
                          <a:effectLst/>
                        </a:rPr>
                        <a:t>1352 (6PRBs)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 smtClean="0">
                          <a:effectLst/>
                        </a:rPr>
                        <a:t>3456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 smtClean="0">
                          <a:effectLst/>
                        </a:rPr>
                        <a:t>0.3981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45228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VoLTE</a:t>
            </a:r>
            <a:r>
              <a:rPr lang="en-US" dirty="0" smtClean="0"/>
              <a:t> packet format and size</a:t>
            </a:r>
            <a:endParaRPr lang="de-D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19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55613" y="1750808"/>
            <a:ext cx="8228012" cy="4193616"/>
          </a:xfrm>
          <a:prstGeom prst="rect">
            <a:avLst/>
          </a:prstGeom>
        </p:spPr>
        <p:txBody>
          <a:bodyPr/>
          <a:lstStyle>
            <a:lvl1pPr marL="0" indent="0" algn="l" defTabSz="457200" rtl="0" eaLnBrk="1" latinLnBrk="0" hangingPunct="1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None/>
              <a:defRPr sz="1800" b="0" kern="1200">
                <a:solidFill>
                  <a:srgbClr val="0071C5"/>
                </a:solidFill>
                <a:latin typeface="Arial"/>
                <a:ea typeface="+mn-ea"/>
                <a:cs typeface="Arial"/>
              </a:defRPr>
            </a:lvl1pPr>
            <a:lvl2pPr marL="225425" indent="-225425" algn="l" defTabSz="457200" rtl="0" eaLnBrk="1" latinLnBrk="0" hangingPunct="1">
              <a:spcBef>
                <a:spcPts val="1200"/>
              </a:spcBef>
              <a:buFont typeface="Wingdings" charset="2"/>
              <a:buChar char="§"/>
              <a:defRPr sz="1600" kern="1200" baseline="0">
                <a:solidFill>
                  <a:srgbClr val="003C71"/>
                </a:solidFill>
                <a:latin typeface="Arial"/>
                <a:ea typeface="+mn-ea"/>
                <a:cs typeface="Arial"/>
              </a:defRPr>
            </a:lvl2pPr>
            <a:lvl3pPr marL="571500" indent="-228600" algn="l" defTabSz="457200" rtl="0" eaLnBrk="1" latinLnBrk="0" hangingPunct="1">
              <a:spcBef>
                <a:spcPts val="800"/>
              </a:spcBef>
              <a:buFont typeface="Intel Clear" panose="020B0604020203020204" pitchFamily="34" charset="0"/>
              <a:buChar char="–"/>
              <a:defRPr sz="1600" kern="1200">
                <a:solidFill>
                  <a:srgbClr val="003C71"/>
                </a:solidFill>
                <a:latin typeface="Arial"/>
                <a:ea typeface="+mn-ea"/>
                <a:cs typeface="Arial"/>
              </a:defRPr>
            </a:lvl3pPr>
            <a:lvl4pPr marL="969963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3C71"/>
                </a:solidFill>
                <a:latin typeface="Arial"/>
                <a:ea typeface="+mn-ea"/>
                <a:cs typeface="Arial"/>
              </a:defRPr>
            </a:lvl4pPr>
            <a:lvl5pPr marL="1319213" indent="-228600" algn="l" defTabSz="457200" rtl="0" eaLnBrk="1" latinLnBrk="0" hangingPunct="1">
              <a:spcBef>
                <a:spcPct val="20000"/>
              </a:spcBef>
              <a:buFont typeface="Intel Clear" panose="020B0604020203020204" pitchFamily="34" charset="0"/>
              <a:buChar char="–"/>
              <a:defRPr sz="1400" kern="1200">
                <a:solidFill>
                  <a:srgbClr val="003C7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800" dirty="0" smtClean="0"/>
              <a:t>A </a:t>
            </a:r>
            <a:r>
              <a:rPr lang="en-US" sz="1800" dirty="0" err="1" smtClean="0"/>
              <a:t>VoLTE</a:t>
            </a:r>
            <a:r>
              <a:rPr lang="en-US" sz="1800" dirty="0" smtClean="0"/>
              <a:t> packet is composed of 20ms speech burst in case of no aggregation</a:t>
            </a:r>
          </a:p>
          <a:p>
            <a:pPr lvl="2"/>
            <a:endParaRPr lang="en-US" sz="1800" dirty="0" smtClean="0"/>
          </a:p>
          <a:p>
            <a:pPr marL="342900" lvl="2" indent="0">
              <a:buFont typeface="Intel Clear" panose="020B0604020203020204" pitchFamily="34" charset="0"/>
              <a:buNone/>
            </a:pPr>
            <a:endParaRPr lang="en-US" sz="1800" dirty="0" smtClean="0"/>
          </a:p>
          <a:p>
            <a:pPr lvl="1"/>
            <a:r>
              <a:rPr lang="en-US" sz="1800" dirty="0" smtClean="0"/>
              <a:t>Speech frame + Header given in the table </a:t>
            </a:r>
          </a:p>
          <a:p>
            <a:pPr lvl="3"/>
            <a:endParaRPr lang="en-US" dirty="0" smtClean="0"/>
          </a:p>
          <a:p>
            <a:pPr lvl="1"/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3506921" y="2509048"/>
            <a:ext cx="4574481" cy="517161"/>
            <a:chOff x="2431789" y="1121172"/>
            <a:chExt cx="4574481" cy="517161"/>
          </a:xfrm>
        </p:grpSpPr>
        <p:sp>
          <p:nvSpPr>
            <p:cNvPr id="6" name="Rectangle 5"/>
            <p:cNvSpPr/>
            <p:nvPr/>
          </p:nvSpPr>
          <p:spPr>
            <a:xfrm>
              <a:off x="4397981" y="1121172"/>
              <a:ext cx="2608289" cy="517161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50" b="1" dirty="0" smtClean="0">
                  <a:solidFill>
                    <a:schemeClr val="tx1"/>
                  </a:solidFill>
                </a:rPr>
                <a:t>Payload</a:t>
              </a:r>
              <a:endParaRPr lang="en-US" sz="1650" b="1" dirty="0">
                <a:solidFill>
                  <a:schemeClr val="tx1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2431789" y="1126794"/>
              <a:ext cx="1901876" cy="505918"/>
            </a:xfrm>
            <a:prstGeom prst="rect">
              <a:avLst/>
            </a:prstGeom>
            <a:solidFill>
              <a:srgbClr val="009FDF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50" b="1" dirty="0" smtClean="0">
                  <a:solidFill>
                    <a:schemeClr val="tx1"/>
                  </a:solidFill>
                </a:rPr>
                <a:t>IPv6 (40 B), UDP (8B), RTP (12B)</a:t>
              </a:r>
              <a:endParaRPr lang="en-US" sz="1650" b="1" dirty="0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8196955"/>
              </p:ext>
            </p:extLst>
          </p:nvPr>
        </p:nvGraphicFramePr>
        <p:xfrm>
          <a:off x="1561332" y="3664462"/>
          <a:ext cx="5165125" cy="240411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005017"/>
                <a:gridCol w="2273643"/>
                <a:gridCol w="1886465"/>
              </a:tblGrid>
              <a:tr h="29656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Frame Type Index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Frame content 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j-lt"/>
                        </a:rPr>
                        <a:t>Bytes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</a:tr>
              <a:tr h="18765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j-lt"/>
                          <a:ea typeface="Calibri" panose="020F0502020204030204" pitchFamily="34" charset="0"/>
                        </a:rPr>
                        <a:t>0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j-lt"/>
                          <a:ea typeface="Calibri" panose="020F0502020204030204" pitchFamily="34" charset="0"/>
                        </a:rPr>
                        <a:t>AMR-NB 4.75Kbit/s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j-lt"/>
                          <a:ea typeface="Calibri" panose="020F0502020204030204" pitchFamily="34" charset="0"/>
                        </a:rPr>
                        <a:t>13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</a:tr>
              <a:tr h="18765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0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AMR-WB 6.60 </a:t>
                      </a:r>
                      <a:r>
                        <a:rPr lang="en-US" sz="1200" dirty="0" err="1">
                          <a:effectLst/>
                          <a:latin typeface="+mj-lt"/>
                        </a:rPr>
                        <a:t>kbit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/s 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18 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</a:tr>
              <a:tr h="18765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j-lt"/>
                        </a:rPr>
                        <a:t>1</a:t>
                      </a:r>
                      <a:endParaRPr lang="en-US" sz="1200"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AMR-WB 8.85 </a:t>
                      </a:r>
                      <a:r>
                        <a:rPr lang="en-US" sz="1200" dirty="0" err="1">
                          <a:effectLst/>
                          <a:latin typeface="+mj-lt"/>
                        </a:rPr>
                        <a:t>kbit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/s 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23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</a:tr>
              <a:tr h="18765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j-lt"/>
                        </a:rPr>
                        <a:t>2</a:t>
                      </a:r>
                      <a:endParaRPr lang="en-US" sz="1200"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AMR-WB 12.65 </a:t>
                      </a:r>
                      <a:r>
                        <a:rPr lang="en-US" sz="1200" dirty="0" err="1">
                          <a:effectLst/>
                          <a:latin typeface="+mj-lt"/>
                        </a:rPr>
                        <a:t>kbit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/s 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33 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</a:tr>
              <a:tr h="18765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3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AMR-WB 14.25 </a:t>
                      </a:r>
                      <a:r>
                        <a:rPr lang="en-US" sz="1200" dirty="0" err="1">
                          <a:effectLst/>
                          <a:latin typeface="+mj-lt"/>
                        </a:rPr>
                        <a:t>kbit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/s 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37 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</a:tr>
              <a:tr h="18765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j-lt"/>
                        </a:rPr>
                        <a:t>4</a:t>
                      </a:r>
                      <a:endParaRPr lang="en-US" sz="1200"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AMR-WB 15.85 </a:t>
                      </a:r>
                      <a:r>
                        <a:rPr lang="en-US" sz="1200" dirty="0" err="1">
                          <a:effectLst/>
                          <a:latin typeface="+mj-lt"/>
                        </a:rPr>
                        <a:t>kbit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/s 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41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</a:tr>
              <a:tr h="18765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j-lt"/>
                        </a:rPr>
                        <a:t>5</a:t>
                      </a:r>
                      <a:endParaRPr lang="en-US" sz="1200"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AMR-WB 18.25 </a:t>
                      </a:r>
                      <a:r>
                        <a:rPr lang="en-US" sz="1200" dirty="0" err="1">
                          <a:effectLst/>
                          <a:latin typeface="+mj-lt"/>
                        </a:rPr>
                        <a:t>kbit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/s 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47 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</a:tr>
              <a:tr h="18765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j-lt"/>
                        </a:rPr>
                        <a:t>6</a:t>
                      </a:r>
                      <a:endParaRPr lang="en-US" sz="1200"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AMR-WB 19.85 </a:t>
                      </a:r>
                      <a:r>
                        <a:rPr lang="en-US" sz="1200" dirty="0" err="1">
                          <a:effectLst/>
                          <a:latin typeface="+mj-lt"/>
                        </a:rPr>
                        <a:t>kbit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/s 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51 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</a:tr>
              <a:tr h="18765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j-lt"/>
                        </a:rPr>
                        <a:t>7</a:t>
                      </a:r>
                      <a:endParaRPr lang="en-US" sz="1200"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AMR-WB 23.05 </a:t>
                      </a:r>
                      <a:r>
                        <a:rPr lang="en-US" sz="1200" dirty="0" err="1">
                          <a:effectLst/>
                          <a:latin typeface="+mj-lt"/>
                        </a:rPr>
                        <a:t>kbit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/s 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59 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</a:tr>
              <a:tr h="18765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j-lt"/>
                        </a:rPr>
                        <a:t>8</a:t>
                      </a:r>
                      <a:endParaRPr lang="en-US" sz="1200"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AMR-WB 23.85 </a:t>
                      </a:r>
                      <a:r>
                        <a:rPr lang="en-US" sz="1200" dirty="0" err="1">
                          <a:effectLst/>
                          <a:latin typeface="+mj-lt"/>
                        </a:rPr>
                        <a:t>kbit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/s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61 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1058013" y="2509048"/>
            <a:ext cx="2384592" cy="505918"/>
          </a:xfrm>
          <a:prstGeom prst="rect">
            <a:avLst/>
          </a:prstGeom>
          <a:solidFill>
            <a:srgbClr val="009FD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50" b="1" dirty="0" smtClean="0">
                <a:solidFill>
                  <a:schemeClr val="tx1"/>
                </a:solidFill>
              </a:rPr>
              <a:t>MAC(1B), RLC(2B), PDCP (2B)</a:t>
            </a:r>
            <a:r>
              <a:rPr lang="en-US" sz="1650" b="1" baseline="30000" dirty="0" smtClean="0">
                <a:solidFill>
                  <a:schemeClr val="tx1"/>
                </a:solidFill>
              </a:rPr>
              <a:t>*</a:t>
            </a:r>
            <a:endParaRPr lang="en-US" sz="1650" b="1" baseline="30000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64757" y="6149852"/>
            <a:ext cx="878404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baseline="30000" dirty="0" smtClean="0"/>
              <a:t>*</a:t>
            </a:r>
            <a:r>
              <a:rPr lang="en-US" sz="1200" b="1" dirty="0" smtClean="0"/>
              <a:t> Additional 6B for Buffer Status Report (BSR) and Power </a:t>
            </a:r>
            <a:r>
              <a:rPr lang="en-US" sz="1200" b="1" dirty="0" err="1" smtClean="0"/>
              <a:t>HeadRoom</a:t>
            </a:r>
            <a:r>
              <a:rPr lang="en-US" sz="1200" b="1" dirty="0" smtClean="0"/>
              <a:t> (PHR) applicable for UL</a:t>
            </a:r>
            <a:endParaRPr lang="en-US" sz="1200" b="1" baseline="30000" dirty="0"/>
          </a:p>
        </p:txBody>
      </p:sp>
    </p:spTree>
    <p:extLst>
      <p:ext uri="{BB962C8B-B14F-4D97-AF65-F5344CB8AC3E}">
        <p14:creationId xmlns:p14="http://schemas.microsoft.com/office/powerpoint/2010/main" val="33101161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Content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de-DE" sz="2800" dirty="0" smtClean="0"/>
              <a:t>Motivation</a:t>
            </a:r>
          </a:p>
          <a:p>
            <a:r>
              <a:rPr lang="de-DE" sz="2800" dirty="0" smtClean="0"/>
              <a:t>Objectives of the study</a:t>
            </a:r>
          </a:p>
          <a:p>
            <a:r>
              <a:rPr lang="de-DE" sz="2800" dirty="0" smtClean="0"/>
              <a:t>Appendix</a:t>
            </a:r>
            <a:endParaRPr lang="de-DE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2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94393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91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5613" y="381317"/>
            <a:ext cx="8229600" cy="1158240"/>
          </a:xfrm>
        </p:spPr>
        <p:txBody>
          <a:bodyPr/>
          <a:lstStyle/>
          <a:p>
            <a:r>
              <a:rPr lang="en-US" dirty="0" smtClean="0"/>
              <a:t>Motivation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5613" y="1502834"/>
            <a:ext cx="8228012" cy="5082771"/>
          </a:xfrm>
        </p:spPr>
        <p:txBody>
          <a:bodyPr/>
          <a:lstStyle/>
          <a:p>
            <a:r>
              <a:rPr lang="en-US" sz="2400" u="sng" dirty="0" smtClean="0"/>
              <a:t>Issue with conversational video calls</a:t>
            </a:r>
            <a:endParaRPr lang="en-US" sz="2400" dirty="0" smtClean="0"/>
          </a:p>
          <a:p>
            <a:pPr lvl="1"/>
            <a:r>
              <a:rPr lang="en-US" sz="2000" dirty="0"/>
              <a:t>D</a:t>
            </a:r>
            <a:r>
              <a:rPr lang="en-US" sz="2000" dirty="0"/>
              <a:t>egradation </a:t>
            </a:r>
            <a:r>
              <a:rPr lang="en-US" sz="2000" dirty="0"/>
              <a:t>of perceived conversational video (real-time streaming) quality is observed e.g. video jumps, freezes and higher latency under UL radio </a:t>
            </a:r>
            <a:r>
              <a:rPr lang="en-US" sz="2000" dirty="0"/>
              <a:t>congestion in different cases.</a:t>
            </a:r>
          </a:p>
          <a:p>
            <a:pPr lvl="1"/>
            <a:r>
              <a:rPr lang="en-US" sz="2000" dirty="0" smtClean="0"/>
              <a:t>The </a:t>
            </a:r>
            <a:r>
              <a:rPr lang="en-US" sz="2000" dirty="0"/>
              <a:t>problem may also occur for HTTP based streaming. In this case </a:t>
            </a:r>
            <a:r>
              <a:rPr lang="en-GB" sz="2000" dirty="0"/>
              <a:t>the critical data would be the IP packets which carry the video frames which are encapsulated in html5 data</a:t>
            </a:r>
            <a:r>
              <a:rPr lang="en-GB" sz="2000" dirty="0" smtClean="0"/>
              <a:t>.</a:t>
            </a:r>
          </a:p>
          <a:p>
            <a:pPr lvl="1"/>
            <a:r>
              <a:rPr lang="en-GB" sz="2000" dirty="0" smtClean="0"/>
              <a:t>Existing solutions such as bitrate adaptation based on End-to-End bandwidth estimation or FEC (Forward Error Correction) are not sufficient for a good perceived video quality or may lead </a:t>
            </a:r>
            <a:r>
              <a:rPr lang="en-GB" sz="2000" dirty="0" smtClean="0"/>
              <a:t>to </a:t>
            </a:r>
            <a:r>
              <a:rPr lang="en-GB" sz="2000" dirty="0" smtClean="0"/>
              <a:t>an even more congested network.</a:t>
            </a:r>
          </a:p>
          <a:p>
            <a:pPr marL="0" lvl="1" indent="0">
              <a:buNone/>
            </a:pPr>
            <a:r>
              <a:rPr lang="en-US" sz="2000" u="sng" dirty="0"/>
              <a:t>Note: </a:t>
            </a:r>
            <a:r>
              <a:rPr lang="en-US" sz="2000" u="sng" dirty="0" smtClean="0"/>
              <a:t>This issue was confirmed by RAN2 in RAN2#95bis when it was initially discussed in the context of the RAN3-led Context Aware Service Delivery SI </a:t>
            </a:r>
            <a:endParaRPr lang="en-US" sz="2000" u="sng" dirty="0"/>
          </a:p>
          <a:p>
            <a:pPr lvl="1"/>
            <a:endParaRPr lang="en-GB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3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18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Issue </a:t>
            </a:r>
            <a:r>
              <a:rPr lang="en-US" dirty="0"/>
              <a:t>with conversational video </a:t>
            </a:r>
            <a:r>
              <a:rPr lang="en-US" dirty="0" smtClean="0"/>
              <a:t>calls (1/5)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28625" y="1744980"/>
            <a:ext cx="8448675" cy="4427220"/>
          </a:xfrm>
        </p:spPr>
        <p:txBody>
          <a:bodyPr/>
          <a:lstStyle/>
          <a:p>
            <a:r>
              <a:rPr lang="en-US" u="sng" dirty="0" smtClean="0"/>
              <a:t>Case 1</a:t>
            </a:r>
            <a:r>
              <a:rPr lang="en-US" dirty="0" smtClean="0"/>
              <a:t>: critical UL video data may be lost due to PDCP discard timer </a:t>
            </a:r>
          </a:p>
          <a:p>
            <a:pPr lvl="1"/>
            <a:r>
              <a:rPr lang="en-US" dirty="0" smtClean="0"/>
              <a:t>Video </a:t>
            </a:r>
            <a:r>
              <a:rPr lang="en-US" dirty="0"/>
              <a:t>decoder is less robust against packet </a:t>
            </a:r>
            <a:r>
              <a:rPr lang="en-US" dirty="0" smtClean="0"/>
              <a:t>loss than </a:t>
            </a:r>
            <a:r>
              <a:rPr lang="en-US" dirty="0" err="1" smtClean="0"/>
              <a:t>VoLTE</a:t>
            </a:r>
            <a:r>
              <a:rPr lang="en-US" dirty="0" smtClean="0"/>
              <a:t> as the </a:t>
            </a:r>
            <a:r>
              <a:rPr lang="en-US" dirty="0"/>
              <a:t>quality of decoded frames (or picture) depends on the preceding frames. </a:t>
            </a:r>
            <a:r>
              <a:rPr lang="en-US" dirty="0" smtClean="0"/>
              <a:t>For example:</a:t>
            </a:r>
            <a:endParaRPr lang="en-US" dirty="0"/>
          </a:p>
          <a:p>
            <a:pPr lvl="2"/>
            <a:r>
              <a:rPr lang="en-US" sz="1600" dirty="0" smtClean="0"/>
              <a:t>If an I-frame (critical video data) is not fully received, it is typically perceived as small video freeze or jump up to few seconds.</a:t>
            </a:r>
          </a:p>
          <a:p>
            <a:pPr lvl="3"/>
            <a:r>
              <a:rPr lang="en-US" sz="1500" dirty="0"/>
              <a:t>I-frame (Intra Coded Picture): key frame not relative to any other frame in the </a:t>
            </a:r>
            <a:r>
              <a:rPr lang="en-US" sz="1500" dirty="0" smtClean="0"/>
              <a:t>sequence</a:t>
            </a:r>
            <a:endParaRPr lang="en-US" sz="1500" dirty="0"/>
          </a:p>
          <a:p>
            <a:pPr lvl="4">
              <a:buFont typeface="Wingdings" panose="05000000000000000000" pitchFamily="2" charset="2"/>
              <a:buChar char="Ø"/>
            </a:pPr>
            <a:r>
              <a:rPr lang="en-US" sz="1500" dirty="0">
                <a:solidFill>
                  <a:srgbClr val="FF0000"/>
                </a:solidFill>
              </a:rPr>
              <a:t>Critical Video data </a:t>
            </a:r>
          </a:p>
          <a:p>
            <a:pPr lvl="3"/>
            <a:r>
              <a:rPr lang="en-US" sz="1500" dirty="0"/>
              <a:t>P-frame (Predictive Coded Picture): compressed frame relative to previously decoded </a:t>
            </a:r>
            <a:r>
              <a:rPr lang="en-US" sz="1500" dirty="0" smtClean="0"/>
              <a:t>frames</a:t>
            </a:r>
            <a:endParaRPr lang="en-US" sz="1500" dirty="0"/>
          </a:p>
          <a:p>
            <a:pPr lvl="4">
              <a:buFont typeface="Wingdings" panose="05000000000000000000" pitchFamily="2" charset="2"/>
              <a:buChar char="Ø"/>
            </a:pPr>
            <a:r>
              <a:rPr lang="en-US" sz="1500" dirty="0">
                <a:solidFill>
                  <a:srgbClr val="339933"/>
                </a:solidFill>
              </a:rPr>
              <a:t>Non-critical Video </a:t>
            </a:r>
            <a:r>
              <a:rPr lang="en-US" sz="1500" dirty="0" smtClean="0">
                <a:solidFill>
                  <a:srgbClr val="339933"/>
                </a:solidFill>
              </a:rPr>
              <a:t>data</a:t>
            </a:r>
            <a:endParaRPr lang="en-US" sz="1500" dirty="0" smtClean="0"/>
          </a:p>
          <a:p>
            <a:pPr lvl="2"/>
            <a:r>
              <a:rPr lang="en-US" sz="1600" dirty="0" smtClean="0"/>
              <a:t>Some RTCP feedbacks (FIR, PLI, NACK) can also be considered as critical data.</a:t>
            </a:r>
          </a:p>
          <a:p>
            <a:pPr lvl="2"/>
            <a:endParaRPr lang="en-US" sz="16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4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71822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Issue with conversational video calls (2/5)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58902" y="1721485"/>
            <a:ext cx="8605902" cy="3990975"/>
          </a:xfrm>
        </p:spPr>
        <p:txBody>
          <a:bodyPr/>
          <a:lstStyle/>
          <a:p>
            <a:r>
              <a:rPr lang="en-US" u="sng" dirty="0" smtClean="0"/>
              <a:t>Case 2</a:t>
            </a:r>
            <a:r>
              <a:rPr lang="en-US" dirty="0" smtClean="0"/>
              <a:t>: critical UL video data may be lost due small UL grant allocation</a:t>
            </a:r>
          </a:p>
          <a:p>
            <a:pPr lvl="1"/>
            <a:r>
              <a:rPr lang="en-US" dirty="0" smtClean="0"/>
              <a:t>Under UL radio congestion (e.g. in highly loaded cells or bad UL radio conditions), average transmission time of longer video frames (typically I-frame) exceeds PDCP discard timer.</a:t>
            </a:r>
          </a:p>
          <a:p>
            <a:pPr lvl="2"/>
            <a:r>
              <a:rPr lang="en-US" dirty="0"/>
              <a:t>The video </a:t>
            </a:r>
            <a:r>
              <a:rPr lang="en-US" dirty="0" smtClean="0"/>
              <a:t>bitrate and </a:t>
            </a:r>
            <a:r>
              <a:rPr lang="en-US" dirty="0"/>
              <a:t>ratio of </a:t>
            </a:r>
            <a:r>
              <a:rPr lang="en-US" dirty="0" smtClean="0"/>
              <a:t>I-frame/P-frame are not constant, therefore the </a:t>
            </a:r>
            <a:r>
              <a:rPr lang="en-US" dirty="0"/>
              <a:t>size of </a:t>
            </a:r>
            <a:r>
              <a:rPr lang="en-US" dirty="0" smtClean="0"/>
              <a:t>video </a:t>
            </a:r>
            <a:r>
              <a:rPr lang="en-US" dirty="0"/>
              <a:t>frames may vary </a:t>
            </a:r>
            <a:r>
              <a:rPr lang="en-US" dirty="0" smtClean="0"/>
              <a:t>significantly.</a:t>
            </a:r>
            <a:endParaRPr lang="en-US" dirty="0"/>
          </a:p>
          <a:p>
            <a:pPr lvl="2"/>
            <a:endParaRPr lang="en-US" dirty="0" smtClean="0"/>
          </a:p>
          <a:p>
            <a:r>
              <a:rPr lang="en-US" u="sng" dirty="0" smtClean="0"/>
              <a:t>Case 3</a:t>
            </a:r>
            <a:r>
              <a:rPr lang="en-US" dirty="0" smtClean="0"/>
              <a:t>: critical UL video data cannot be differentiated because any video data (critical or not) is sent on same bearer.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 smtClean="0"/>
              <a:t>eNB cannot differentiate UEs with non-critical vs other ones with critical video data so that the UE with critical </a:t>
            </a:r>
            <a:r>
              <a:rPr lang="en-US" dirty="0"/>
              <a:t>video data </a:t>
            </a:r>
            <a:r>
              <a:rPr lang="en-US" dirty="0" smtClean="0"/>
              <a:t>could get enough UL grant(s) before the PDCP timer expires.</a:t>
            </a:r>
          </a:p>
          <a:p>
            <a:pPr lvl="1">
              <a:buFont typeface="Wingdings" panose="05000000000000000000" pitchFamily="2" charset="2"/>
              <a:buChar char="§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76519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Issue with conversational video calls </a:t>
            </a:r>
            <a:r>
              <a:rPr lang="en-US" dirty="0" smtClean="0"/>
              <a:t>(3/5)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20374" y="1370424"/>
            <a:ext cx="8116887" cy="4567767"/>
          </a:xfrm>
        </p:spPr>
        <p:txBody>
          <a:bodyPr/>
          <a:lstStyle/>
          <a:p>
            <a:r>
              <a:rPr lang="en-US" u="sng" dirty="0" smtClean="0"/>
              <a:t>Exemplary use case</a:t>
            </a:r>
            <a:r>
              <a:rPr lang="en-US" dirty="0" smtClean="0"/>
              <a:t>:  IR.94 video call in lossless Loopback mode (i.e. a received UL packet is always sent in DL) to analyze the impact under UL congested situation (by limiting the available RBs granted to the UE).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6</a:t>
            </a:fld>
            <a:endParaRPr lang="en-US" dirty="0">
              <a:solidFill>
                <a:prstClr val="white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692944" y="4564166"/>
          <a:ext cx="7753349" cy="16459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321016"/>
                <a:gridCol w="2136613"/>
                <a:gridCol w="1477341"/>
                <a:gridCol w="2818379"/>
              </a:tblGrid>
              <a:tr h="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Channel</a:t>
                      </a:r>
                      <a:r>
                        <a:rPr lang="en-US" sz="1200" baseline="0" dirty="0" smtClean="0"/>
                        <a:t> allocation</a:t>
                      </a:r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Available </a:t>
                      </a:r>
                    </a:p>
                    <a:p>
                      <a:r>
                        <a:rPr lang="en-US" sz="1200" dirty="0" smtClean="0"/>
                        <a:t>UL </a:t>
                      </a:r>
                      <a:r>
                        <a:rPr lang="en-US" sz="1200" b="1" u="none" dirty="0" smtClean="0"/>
                        <a:t>radio</a:t>
                      </a:r>
                      <a:r>
                        <a:rPr lang="en-US" sz="1200" dirty="0" smtClean="0"/>
                        <a:t> bitrate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Achieved average</a:t>
                      </a:r>
                      <a:endParaRPr lang="en-US" sz="1200" baseline="0" dirty="0" smtClean="0"/>
                    </a:p>
                    <a:p>
                      <a:r>
                        <a:rPr lang="en-US" sz="1200" dirty="0" smtClean="0"/>
                        <a:t>UL video bitrate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Comments</a:t>
                      </a:r>
                      <a:endParaRPr lang="fr-FR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baseline="0" dirty="0" smtClean="0">
                          <a:solidFill>
                            <a:srgbClr val="003C71"/>
                          </a:solidFill>
                        </a:rPr>
                        <a:t>Full UL capacity</a:t>
                      </a:r>
                      <a:endParaRPr lang="fr-FR" sz="1100" b="1" dirty="0" smtClean="0">
                        <a:solidFill>
                          <a:srgbClr val="003C71"/>
                        </a:solidFill>
                      </a:endParaRPr>
                    </a:p>
                    <a:p>
                      <a:r>
                        <a:rPr lang="en-US" sz="1100" b="1" baseline="0" dirty="0" smtClean="0">
                          <a:solidFill>
                            <a:srgbClr val="003C71"/>
                          </a:solidFill>
                        </a:rPr>
                        <a:t>(i.e. non UL congestion)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rgbClr val="003C71"/>
                          </a:solidFill>
                        </a:rPr>
                        <a:t>3112 kbps</a:t>
                      </a:r>
                      <a:r>
                        <a:rPr lang="en-US" sz="1100" baseline="0" dirty="0" smtClean="0">
                          <a:solidFill>
                            <a:srgbClr val="003C71"/>
                          </a:solidFill>
                        </a:rPr>
                        <a:t> </a:t>
                      </a:r>
                    </a:p>
                    <a:p>
                      <a:pPr marL="22860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003C71"/>
                          </a:solidFill>
                        </a:rPr>
                        <a:t>(RB=30, TBSI=6, QPSK, </a:t>
                      </a:r>
                    </a:p>
                    <a:p>
                      <a:pPr marL="22860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003C71"/>
                          </a:solidFill>
                        </a:rPr>
                        <a:t>389 byte/</a:t>
                      </a:r>
                      <a:r>
                        <a:rPr lang="en-US" sz="1100" baseline="0" dirty="0" err="1" smtClean="0">
                          <a:solidFill>
                            <a:srgbClr val="003C71"/>
                          </a:solidFill>
                        </a:rPr>
                        <a:t>MAC_grant</a:t>
                      </a:r>
                      <a:r>
                        <a:rPr lang="en-US" sz="1100" baseline="0" dirty="0" smtClean="0">
                          <a:solidFill>
                            <a:srgbClr val="003C71"/>
                          </a:solidFill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003C71"/>
                          </a:solidFill>
                        </a:rPr>
                        <a:t>~367 kbps</a:t>
                      </a:r>
                    </a:p>
                    <a:p>
                      <a:endParaRPr lang="fr-FR" sz="1100" dirty="0">
                        <a:solidFill>
                          <a:srgbClr val="003C7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lang="en-US" sz="1100" baseline="0" dirty="0" smtClean="0">
                          <a:solidFill>
                            <a:srgbClr val="003C71"/>
                          </a:solidFill>
                        </a:rPr>
                        <a:t>Video bitrate reaches negotiated CBP1.2 bitrate (384kbps) and is </a:t>
                      </a:r>
                      <a:r>
                        <a:rPr lang="en-US" sz="1100" u="sng" baseline="0" dirty="0" smtClean="0">
                          <a:solidFill>
                            <a:srgbClr val="003C71"/>
                          </a:solidFill>
                        </a:rPr>
                        <a:t>not</a:t>
                      </a:r>
                      <a:r>
                        <a:rPr lang="en-US" sz="1100" baseline="0" dirty="0" smtClean="0">
                          <a:solidFill>
                            <a:srgbClr val="003C71"/>
                          </a:solidFill>
                        </a:rPr>
                        <a:t> constrained by available radio bitrate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rgbClr val="FF00FF"/>
                          </a:solidFill>
                        </a:rPr>
                        <a:t>UL congestion</a:t>
                      </a:r>
                      <a:endParaRPr lang="en-US" sz="1100" b="1" baseline="0" dirty="0" smtClean="0">
                        <a:solidFill>
                          <a:srgbClr val="FF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aseline="0" dirty="0" smtClean="0">
                          <a:solidFill>
                            <a:srgbClr val="FF00FF"/>
                          </a:solidFill>
                        </a:rPr>
                        <a:t>392 kbps </a:t>
                      </a:r>
                    </a:p>
                    <a:p>
                      <a:pPr marL="228600" indent="0"/>
                      <a:r>
                        <a:rPr lang="en-US" sz="1100" baseline="0" dirty="0" smtClean="0">
                          <a:solidFill>
                            <a:srgbClr val="003C71"/>
                          </a:solidFill>
                        </a:rPr>
                        <a:t>(RB=4, TBSI=6, QPSK, </a:t>
                      </a:r>
                    </a:p>
                    <a:p>
                      <a:pPr marL="228600" indent="0"/>
                      <a:r>
                        <a:rPr lang="en-US" sz="1100" baseline="0" dirty="0" smtClean="0">
                          <a:solidFill>
                            <a:srgbClr val="003C71"/>
                          </a:solidFill>
                        </a:rPr>
                        <a:t>49  byte/</a:t>
                      </a:r>
                      <a:r>
                        <a:rPr lang="en-US" sz="1100" baseline="0" dirty="0" err="1" smtClean="0">
                          <a:solidFill>
                            <a:srgbClr val="003C71"/>
                          </a:solidFill>
                        </a:rPr>
                        <a:t>MAC_grant</a:t>
                      </a:r>
                      <a:r>
                        <a:rPr lang="en-US" sz="1100" baseline="0" dirty="0" smtClean="0">
                          <a:solidFill>
                            <a:srgbClr val="003C71"/>
                          </a:solidFill>
                        </a:rPr>
                        <a:t>)</a:t>
                      </a:r>
                      <a:endParaRPr lang="fr-FR" sz="1100" dirty="0">
                        <a:solidFill>
                          <a:srgbClr val="003C7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003C71"/>
                          </a:solidFill>
                        </a:rPr>
                        <a:t>~280 kbps</a:t>
                      </a:r>
                      <a:endParaRPr lang="fr-FR" sz="1100" dirty="0">
                        <a:solidFill>
                          <a:srgbClr val="003C7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Symbol" panose="05050102010706020507" pitchFamily="18" charset="2"/>
                        <a:buNone/>
                      </a:pPr>
                      <a:r>
                        <a:rPr lang="en-US" sz="1100" baseline="0" dirty="0" smtClean="0">
                          <a:solidFill>
                            <a:srgbClr val="003C71"/>
                          </a:solidFill>
                        </a:rPr>
                        <a:t>Video bitrate is constrained by available radio bitrate</a:t>
                      </a: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7" name="Group 6"/>
          <p:cNvGrpSpPr/>
          <p:nvPr/>
        </p:nvGrpSpPr>
        <p:grpSpPr>
          <a:xfrm>
            <a:off x="2442201" y="2555283"/>
            <a:ext cx="4502161" cy="1838903"/>
            <a:chOff x="3575617" y="2659447"/>
            <a:chExt cx="5292877" cy="2207701"/>
          </a:xfrm>
        </p:grpSpPr>
        <p:grpSp>
          <p:nvGrpSpPr>
            <p:cNvPr id="8" name="Group 7"/>
            <p:cNvGrpSpPr/>
            <p:nvPr/>
          </p:nvGrpSpPr>
          <p:grpSpPr>
            <a:xfrm>
              <a:off x="3575617" y="2659447"/>
              <a:ext cx="4385289" cy="2207701"/>
              <a:chOff x="3771639" y="2227385"/>
              <a:chExt cx="4481403" cy="2448507"/>
            </a:xfrm>
          </p:grpSpPr>
          <p:grpSp>
            <p:nvGrpSpPr>
              <p:cNvPr id="11" name="Group 10"/>
              <p:cNvGrpSpPr/>
              <p:nvPr/>
            </p:nvGrpSpPr>
            <p:grpSpPr>
              <a:xfrm>
                <a:off x="3901601" y="2358208"/>
                <a:ext cx="3219349" cy="1748597"/>
                <a:chOff x="1855688" y="2285974"/>
                <a:chExt cx="3219349" cy="1748597"/>
              </a:xfrm>
            </p:grpSpPr>
            <p:sp>
              <p:nvSpPr>
                <p:cNvPr id="20" name="Flowchart: Magnetic Disk 19"/>
                <p:cNvSpPr/>
                <p:nvPr/>
              </p:nvSpPr>
              <p:spPr>
                <a:xfrm>
                  <a:off x="2547305" y="3344705"/>
                  <a:ext cx="1131021" cy="664688"/>
                </a:xfrm>
                <a:prstGeom prst="flowChartMagneticDisk">
                  <a:avLst/>
                </a:prstGeom>
                <a:noFill/>
                <a:ln w="12700"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600" dirty="0" err="1" smtClean="0"/>
                </a:p>
              </p:txBody>
            </p:sp>
            <p:sp>
              <p:nvSpPr>
                <p:cNvPr id="21" name="Flowchart: Magnetic Disk 20"/>
                <p:cNvSpPr/>
                <p:nvPr/>
              </p:nvSpPr>
              <p:spPr>
                <a:xfrm>
                  <a:off x="2781673" y="2773933"/>
                  <a:ext cx="575095" cy="385757"/>
                </a:xfrm>
                <a:prstGeom prst="flowChartMagneticDisk">
                  <a:avLst/>
                </a:prstGeom>
                <a:noFill/>
                <a:ln w="12700">
                  <a:solidFill>
                    <a:srgbClr val="FF00FF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600" dirty="0" err="1" smtClean="0"/>
                </a:p>
              </p:txBody>
            </p:sp>
            <p:sp>
              <p:nvSpPr>
                <p:cNvPr id="22" name="Down Arrow 21"/>
                <p:cNvSpPr/>
                <p:nvPr/>
              </p:nvSpPr>
              <p:spPr>
                <a:xfrm rot="10800000">
                  <a:off x="2729795" y="3172626"/>
                  <a:ext cx="682446" cy="302671"/>
                </a:xfrm>
                <a:prstGeom prst="downArrow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600" dirty="0" err="1" smtClean="0"/>
                </a:p>
              </p:txBody>
            </p:sp>
            <p:sp>
              <p:nvSpPr>
                <p:cNvPr id="23" name="Down Arrow 22"/>
                <p:cNvSpPr/>
                <p:nvPr/>
              </p:nvSpPr>
              <p:spPr>
                <a:xfrm rot="10800000">
                  <a:off x="2883273" y="2633974"/>
                  <a:ext cx="341223" cy="220573"/>
                </a:xfrm>
                <a:prstGeom prst="downArrow">
                  <a:avLst/>
                </a:prstGeom>
                <a:solidFill>
                  <a:schemeClr val="bg1"/>
                </a:solidFill>
                <a:ln w="12700">
                  <a:solidFill>
                    <a:srgbClr val="FF00FF"/>
                  </a:solidFill>
                </a:ln>
                <a:effectLst>
                  <a:outerShdw blurRad="50800" dist="38100" dir="2700000" algn="tl" rotWithShape="0">
                    <a:schemeClr val="tx1">
                      <a:alpha val="40000"/>
                    </a:scheme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600" dirty="0" err="1" smtClean="0"/>
                </a:p>
              </p:txBody>
            </p:sp>
            <p:sp>
              <p:nvSpPr>
                <p:cNvPr id="24" name="TextBox 23"/>
                <p:cNvSpPr txBox="1"/>
                <p:nvPr/>
              </p:nvSpPr>
              <p:spPr>
                <a:xfrm flipH="1">
                  <a:off x="2833474" y="2954943"/>
                  <a:ext cx="844850" cy="17246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sz="900" dirty="0" smtClean="0">
                      <a:solidFill>
                        <a:srgbClr val="FF00FF"/>
                      </a:solidFill>
                      <a:cs typeface="Neo Sans Intel"/>
                    </a:rPr>
                    <a:t>392 kbps</a:t>
                  </a:r>
                  <a:endParaRPr lang="fr-FR" sz="900" dirty="0" err="1" smtClean="0">
                    <a:solidFill>
                      <a:srgbClr val="FF00FF"/>
                    </a:solidFill>
                    <a:cs typeface="Neo Sans Intel"/>
                  </a:endParaRPr>
                </a:p>
              </p:txBody>
            </p:sp>
            <p:sp>
              <p:nvSpPr>
                <p:cNvPr id="25" name="TextBox 24"/>
                <p:cNvSpPr txBox="1"/>
                <p:nvPr/>
              </p:nvSpPr>
              <p:spPr>
                <a:xfrm flipH="1">
                  <a:off x="2752220" y="3677050"/>
                  <a:ext cx="1034607" cy="17246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sz="900" dirty="0" smtClean="0">
                      <a:cs typeface="Neo Sans Intel"/>
                    </a:rPr>
                    <a:t>3112 kbps</a:t>
                  </a:r>
                  <a:endParaRPr lang="fr-FR" sz="900" dirty="0" err="1" smtClean="0">
                    <a:cs typeface="Neo Sans Intel"/>
                  </a:endParaRPr>
                </a:p>
              </p:txBody>
            </p:sp>
            <p:sp>
              <p:nvSpPr>
                <p:cNvPr id="26" name="TextBox 25"/>
                <p:cNvSpPr txBox="1"/>
                <p:nvPr/>
              </p:nvSpPr>
              <p:spPr>
                <a:xfrm flipH="1">
                  <a:off x="2830818" y="2492847"/>
                  <a:ext cx="573183" cy="14112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sz="900" b="1" dirty="0" smtClean="0">
                      <a:cs typeface="Neo Sans Intel"/>
                    </a:rPr>
                    <a:t>Uplink</a:t>
                  </a:r>
                  <a:endParaRPr lang="fr-FR" sz="900" b="1" dirty="0" err="1" smtClean="0">
                    <a:cs typeface="Neo Sans Intel"/>
                  </a:endParaRPr>
                </a:p>
              </p:txBody>
            </p:sp>
            <p:sp>
              <p:nvSpPr>
                <p:cNvPr id="27" name="Flowchart: Magnetic Disk 26"/>
                <p:cNvSpPr/>
                <p:nvPr/>
              </p:nvSpPr>
              <p:spPr>
                <a:xfrm>
                  <a:off x="3786828" y="2825717"/>
                  <a:ext cx="1288209" cy="1208854"/>
                </a:xfrm>
                <a:prstGeom prst="flowChartMagneticDisk">
                  <a:avLst/>
                </a:prstGeom>
                <a:noFill/>
                <a:ln w="12700"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600" dirty="0" err="1" smtClean="0"/>
                </a:p>
              </p:txBody>
            </p:sp>
            <p:sp>
              <p:nvSpPr>
                <p:cNvPr id="28" name="Down Arrow 27"/>
                <p:cNvSpPr/>
                <p:nvPr/>
              </p:nvSpPr>
              <p:spPr>
                <a:xfrm>
                  <a:off x="4089706" y="2627492"/>
                  <a:ext cx="682447" cy="302670"/>
                </a:xfrm>
                <a:prstGeom prst="downArrow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600" dirty="0" err="1" smtClean="0"/>
                </a:p>
              </p:txBody>
            </p:sp>
            <p:sp>
              <p:nvSpPr>
                <p:cNvPr id="29" name="TextBox 28"/>
                <p:cNvSpPr txBox="1"/>
                <p:nvPr/>
              </p:nvSpPr>
              <p:spPr>
                <a:xfrm flipH="1">
                  <a:off x="4082035" y="3446045"/>
                  <a:ext cx="993001" cy="17246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sz="900" dirty="0" smtClean="0">
                      <a:cs typeface="Neo Sans Intel"/>
                    </a:rPr>
                    <a:t>3112 kbps</a:t>
                  </a:r>
                  <a:endParaRPr lang="fr-FR" sz="900" dirty="0" err="1" smtClean="0">
                    <a:cs typeface="Neo Sans Intel"/>
                  </a:endParaRPr>
                </a:p>
              </p:txBody>
            </p:sp>
            <p:sp>
              <p:nvSpPr>
                <p:cNvPr id="30" name="TextBox 29"/>
                <p:cNvSpPr txBox="1"/>
                <p:nvPr/>
              </p:nvSpPr>
              <p:spPr>
                <a:xfrm flipH="1">
                  <a:off x="4136522" y="2477318"/>
                  <a:ext cx="815186" cy="18441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sz="900" b="1" dirty="0" smtClean="0">
                      <a:cs typeface="Neo Sans Intel"/>
                    </a:rPr>
                    <a:t>Downlink</a:t>
                  </a:r>
                  <a:endParaRPr lang="fr-FR" sz="900" b="1" dirty="0" err="1" smtClean="0">
                    <a:cs typeface="Neo Sans Intel"/>
                  </a:endParaRPr>
                </a:p>
              </p:txBody>
            </p:sp>
            <p:sp>
              <p:nvSpPr>
                <p:cNvPr id="31" name="U-Turn Arrow 30"/>
                <p:cNvSpPr/>
                <p:nvPr/>
              </p:nvSpPr>
              <p:spPr>
                <a:xfrm>
                  <a:off x="3095084" y="2285974"/>
                  <a:ext cx="1383489" cy="191344"/>
                </a:xfrm>
                <a:prstGeom prst="uturnArrow">
                  <a:avLst/>
                </a:prstGeom>
                <a:solidFill>
                  <a:schemeClr val="accent1"/>
                </a:solidFill>
                <a:ln w="19050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600" dirty="0" err="1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" name="TextBox 31"/>
                <p:cNvSpPr txBox="1"/>
                <p:nvPr/>
              </p:nvSpPr>
              <p:spPr>
                <a:xfrm flipH="1">
                  <a:off x="3356768" y="2363029"/>
                  <a:ext cx="1032757" cy="12257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sz="700" b="1" dirty="0" smtClean="0">
                      <a:cs typeface="Neo Sans Intel"/>
                    </a:rPr>
                    <a:t>CMW loopback</a:t>
                  </a:r>
                  <a:endParaRPr lang="fr-FR" sz="700" b="1" dirty="0" err="1" smtClean="0">
                    <a:cs typeface="Neo Sans Intel"/>
                  </a:endParaRPr>
                </a:p>
              </p:txBody>
            </p:sp>
            <p:sp>
              <p:nvSpPr>
                <p:cNvPr id="33" name="Lightning Bolt 32"/>
                <p:cNvSpPr/>
                <p:nvPr/>
              </p:nvSpPr>
              <p:spPr>
                <a:xfrm rot="20917028">
                  <a:off x="2140399" y="2873590"/>
                  <a:ext cx="581437" cy="361304"/>
                </a:xfrm>
                <a:prstGeom prst="lightningBolt">
                  <a:avLst/>
                </a:prstGeom>
                <a:noFill/>
                <a:ln w="25400">
                  <a:solidFill>
                    <a:srgbClr val="FF00FF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600" dirty="0" err="1" smtClean="0"/>
                </a:p>
              </p:txBody>
            </p:sp>
            <p:sp>
              <p:nvSpPr>
                <p:cNvPr id="34" name="TextBox 33"/>
                <p:cNvSpPr txBox="1"/>
                <p:nvPr/>
              </p:nvSpPr>
              <p:spPr>
                <a:xfrm flipH="1">
                  <a:off x="1855688" y="3145535"/>
                  <a:ext cx="1011578" cy="14112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sz="900" b="1" dirty="0" smtClean="0">
                      <a:solidFill>
                        <a:srgbClr val="FF00FF"/>
                      </a:solidFill>
                      <a:cs typeface="Neo Sans Intel"/>
                    </a:rPr>
                    <a:t>Congest</a:t>
                  </a:r>
                  <a:endParaRPr lang="fr-FR" sz="900" b="1" dirty="0" err="1" smtClean="0">
                    <a:solidFill>
                      <a:srgbClr val="FF00FF"/>
                    </a:solidFill>
                    <a:cs typeface="Neo Sans Intel"/>
                  </a:endParaRPr>
                </a:p>
              </p:txBody>
            </p:sp>
          </p:grpSp>
          <p:pic>
            <p:nvPicPr>
              <p:cNvPr id="12" name="Picture 2" descr="C:\Users\jordiart\AppData\Local\Microsoft\Windows\Temporary Internet Files\Content.IE5\DH9M77GM\large-Analogue-mobile-phone-166.6-12843[1].gif"/>
              <p:cNvPicPr>
                <a:picLocks noChangeAspect="1" noChangeArrowheads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3101" y="3690742"/>
                <a:ext cx="629941" cy="98515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13" name="Elbow Connector 12"/>
              <p:cNvCxnSpPr>
                <a:stCxn id="27" idx="3"/>
              </p:cNvCxnSpPr>
              <p:nvPr/>
            </p:nvCxnSpPr>
            <p:spPr>
              <a:xfrm rot="16200000" flipH="1">
                <a:off x="6870532" y="3713119"/>
                <a:ext cx="254182" cy="1041554"/>
              </a:xfrm>
              <a:prstGeom prst="bentConnector2">
                <a:avLst/>
              </a:prstGeom>
              <a:ln w="15875">
                <a:solidFill>
                  <a:schemeClr val="tx2"/>
                </a:solidFill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Elbow Connector 13"/>
              <p:cNvCxnSpPr>
                <a:endCxn id="20" idx="3"/>
              </p:cNvCxnSpPr>
              <p:nvPr/>
            </p:nvCxnSpPr>
            <p:spPr>
              <a:xfrm rot="10800000">
                <a:off x="5158729" y="4081627"/>
                <a:ext cx="2359672" cy="498188"/>
              </a:xfrm>
              <a:prstGeom prst="bentConnector2">
                <a:avLst/>
              </a:prstGeom>
              <a:ln w="15875">
                <a:solidFill>
                  <a:schemeClr val="tx2"/>
                </a:solidFill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6" name="Picture 4" descr="Résultat de recherche d'images pour &quot;R&amp;S CMW500&quot;"/>
              <p:cNvPicPr>
                <a:picLocks noChangeAspect="1" noChangeArrowheads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0087" r="-1861"/>
              <a:stretch/>
            </p:blipFill>
            <p:spPr bwMode="auto">
              <a:xfrm>
                <a:off x="3798297" y="2491583"/>
                <a:ext cx="53808" cy="16230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7" name="Rectangle 16"/>
              <p:cNvSpPr/>
              <p:nvPr/>
            </p:nvSpPr>
            <p:spPr>
              <a:xfrm>
                <a:off x="3771639" y="2227385"/>
                <a:ext cx="3493673" cy="2020787"/>
              </a:xfrm>
              <a:prstGeom prst="rect">
                <a:avLst/>
              </a:prstGeom>
              <a:noFill/>
              <a:ln w="19050">
                <a:solidFill>
                  <a:schemeClr val="tx2"/>
                </a:solidFill>
                <a:prstDash val="dashDot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600" dirty="0" err="1" smtClean="0"/>
              </a:p>
            </p:txBody>
          </p:sp>
        </p:grpSp>
        <p:pic>
          <p:nvPicPr>
            <p:cNvPr id="9" name="Picture 6" descr="Résultat de recherche d'images pour &quot;foreman video sequence&quot;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2675" y="3689744"/>
              <a:ext cx="835819" cy="6838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 flipH="1">
              <a:off x="7988537" y="3261330"/>
              <a:ext cx="879951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smtClean="0">
                  <a:cs typeface="Neo Sans Intel"/>
                </a:rPr>
                <a:t>“Foreman” video sequence</a:t>
              </a:r>
              <a:endParaRPr lang="fr-FR" sz="700" b="1" dirty="0" err="1" smtClean="0">
                <a:cs typeface="Neo Sans Inte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9064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Issue </a:t>
            </a:r>
            <a:r>
              <a:rPr lang="en-US" dirty="0"/>
              <a:t>with conversational video </a:t>
            </a:r>
            <a:r>
              <a:rPr lang="en-US" dirty="0" smtClean="0"/>
              <a:t>calls (4/5)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06559" y="1318684"/>
            <a:ext cx="8228012" cy="715685"/>
          </a:xfrm>
        </p:spPr>
        <p:txBody>
          <a:bodyPr/>
          <a:lstStyle/>
          <a:p>
            <a:r>
              <a:rPr lang="en-US" u="sng" dirty="0" smtClean="0"/>
              <a:t>Exemplary measurement</a:t>
            </a:r>
            <a:r>
              <a:rPr lang="en-US" dirty="0" smtClean="0"/>
              <a:t>: impact of the PDCP discard timer on video bitrates and critical data (I-frames)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06679" y="4369472"/>
            <a:ext cx="8529910" cy="15850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lvl="2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400" dirty="0" smtClean="0">
                <a:solidFill>
                  <a:schemeClr val="tx2"/>
                </a:solidFill>
                <a:cs typeface="Neo Sans Intel"/>
              </a:rPr>
              <a:t>When </a:t>
            </a:r>
            <a:r>
              <a:rPr lang="en-US" sz="1400" dirty="0">
                <a:solidFill>
                  <a:schemeClr val="tx2"/>
                </a:solidFill>
                <a:cs typeface="Neo Sans Intel"/>
              </a:rPr>
              <a:t>congestion is detected on higher layers, </a:t>
            </a:r>
            <a:r>
              <a:rPr lang="en-US" sz="1400" dirty="0" smtClean="0">
                <a:solidFill>
                  <a:schemeClr val="tx2"/>
                </a:solidFill>
                <a:cs typeface="Neo Sans Intel"/>
              </a:rPr>
              <a:t>UE </a:t>
            </a:r>
            <a:r>
              <a:rPr lang="en-US" sz="1400" dirty="0">
                <a:solidFill>
                  <a:schemeClr val="tx2"/>
                </a:solidFill>
                <a:cs typeface="Neo Sans Intel"/>
              </a:rPr>
              <a:t>performs bitrate adaption (e.g. by </a:t>
            </a:r>
            <a:r>
              <a:rPr lang="en-US" sz="1400" dirty="0" smtClean="0">
                <a:solidFill>
                  <a:schemeClr val="tx2"/>
                </a:solidFill>
                <a:cs typeface="Neo Sans Intel"/>
              </a:rPr>
              <a:t>TMMBR</a:t>
            </a:r>
            <a:r>
              <a:rPr lang="en-US" sz="1400" dirty="0">
                <a:solidFill>
                  <a:schemeClr val="tx2"/>
                </a:solidFill>
                <a:cs typeface="Neo Sans Intel"/>
              </a:rPr>
              <a:t>) based on video End-to-End bandwidth estimation (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cs typeface="Neo Sans Intel"/>
              </a:rPr>
              <a:t>green</a:t>
            </a:r>
            <a:r>
              <a:rPr lang="en-US" sz="1400" dirty="0">
                <a:solidFill>
                  <a:schemeClr val="tx2"/>
                </a:solidFill>
                <a:cs typeface="Neo Sans Intel"/>
              </a:rPr>
              <a:t> curve shown in figure</a:t>
            </a:r>
            <a:r>
              <a:rPr lang="en-US" sz="1400" dirty="0" smtClean="0">
                <a:solidFill>
                  <a:schemeClr val="tx2"/>
                </a:solidFill>
                <a:cs typeface="Neo Sans Intel"/>
              </a:rPr>
              <a:t>). However this upper layer adaptation mechanism </a:t>
            </a:r>
            <a:r>
              <a:rPr lang="en-US" sz="1400" dirty="0">
                <a:solidFill>
                  <a:schemeClr val="tx2"/>
                </a:solidFill>
                <a:cs typeface="Neo Sans Intel"/>
              </a:rPr>
              <a:t>might not </a:t>
            </a:r>
            <a:r>
              <a:rPr lang="en-US" sz="1400" dirty="0" smtClean="0">
                <a:solidFill>
                  <a:schemeClr val="tx2"/>
                </a:solidFill>
                <a:cs typeface="Neo Sans Intel"/>
              </a:rPr>
              <a:t>be </a:t>
            </a:r>
            <a:r>
              <a:rPr lang="en-US" sz="1400" dirty="0">
                <a:solidFill>
                  <a:schemeClr val="tx2"/>
                </a:solidFill>
                <a:cs typeface="Neo Sans Intel"/>
              </a:rPr>
              <a:t>sufficient for a good perceived video </a:t>
            </a:r>
            <a:r>
              <a:rPr lang="en-US" sz="1400" dirty="0" smtClean="0">
                <a:solidFill>
                  <a:schemeClr val="tx2"/>
                </a:solidFill>
                <a:cs typeface="Neo Sans Intel"/>
              </a:rPr>
              <a:t>quality, specially under UL radio congestion conditions.</a:t>
            </a:r>
            <a:endParaRPr lang="en-US" sz="1400" dirty="0">
              <a:solidFill>
                <a:schemeClr val="tx2"/>
              </a:solidFill>
              <a:cs typeface="Neo Sans Intel"/>
            </a:endParaRPr>
          </a:p>
          <a:p>
            <a:pPr marL="742950" lvl="3" indent="-28575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400" dirty="0" smtClean="0">
                <a:solidFill>
                  <a:schemeClr val="tx2"/>
                </a:solidFill>
                <a:cs typeface="Neo Sans Intel"/>
              </a:rPr>
              <a:t>For </a:t>
            </a:r>
            <a:r>
              <a:rPr lang="en-US" sz="1400" dirty="0">
                <a:solidFill>
                  <a:schemeClr val="tx2"/>
                </a:solidFill>
                <a:cs typeface="Neo Sans Intel"/>
              </a:rPr>
              <a:t>example, video jumps/freezes might happen, as shown in the figure by the </a:t>
            </a:r>
            <a:r>
              <a:rPr lang="en-US" sz="1400" dirty="0" smtClean="0">
                <a:solidFill>
                  <a:srgbClr val="FF0066"/>
                </a:solidFill>
                <a:cs typeface="Neo Sans Intel"/>
              </a:rPr>
              <a:t>pink dashed </a:t>
            </a:r>
            <a:r>
              <a:rPr lang="en-US" sz="1400" dirty="0" smtClean="0">
                <a:solidFill>
                  <a:schemeClr val="tx2"/>
                </a:solidFill>
                <a:cs typeface="Neo Sans Intel"/>
              </a:rPr>
              <a:t>bubbles</a:t>
            </a:r>
            <a:r>
              <a:rPr lang="en-US" sz="1400" dirty="0">
                <a:solidFill>
                  <a:schemeClr val="tx2"/>
                </a:solidFill>
                <a:cs typeface="Neo Sans Intel"/>
              </a:rPr>
              <a:t>; these correspond to frames that are not decoded or played out because some I-frames were not fully received due to PDCP discards </a:t>
            </a:r>
            <a:r>
              <a:rPr lang="en-US" sz="1400" dirty="0" smtClean="0">
                <a:solidFill>
                  <a:schemeClr val="tx2"/>
                </a:solidFill>
                <a:cs typeface="Neo Sans Intel"/>
              </a:rPr>
              <a:t>on some of their RTP packets.</a:t>
            </a:r>
            <a:endParaRPr lang="en-US" sz="1400" dirty="0">
              <a:solidFill>
                <a:schemeClr val="tx2"/>
              </a:solidFill>
              <a:cs typeface="Neo Sans Intel"/>
            </a:endParaRPr>
          </a:p>
        </p:txBody>
      </p:sp>
      <p:grpSp>
        <p:nvGrpSpPr>
          <p:cNvPr id="93" name="Group 92"/>
          <p:cNvGrpSpPr/>
          <p:nvPr/>
        </p:nvGrpSpPr>
        <p:grpSpPr>
          <a:xfrm>
            <a:off x="464335" y="1858907"/>
            <a:ext cx="8336765" cy="2338957"/>
            <a:chOff x="-78590" y="1920889"/>
            <a:chExt cx="8974523" cy="2588573"/>
          </a:xfrm>
        </p:grpSpPr>
        <p:grpSp>
          <p:nvGrpSpPr>
            <p:cNvPr id="47" name="Group 46"/>
            <p:cNvGrpSpPr/>
            <p:nvPr/>
          </p:nvGrpSpPr>
          <p:grpSpPr>
            <a:xfrm>
              <a:off x="2040823" y="4085633"/>
              <a:ext cx="3969451" cy="423829"/>
              <a:chOff x="2623157" y="3299309"/>
              <a:chExt cx="3663343" cy="423829"/>
            </a:xfrm>
          </p:grpSpPr>
          <p:sp>
            <p:nvSpPr>
              <p:cNvPr id="49" name="TextBox 48"/>
              <p:cNvSpPr txBox="1"/>
              <p:nvPr/>
            </p:nvSpPr>
            <p:spPr>
              <a:xfrm>
                <a:off x="4342355" y="3476917"/>
                <a:ext cx="896026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800" b="1" dirty="0" smtClean="0">
                    <a:solidFill>
                      <a:srgbClr val="E74583"/>
                    </a:solidFill>
                    <a:cs typeface="Neo Sans Intel"/>
                  </a:rPr>
                  <a:t> PDCP discards</a:t>
                </a:r>
              </a:p>
              <a:p>
                <a:r>
                  <a:rPr lang="en-US" sz="800" b="1" dirty="0" smtClean="0">
                    <a:solidFill>
                      <a:srgbClr val="E74583"/>
                    </a:solidFill>
                    <a:cs typeface="Neo Sans Intel"/>
                  </a:rPr>
                  <a:t>Impacting I-frame </a:t>
                </a:r>
                <a:endParaRPr lang="fr-FR" sz="800" b="1" dirty="0" err="1" smtClean="0">
                  <a:solidFill>
                    <a:srgbClr val="E74583"/>
                  </a:solidFill>
                  <a:cs typeface="Neo Sans Intel"/>
                </a:endParaRPr>
              </a:p>
            </p:txBody>
          </p:sp>
          <p:cxnSp>
            <p:nvCxnSpPr>
              <p:cNvPr id="50" name="Straight Arrow Connector 49"/>
              <p:cNvCxnSpPr>
                <a:stCxn id="49" idx="1"/>
              </p:cNvCxnSpPr>
              <p:nvPr/>
            </p:nvCxnSpPr>
            <p:spPr>
              <a:xfrm flipH="1" flipV="1">
                <a:off x="3155952" y="3321133"/>
                <a:ext cx="1186403" cy="278895"/>
              </a:xfrm>
              <a:prstGeom prst="straightConnector1">
                <a:avLst/>
              </a:prstGeom>
              <a:ln w="15875">
                <a:solidFill>
                  <a:srgbClr val="EB5361"/>
                </a:solidFill>
                <a:tailEnd type="stealt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Arrow Connector 50"/>
              <p:cNvCxnSpPr>
                <a:stCxn id="49" idx="1"/>
              </p:cNvCxnSpPr>
              <p:nvPr/>
            </p:nvCxnSpPr>
            <p:spPr>
              <a:xfrm flipH="1" flipV="1">
                <a:off x="2623157" y="3310161"/>
                <a:ext cx="1719198" cy="289867"/>
              </a:xfrm>
              <a:prstGeom prst="straightConnector1">
                <a:avLst/>
              </a:prstGeom>
              <a:ln w="15875">
                <a:solidFill>
                  <a:srgbClr val="EB5361"/>
                </a:solidFill>
                <a:tailEnd type="stealt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Arrow Connector 51"/>
              <p:cNvCxnSpPr>
                <a:stCxn id="49" idx="0"/>
              </p:cNvCxnSpPr>
              <p:nvPr/>
            </p:nvCxnSpPr>
            <p:spPr>
              <a:xfrm flipH="1" flipV="1">
                <a:off x="4436444" y="3310159"/>
                <a:ext cx="353924" cy="166758"/>
              </a:xfrm>
              <a:prstGeom prst="straightConnector1">
                <a:avLst/>
              </a:prstGeom>
              <a:ln w="15875">
                <a:solidFill>
                  <a:srgbClr val="EB5361"/>
                </a:solidFill>
                <a:tailEnd type="stealt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Arrow Connector 52"/>
              <p:cNvCxnSpPr>
                <a:stCxn id="49" idx="0"/>
              </p:cNvCxnSpPr>
              <p:nvPr/>
            </p:nvCxnSpPr>
            <p:spPr>
              <a:xfrm flipV="1">
                <a:off x="4790368" y="3299309"/>
                <a:ext cx="527653" cy="177608"/>
              </a:xfrm>
              <a:prstGeom prst="straightConnector1">
                <a:avLst/>
              </a:prstGeom>
              <a:ln w="15875">
                <a:solidFill>
                  <a:srgbClr val="EB5361"/>
                </a:solidFill>
                <a:tailEnd type="stealt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Arrow Connector 53"/>
              <p:cNvCxnSpPr/>
              <p:nvPr/>
            </p:nvCxnSpPr>
            <p:spPr>
              <a:xfrm flipV="1">
                <a:off x="5158741" y="3321133"/>
                <a:ext cx="773599" cy="308185"/>
              </a:xfrm>
              <a:prstGeom prst="straightConnector1">
                <a:avLst/>
              </a:prstGeom>
              <a:ln w="15875">
                <a:solidFill>
                  <a:srgbClr val="EB5361"/>
                </a:solidFill>
                <a:tailEnd type="stealt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Arrow Connector 54"/>
              <p:cNvCxnSpPr/>
              <p:nvPr/>
            </p:nvCxnSpPr>
            <p:spPr>
              <a:xfrm flipV="1">
                <a:off x="5158741" y="3393538"/>
                <a:ext cx="1127759" cy="227138"/>
              </a:xfrm>
              <a:prstGeom prst="straightConnector1">
                <a:avLst/>
              </a:prstGeom>
              <a:ln w="15875">
                <a:solidFill>
                  <a:srgbClr val="EB5361"/>
                </a:solidFill>
                <a:tailEnd type="stealt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3" name="Group 82"/>
            <p:cNvGrpSpPr/>
            <p:nvPr/>
          </p:nvGrpSpPr>
          <p:grpSpPr>
            <a:xfrm>
              <a:off x="322487" y="1920889"/>
              <a:ext cx="8498293" cy="2162238"/>
              <a:chOff x="379637" y="1958989"/>
              <a:chExt cx="8498293" cy="2162238"/>
            </a:xfrm>
          </p:grpSpPr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9637" y="2254327"/>
                <a:ext cx="8498293" cy="1866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57" name="Group 56"/>
              <p:cNvGrpSpPr/>
              <p:nvPr/>
            </p:nvGrpSpPr>
            <p:grpSpPr>
              <a:xfrm>
                <a:off x="619125" y="2105024"/>
                <a:ext cx="8217463" cy="715223"/>
                <a:chOff x="1268396" y="1371600"/>
                <a:chExt cx="7555564" cy="571500"/>
              </a:xfrm>
            </p:grpSpPr>
            <p:cxnSp>
              <p:nvCxnSpPr>
                <p:cNvPr id="58" name="Elbow Connector 57"/>
                <p:cNvCxnSpPr/>
                <p:nvPr/>
              </p:nvCxnSpPr>
              <p:spPr>
                <a:xfrm>
                  <a:off x="1268396" y="1371601"/>
                  <a:ext cx="3410284" cy="571499"/>
                </a:xfrm>
                <a:prstGeom prst="bentConnector3">
                  <a:avLst>
                    <a:gd name="adj1" fmla="val 30114"/>
                  </a:avLst>
                </a:prstGeom>
                <a:ln w="15875">
                  <a:solidFill>
                    <a:schemeClr val="tx1"/>
                  </a:solidFill>
                  <a:prstDash val="dash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Elbow Connector 58"/>
                <p:cNvCxnSpPr/>
                <p:nvPr/>
              </p:nvCxnSpPr>
              <p:spPr>
                <a:xfrm rot="10800000" flipV="1">
                  <a:off x="4739640" y="1371600"/>
                  <a:ext cx="4084320" cy="571500"/>
                </a:xfrm>
                <a:prstGeom prst="bentConnector3">
                  <a:avLst>
                    <a:gd name="adj1" fmla="val 38433"/>
                  </a:avLst>
                </a:prstGeom>
                <a:ln w="15875">
                  <a:solidFill>
                    <a:schemeClr val="tx1"/>
                  </a:solidFill>
                  <a:prstDash val="dash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5" name="Rectangle 34"/>
              <p:cNvSpPr/>
              <p:nvPr/>
            </p:nvSpPr>
            <p:spPr>
              <a:xfrm>
                <a:off x="2421504" y="1958989"/>
                <a:ext cx="4627965" cy="5109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200" b="1" dirty="0" smtClean="0">
                    <a:solidFill>
                      <a:srgbClr val="DBD600"/>
                    </a:solidFill>
                    <a:cs typeface="Neo Sans Intel"/>
                  </a:rPr>
                  <a:t>Yellow areas </a:t>
                </a:r>
                <a:r>
                  <a:rPr lang="en-US" sz="1200" dirty="0">
                    <a:solidFill>
                      <a:schemeClr val="tx2"/>
                    </a:solidFill>
                    <a:cs typeface="Neo Sans Intel"/>
                  </a:rPr>
                  <a:t>mean PDCP discards </a:t>
                </a:r>
                <a:r>
                  <a:rPr lang="en-US" sz="1200" dirty="0" smtClean="0">
                    <a:solidFill>
                      <a:schemeClr val="tx2"/>
                    </a:solidFill>
                    <a:cs typeface="Neo Sans Intel"/>
                  </a:rPr>
                  <a:t>happened, some </a:t>
                </a:r>
                <a:r>
                  <a:rPr lang="en-US" sz="1200" dirty="0">
                    <a:solidFill>
                      <a:schemeClr val="tx2"/>
                    </a:solidFill>
                    <a:cs typeface="Neo Sans Intel"/>
                  </a:rPr>
                  <a:t>frames </a:t>
                </a:r>
                <a:r>
                  <a:rPr lang="en-US" sz="1200" dirty="0" smtClean="0">
                    <a:solidFill>
                      <a:schemeClr val="tx2"/>
                    </a:solidFill>
                    <a:cs typeface="Neo Sans Intel"/>
                  </a:rPr>
                  <a:t>were </a:t>
                </a:r>
                <a:r>
                  <a:rPr lang="en-US" sz="1200" dirty="0">
                    <a:solidFill>
                      <a:schemeClr val="tx2"/>
                    </a:solidFill>
                    <a:cs typeface="Neo Sans Intel"/>
                  </a:rPr>
                  <a:t>not </a:t>
                </a:r>
                <a:r>
                  <a:rPr lang="en-US" sz="1200" dirty="0" smtClean="0">
                    <a:solidFill>
                      <a:schemeClr val="tx2"/>
                    </a:solidFill>
                    <a:cs typeface="Neo Sans Intel"/>
                  </a:rPr>
                  <a:t>decoded and decoded video bitrate dropped</a:t>
                </a:r>
                <a:endParaRPr lang="en-US" sz="1200" dirty="0">
                  <a:solidFill>
                    <a:schemeClr val="tx2"/>
                  </a:solidFill>
                  <a:cs typeface="Neo Sans Intel"/>
                </a:endParaRPr>
              </a:p>
            </p:txBody>
          </p:sp>
          <p:cxnSp>
            <p:nvCxnSpPr>
              <p:cNvPr id="37" name="Straight Arrow Connector 36"/>
              <p:cNvCxnSpPr/>
              <p:nvPr/>
            </p:nvCxnSpPr>
            <p:spPr>
              <a:xfrm flipH="1">
                <a:off x="2508955" y="2392730"/>
                <a:ext cx="634839" cy="317047"/>
              </a:xfrm>
              <a:prstGeom prst="straightConnector1">
                <a:avLst/>
              </a:prstGeom>
              <a:ln w="12700">
                <a:solidFill>
                  <a:schemeClr val="tx2"/>
                </a:solidFill>
                <a:prstDash val="sysDot"/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Arrow Connector 37"/>
              <p:cNvCxnSpPr/>
              <p:nvPr/>
            </p:nvCxnSpPr>
            <p:spPr>
              <a:xfrm flipH="1">
                <a:off x="3356853" y="2418814"/>
                <a:ext cx="447149" cy="312443"/>
              </a:xfrm>
              <a:prstGeom prst="straightConnector1">
                <a:avLst/>
              </a:prstGeom>
              <a:ln w="12700">
                <a:solidFill>
                  <a:schemeClr val="tx2"/>
                </a:solidFill>
                <a:prstDash val="sysDot"/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Arrow Connector 39"/>
              <p:cNvCxnSpPr/>
              <p:nvPr/>
            </p:nvCxnSpPr>
            <p:spPr>
              <a:xfrm flipH="1">
                <a:off x="3991691" y="2421476"/>
                <a:ext cx="236462" cy="309781"/>
              </a:xfrm>
              <a:prstGeom prst="straightConnector1">
                <a:avLst/>
              </a:prstGeom>
              <a:ln w="12700">
                <a:solidFill>
                  <a:schemeClr val="tx2"/>
                </a:solidFill>
                <a:prstDash val="sysDot"/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Arrow Connector 41"/>
              <p:cNvCxnSpPr/>
              <p:nvPr/>
            </p:nvCxnSpPr>
            <p:spPr>
              <a:xfrm flipH="1">
                <a:off x="4339214" y="2392730"/>
                <a:ext cx="255253" cy="469845"/>
              </a:xfrm>
              <a:prstGeom prst="straightConnector1">
                <a:avLst/>
              </a:prstGeom>
              <a:ln w="12700">
                <a:solidFill>
                  <a:schemeClr val="tx2"/>
                </a:solidFill>
                <a:prstDash val="sysDot"/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Arrow Connector 43"/>
              <p:cNvCxnSpPr/>
              <p:nvPr/>
            </p:nvCxnSpPr>
            <p:spPr>
              <a:xfrm>
                <a:off x="4725760" y="2426501"/>
                <a:ext cx="151882" cy="516430"/>
              </a:xfrm>
              <a:prstGeom prst="straightConnector1">
                <a:avLst/>
              </a:prstGeom>
              <a:ln w="12700">
                <a:solidFill>
                  <a:schemeClr val="tx2"/>
                </a:solidFill>
                <a:prstDash val="sysDot"/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Arrow Connector 45"/>
              <p:cNvCxnSpPr/>
              <p:nvPr/>
            </p:nvCxnSpPr>
            <p:spPr>
              <a:xfrm>
                <a:off x="5278390" y="2370541"/>
                <a:ext cx="165827" cy="395378"/>
              </a:xfrm>
              <a:prstGeom prst="straightConnector1">
                <a:avLst/>
              </a:prstGeom>
              <a:ln w="12700">
                <a:solidFill>
                  <a:schemeClr val="tx2"/>
                </a:solidFill>
                <a:prstDash val="sysDot"/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Arrow Connector 47"/>
              <p:cNvCxnSpPr/>
              <p:nvPr/>
            </p:nvCxnSpPr>
            <p:spPr>
              <a:xfrm>
                <a:off x="5683672" y="2392730"/>
                <a:ext cx="527402" cy="414344"/>
              </a:xfrm>
              <a:prstGeom prst="straightConnector1">
                <a:avLst/>
              </a:prstGeom>
              <a:ln w="12700">
                <a:solidFill>
                  <a:schemeClr val="tx2"/>
                </a:solidFill>
                <a:prstDash val="sysDot"/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/>
              <p:cNvCxnSpPr>
                <a:stCxn id="67" idx="0"/>
              </p:cNvCxnSpPr>
              <p:nvPr/>
            </p:nvCxnSpPr>
            <p:spPr>
              <a:xfrm flipH="1" flipV="1">
                <a:off x="1727679" y="3182576"/>
                <a:ext cx="1" cy="613197"/>
              </a:xfrm>
              <a:prstGeom prst="line">
                <a:avLst/>
              </a:prstGeom>
              <a:ln w="19050">
                <a:solidFill>
                  <a:srgbClr val="FFC000"/>
                </a:solidFill>
                <a:prstDash val="sysDash"/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7" name="Flowchart: Merge 66"/>
              <p:cNvSpPr/>
              <p:nvPr/>
            </p:nvSpPr>
            <p:spPr>
              <a:xfrm rot="10800000">
                <a:off x="1598140" y="3434409"/>
                <a:ext cx="259080" cy="361365"/>
              </a:xfrm>
              <a:prstGeom prst="flowChartMerge">
                <a:avLst/>
              </a:prstGeom>
              <a:gradFill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0"/>
              </a:gradFill>
              <a:ln>
                <a:solidFill>
                  <a:srgbClr val="FFC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600" dirty="0" err="1" smtClean="0"/>
              </a:p>
            </p:txBody>
          </p:sp>
          <p:sp>
            <p:nvSpPr>
              <p:cNvPr id="68" name="TextBox 67"/>
              <p:cNvSpPr txBox="1"/>
              <p:nvPr/>
            </p:nvSpPr>
            <p:spPr>
              <a:xfrm>
                <a:off x="1872409" y="3676326"/>
                <a:ext cx="1709408" cy="1384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900" dirty="0" smtClean="0">
                    <a:solidFill>
                      <a:srgbClr val="FFC000"/>
                    </a:solidFill>
                    <a:cs typeface="Neo Sans Intel"/>
                  </a:rPr>
                  <a:t>Congestion</a:t>
                </a:r>
                <a:r>
                  <a:rPr lang="en-US" sz="900" dirty="0">
                    <a:solidFill>
                      <a:srgbClr val="FFC000"/>
                    </a:solidFill>
                    <a:cs typeface="Neo Sans Intel"/>
                  </a:rPr>
                  <a:t> </a:t>
                </a:r>
                <a:r>
                  <a:rPr lang="en-US" sz="900" dirty="0" smtClean="0">
                    <a:solidFill>
                      <a:srgbClr val="FFC000"/>
                    </a:solidFill>
                    <a:cs typeface="Neo Sans Intel"/>
                  </a:rPr>
                  <a:t>3112 </a:t>
                </a:r>
                <a:r>
                  <a:rPr lang="en-US" sz="900" dirty="0" smtClean="0">
                    <a:solidFill>
                      <a:srgbClr val="FFC000"/>
                    </a:solidFill>
                    <a:latin typeface="Calibri"/>
                    <a:cs typeface="Calibri"/>
                  </a:rPr>
                  <a:t>→ </a:t>
                </a:r>
                <a:r>
                  <a:rPr lang="en-US" sz="900" dirty="0" smtClean="0">
                    <a:solidFill>
                      <a:srgbClr val="FFC000"/>
                    </a:solidFill>
                    <a:cs typeface="Neo Sans Intel"/>
                  </a:rPr>
                  <a:t>392 kbps</a:t>
                </a:r>
                <a:endParaRPr lang="fr-FR" sz="900" dirty="0" err="1" smtClean="0">
                  <a:solidFill>
                    <a:srgbClr val="FFC000"/>
                  </a:solidFill>
                  <a:cs typeface="Neo Sans Intel"/>
                </a:endParaRPr>
              </a:p>
            </p:txBody>
          </p:sp>
          <p:cxnSp>
            <p:nvCxnSpPr>
              <p:cNvPr id="69" name="Straight Connector 68"/>
              <p:cNvCxnSpPr/>
              <p:nvPr/>
            </p:nvCxnSpPr>
            <p:spPr>
              <a:xfrm flipV="1">
                <a:off x="7084523" y="3187777"/>
                <a:ext cx="1049" cy="605590"/>
              </a:xfrm>
              <a:prstGeom prst="line">
                <a:avLst/>
              </a:prstGeom>
              <a:ln w="19050">
                <a:solidFill>
                  <a:srgbClr val="00FF00"/>
                </a:solidFill>
                <a:prstDash val="sysDash"/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0" name="Flowchart: Extract 69"/>
              <p:cNvSpPr/>
              <p:nvPr/>
            </p:nvSpPr>
            <p:spPr>
              <a:xfrm rot="10800000">
                <a:off x="6960698" y="3534895"/>
                <a:ext cx="266700" cy="363163"/>
              </a:xfrm>
              <a:prstGeom prst="flowChartExtract">
                <a:avLst/>
              </a:prstGeom>
              <a:gradFill flip="none" rotWithShape="1">
                <a:gsLst>
                  <a:gs pos="0">
                    <a:srgbClr val="92D050"/>
                  </a:gs>
                  <a:gs pos="47000">
                    <a:srgbClr val="00FF00"/>
                  </a:gs>
                  <a:gs pos="25000">
                    <a:srgbClr val="00B050"/>
                  </a:gs>
                </a:gsLst>
                <a:lin ang="16200000" scaled="1"/>
                <a:tileRect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600" dirty="0" err="1" smtClean="0"/>
              </a:p>
            </p:txBody>
          </p:sp>
          <p:sp>
            <p:nvSpPr>
              <p:cNvPr id="71" name="TextBox 70"/>
              <p:cNvSpPr txBox="1"/>
              <p:nvPr/>
            </p:nvSpPr>
            <p:spPr>
              <a:xfrm>
                <a:off x="7227398" y="3540976"/>
                <a:ext cx="1293389" cy="3143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900" dirty="0" smtClean="0">
                    <a:solidFill>
                      <a:srgbClr val="00FF00"/>
                    </a:solidFill>
                    <a:cs typeface="Neo Sans Intel"/>
                  </a:rPr>
                  <a:t>De-congestion</a:t>
                </a:r>
              </a:p>
              <a:p>
                <a:r>
                  <a:rPr lang="en-US" sz="900" dirty="0" smtClean="0">
                    <a:solidFill>
                      <a:srgbClr val="00FF00"/>
                    </a:solidFill>
                    <a:cs typeface="Calibri"/>
                  </a:rPr>
                  <a:t>392kbps</a:t>
                </a:r>
                <a:r>
                  <a:rPr lang="en-US" sz="900" dirty="0" smtClean="0">
                    <a:solidFill>
                      <a:srgbClr val="00FF00"/>
                    </a:solidFill>
                    <a:latin typeface="Calibri"/>
                    <a:cs typeface="Calibri"/>
                  </a:rPr>
                  <a:t>→ </a:t>
                </a:r>
                <a:r>
                  <a:rPr lang="en-US" sz="900" dirty="0" smtClean="0">
                    <a:solidFill>
                      <a:srgbClr val="00FF00"/>
                    </a:solidFill>
                    <a:cs typeface="Neo Sans Intel"/>
                  </a:rPr>
                  <a:t>3112 kbps</a:t>
                </a:r>
                <a:endParaRPr lang="fr-FR" sz="900" dirty="0" err="1" smtClean="0">
                  <a:solidFill>
                    <a:srgbClr val="00FF00"/>
                  </a:solidFill>
                  <a:cs typeface="Neo Sans Intel"/>
                </a:endParaRPr>
              </a:p>
            </p:txBody>
          </p:sp>
          <p:sp>
            <p:nvSpPr>
              <p:cNvPr id="72" name="Oval 71"/>
              <p:cNvSpPr/>
              <p:nvPr/>
            </p:nvSpPr>
            <p:spPr>
              <a:xfrm>
                <a:off x="1935479" y="3472509"/>
                <a:ext cx="239823" cy="153823"/>
              </a:xfrm>
              <a:prstGeom prst="ellipse">
                <a:avLst/>
              </a:prstGeom>
              <a:noFill/>
              <a:ln w="19050">
                <a:solidFill>
                  <a:srgbClr val="FF0066"/>
                </a:solidFill>
                <a:prstDash val="sysDot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600" dirty="0" err="1"/>
              </a:p>
            </p:txBody>
          </p:sp>
          <p:sp>
            <p:nvSpPr>
              <p:cNvPr id="73" name="Oval 72"/>
              <p:cNvSpPr/>
              <p:nvPr/>
            </p:nvSpPr>
            <p:spPr>
              <a:xfrm>
                <a:off x="2821304" y="3464064"/>
                <a:ext cx="239823" cy="153823"/>
              </a:xfrm>
              <a:prstGeom prst="ellipse">
                <a:avLst/>
              </a:prstGeom>
              <a:noFill/>
              <a:ln w="19050">
                <a:solidFill>
                  <a:srgbClr val="FF0066"/>
                </a:solidFill>
                <a:prstDash val="sysDot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600" dirty="0" err="1"/>
              </a:p>
            </p:txBody>
          </p:sp>
          <p:sp>
            <p:nvSpPr>
              <p:cNvPr id="74" name="Oval 73"/>
              <p:cNvSpPr/>
              <p:nvPr/>
            </p:nvSpPr>
            <p:spPr>
              <a:xfrm>
                <a:off x="3469020" y="3455846"/>
                <a:ext cx="239823" cy="153823"/>
              </a:xfrm>
              <a:prstGeom prst="ellipse">
                <a:avLst/>
              </a:prstGeom>
              <a:noFill/>
              <a:ln w="19050">
                <a:solidFill>
                  <a:srgbClr val="FF0066"/>
                </a:solidFill>
                <a:prstDash val="sysDot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600" dirty="0" err="1"/>
              </a:p>
            </p:txBody>
          </p:sp>
          <p:sp>
            <p:nvSpPr>
              <p:cNvPr id="75" name="Oval 74"/>
              <p:cNvSpPr/>
              <p:nvPr/>
            </p:nvSpPr>
            <p:spPr>
              <a:xfrm>
                <a:off x="5158478" y="3444713"/>
                <a:ext cx="239823" cy="153823"/>
              </a:xfrm>
              <a:prstGeom prst="ellipse">
                <a:avLst/>
              </a:prstGeom>
              <a:noFill/>
              <a:ln w="19050">
                <a:solidFill>
                  <a:srgbClr val="FF0066"/>
                </a:solidFill>
                <a:prstDash val="sysDot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600" dirty="0" err="1" smtClean="0"/>
              </a:p>
            </p:txBody>
          </p:sp>
          <p:sp>
            <p:nvSpPr>
              <p:cNvPr id="76" name="Oval 75"/>
              <p:cNvSpPr/>
              <p:nvPr/>
            </p:nvSpPr>
            <p:spPr>
              <a:xfrm>
                <a:off x="6153149" y="3464228"/>
                <a:ext cx="297181" cy="162104"/>
              </a:xfrm>
              <a:prstGeom prst="ellipse">
                <a:avLst/>
              </a:prstGeom>
              <a:noFill/>
              <a:ln w="19050">
                <a:solidFill>
                  <a:srgbClr val="FF0066"/>
                </a:solidFill>
                <a:prstDash val="sysDot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600" dirty="0" err="1"/>
              </a:p>
            </p:txBody>
          </p:sp>
          <p:sp>
            <p:nvSpPr>
              <p:cNvPr id="77" name="TextBox 76"/>
              <p:cNvSpPr txBox="1"/>
              <p:nvPr/>
            </p:nvSpPr>
            <p:spPr>
              <a:xfrm>
                <a:off x="3973454" y="3636581"/>
                <a:ext cx="731520" cy="13625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800" b="1" dirty="0" smtClean="0">
                    <a:solidFill>
                      <a:srgbClr val="FF0066"/>
                    </a:solidFill>
                    <a:cs typeface="Neo Sans Intel"/>
                  </a:rPr>
                  <a:t>Video</a:t>
                </a:r>
                <a:r>
                  <a:rPr lang="en-US" sz="800" b="1" dirty="0" smtClean="0">
                    <a:solidFill>
                      <a:srgbClr val="FFFF00"/>
                    </a:solidFill>
                    <a:cs typeface="Neo Sans Intel"/>
                  </a:rPr>
                  <a:t> </a:t>
                </a:r>
                <a:r>
                  <a:rPr lang="en-US" sz="800" b="1" dirty="0" smtClean="0">
                    <a:solidFill>
                      <a:srgbClr val="FF0066"/>
                    </a:solidFill>
                    <a:cs typeface="Neo Sans Intel"/>
                  </a:rPr>
                  <a:t>freezes</a:t>
                </a:r>
                <a:endParaRPr lang="fr-FR" sz="800" b="1" dirty="0" err="1" smtClean="0">
                  <a:solidFill>
                    <a:srgbClr val="FF0066"/>
                  </a:solidFill>
                  <a:cs typeface="Neo Sans Intel"/>
                </a:endParaRPr>
              </a:p>
            </p:txBody>
          </p:sp>
          <p:cxnSp>
            <p:nvCxnSpPr>
              <p:cNvPr id="78" name="Straight Connector 77"/>
              <p:cNvCxnSpPr>
                <a:stCxn id="74" idx="6"/>
                <a:endCxn id="77" idx="1"/>
              </p:cNvCxnSpPr>
              <p:nvPr/>
            </p:nvCxnSpPr>
            <p:spPr>
              <a:xfrm>
                <a:off x="3708843" y="3532758"/>
                <a:ext cx="264611" cy="171948"/>
              </a:xfrm>
              <a:prstGeom prst="line">
                <a:avLst/>
              </a:prstGeom>
              <a:ln w="9525">
                <a:solidFill>
                  <a:srgbClr val="FF0066"/>
                </a:solidFill>
                <a:headEnd type="stealth"/>
                <a:tailEnd type="non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/>
              <p:cNvCxnSpPr>
                <a:stCxn id="75" idx="2"/>
                <a:endCxn id="77" idx="3"/>
              </p:cNvCxnSpPr>
              <p:nvPr/>
            </p:nvCxnSpPr>
            <p:spPr>
              <a:xfrm flipH="1">
                <a:off x="4704974" y="3521624"/>
                <a:ext cx="453503" cy="183082"/>
              </a:xfrm>
              <a:prstGeom prst="line">
                <a:avLst/>
              </a:prstGeom>
              <a:ln w="9525">
                <a:solidFill>
                  <a:srgbClr val="FF0066"/>
                </a:solidFill>
                <a:headEnd type="stealth"/>
                <a:tailEnd type="non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5" name="TextBox 84"/>
            <p:cNvSpPr txBox="1"/>
            <p:nvPr/>
          </p:nvSpPr>
          <p:spPr>
            <a:xfrm>
              <a:off x="8031341" y="4107457"/>
              <a:ext cx="864592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800" dirty="0" smtClean="0">
                  <a:solidFill>
                    <a:schemeClr val="tx2"/>
                  </a:solidFill>
                  <a:cs typeface="Neo Sans Intel"/>
                </a:rPr>
                <a:t>Time </a:t>
              </a:r>
              <a:r>
                <a:rPr lang="en-US" sz="800" dirty="0">
                  <a:solidFill>
                    <a:schemeClr val="tx2"/>
                  </a:solidFill>
                  <a:cs typeface="Neo Sans Intel"/>
                </a:rPr>
                <a:t>(</a:t>
              </a:r>
              <a:r>
                <a:rPr lang="en-US" sz="800" dirty="0" err="1" smtClean="0">
                  <a:solidFill>
                    <a:schemeClr val="tx2"/>
                  </a:solidFill>
                  <a:cs typeface="Neo Sans Intel"/>
                </a:rPr>
                <a:t>hh:mm:ss</a:t>
              </a:r>
              <a:r>
                <a:rPr lang="en-US" sz="800" dirty="0" smtClean="0">
                  <a:solidFill>
                    <a:schemeClr val="tx2"/>
                  </a:solidFill>
                  <a:cs typeface="Neo Sans Intel"/>
                </a:rPr>
                <a:t>)</a:t>
              </a:r>
              <a:endParaRPr lang="fr-FR" sz="800" dirty="0" err="1" smtClean="0">
                <a:solidFill>
                  <a:schemeClr val="tx2"/>
                </a:solidFill>
                <a:cs typeface="Neo Sans Intel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-78590" y="2122126"/>
              <a:ext cx="864592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800" dirty="0" smtClean="0">
                  <a:solidFill>
                    <a:schemeClr val="tx2"/>
                  </a:solidFill>
                  <a:cs typeface="Neo Sans Intel"/>
                </a:rPr>
                <a:t>Bitrate </a:t>
              </a:r>
            </a:p>
            <a:p>
              <a:pPr algn="ctr"/>
              <a:r>
                <a:rPr lang="en-US" sz="800" dirty="0" smtClean="0">
                  <a:solidFill>
                    <a:schemeClr val="tx2"/>
                  </a:solidFill>
                  <a:cs typeface="Neo Sans Intel"/>
                </a:rPr>
                <a:t>(kbps)</a:t>
              </a:r>
              <a:endParaRPr lang="fr-FR" sz="800" dirty="0" err="1" smtClean="0">
                <a:solidFill>
                  <a:schemeClr val="tx2"/>
                </a:solidFill>
                <a:cs typeface="Neo Sans Intel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2755457" y="5988888"/>
            <a:ext cx="6089018" cy="806466"/>
            <a:chOff x="162967" y="4236709"/>
            <a:chExt cx="6089018" cy="806466"/>
          </a:xfrm>
        </p:grpSpPr>
        <p:sp>
          <p:nvSpPr>
            <p:cNvPr id="5" name="Rectangle 4"/>
            <p:cNvSpPr/>
            <p:nvPr/>
          </p:nvSpPr>
          <p:spPr>
            <a:xfrm>
              <a:off x="162967" y="4236709"/>
              <a:ext cx="6089018" cy="8064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184739" y="4258122"/>
              <a:ext cx="579744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800" b="1" u="sng" dirty="0" smtClean="0">
                  <a:cs typeface="Neo Sans Intel"/>
                </a:rPr>
                <a:t>Legend</a:t>
              </a:r>
              <a:endParaRPr lang="fr-FR" sz="800" b="1" u="sng" dirty="0" err="1" smtClean="0">
                <a:cs typeface="Neo Sans Intel"/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1948696" y="4445807"/>
              <a:ext cx="2092667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800" dirty="0" smtClean="0">
                  <a:solidFill>
                    <a:schemeClr val="tx2"/>
                  </a:solidFill>
                  <a:cs typeface="Neo Sans Intel"/>
                </a:rPr>
                <a:t>Encoder set to 1 I-frame sent / 2 seconds</a:t>
              </a:r>
              <a:endParaRPr lang="fr-FR" sz="800" dirty="0" err="1" smtClean="0">
                <a:solidFill>
                  <a:schemeClr val="tx2"/>
                </a:solidFill>
                <a:cs typeface="Neo Sans Intel"/>
              </a:endParaRPr>
            </a:p>
          </p:txBody>
        </p:sp>
        <p:grpSp>
          <p:nvGrpSpPr>
            <p:cNvPr id="111" name="Group 110"/>
            <p:cNvGrpSpPr/>
            <p:nvPr/>
          </p:nvGrpSpPr>
          <p:grpSpPr>
            <a:xfrm>
              <a:off x="2037898" y="4605475"/>
              <a:ext cx="4184470" cy="418852"/>
              <a:chOff x="381422" y="4595594"/>
              <a:chExt cx="4184470" cy="418852"/>
            </a:xfrm>
          </p:grpSpPr>
          <p:pic>
            <p:nvPicPr>
              <p:cNvPr id="96" name="Picture 3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7936" y="4595594"/>
                <a:ext cx="180975" cy="2190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7" name="Picture 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1422" y="4795371"/>
                <a:ext cx="209550" cy="2190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8" name="TextBox 97"/>
              <p:cNvSpPr txBox="1"/>
              <p:nvPr/>
            </p:nvSpPr>
            <p:spPr>
              <a:xfrm>
                <a:off x="629072" y="4653100"/>
                <a:ext cx="1870329" cy="12311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800" dirty="0" smtClean="0">
                    <a:solidFill>
                      <a:schemeClr val="tx2"/>
                    </a:solidFill>
                    <a:cs typeface="Neo Sans Intel"/>
                  </a:rPr>
                  <a:t>I-frame received with no PDCP discard</a:t>
                </a:r>
                <a:endParaRPr lang="fr-FR" sz="800" dirty="0" err="1" smtClean="0">
                  <a:solidFill>
                    <a:schemeClr val="tx2"/>
                  </a:solidFill>
                  <a:cs typeface="Neo Sans Intel"/>
                </a:endParaRPr>
              </a:p>
            </p:txBody>
          </p:sp>
          <p:sp>
            <p:nvSpPr>
              <p:cNvPr id="105" name="TextBox 104"/>
              <p:cNvSpPr txBox="1"/>
              <p:nvPr/>
            </p:nvSpPr>
            <p:spPr>
              <a:xfrm>
                <a:off x="621519" y="4839194"/>
                <a:ext cx="3944373" cy="12311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800" dirty="0" smtClean="0">
                    <a:solidFill>
                      <a:schemeClr val="tx2"/>
                    </a:solidFill>
                    <a:cs typeface="Neo Sans Intel"/>
                  </a:rPr>
                  <a:t>I-frame with PDCP discard (either received with retransmission or not fully received)</a:t>
                </a:r>
                <a:endParaRPr lang="fr-FR" sz="800" dirty="0" err="1" smtClean="0">
                  <a:solidFill>
                    <a:schemeClr val="tx2"/>
                  </a:solidFill>
                  <a:cs typeface="Neo Sans Intel"/>
                </a:endParaRPr>
              </a:p>
            </p:txBody>
          </p:sp>
        </p:grpSp>
        <p:sp>
          <p:nvSpPr>
            <p:cNvPr id="101" name="TextBox 100"/>
            <p:cNvSpPr txBox="1"/>
            <p:nvPr/>
          </p:nvSpPr>
          <p:spPr>
            <a:xfrm>
              <a:off x="503854" y="4871734"/>
              <a:ext cx="1560558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800" dirty="0" smtClean="0">
                  <a:solidFill>
                    <a:schemeClr val="tx2"/>
                  </a:solidFill>
                  <a:cs typeface="Neo Sans Intel"/>
                </a:rPr>
                <a:t>Estimated E2E bandwidth (kbps) </a:t>
              </a:r>
              <a:endParaRPr lang="fr-FR" sz="800" dirty="0" err="1" smtClean="0">
                <a:solidFill>
                  <a:schemeClr val="tx2"/>
                </a:solidFill>
                <a:cs typeface="Neo Sans Intel"/>
              </a:endParaRPr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502753" y="4724734"/>
              <a:ext cx="1266597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800" dirty="0" smtClean="0">
                  <a:solidFill>
                    <a:schemeClr val="tx2"/>
                  </a:solidFill>
                  <a:cs typeface="Neo Sans Intel"/>
                </a:rPr>
                <a:t>Decoded  bitrate (kbps)  </a:t>
              </a:r>
              <a:endParaRPr lang="fr-FR" sz="800" dirty="0" err="1" smtClean="0">
                <a:solidFill>
                  <a:schemeClr val="tx2"/>
                </a:solidFill>
                <a:cs typeface="Neo Sans Intel"/>
              </a:endParaRPr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502054" y="4568918"/>
              <a:ext cx="1253243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800" dirty="0" smtClean="0">
                  <a:solidFill>
                    <a:schemeClr val="tx2"/>
                  </a:solidFill>
                  <a:cs typeface="Neo Sans Intel"/>
                </a:rPr>
                <a:t>Encoded bitrate (kbps)  </a:t>
              </a:r>
              <a:endParaRPr lang="fr-FR" sz="800" dirty="0" err="1" smtClean="0">
                <a:solidFill>
                  <a:schemeClr val="tx2"/>
                </a:solidFill>
                <a:cs typeface="Neo Sans Intel"/>
              </a:endParaRPr>
            </a:p>
          </p:txBody>
        </p:sp>
        <p:cxnSp>
          <p:nvCxnSpPr>
            <p:cNvPr id="106" name="Straight Connector 105"/>
            <p:cNvCxnSpPr/>
            <p:nvPr/>
          </p:nvCxnSpPr>
          <p:spPr>
            <a:xfrm>
              <a:off x="276537" y="4639942"/>
              <a:ext cx="190500" cy="0"/>
            </a:xfrm>
            <a:prstGeom prst="line">
              <a:avLst/>
            </a:prstGeom>
            <a:ln w="19050"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/>
            <p:cNvCxnSpPr/>
            <p:nvPr/>
          </p:nvCxnSpPr>
          <p:spPr>
            <a:xfrm>
              <a:off x="276537" y="4792342"/>
              <a:ext cx="190500" cy="0"/>
            </a:xfrm>
            <a:prstGeom prst="line">
              <a:avLst/>
            </a:prstGeom>
            <a:ln w="19050">
              <a:solidFill>
                <a:srgbClr val="FF006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/>
            <p:cNvCxnSpPr/>
            <p:nvPr/>
          </p:nvCxnSpPr>
          <p:spPr>
            <a:xfrm>
              <a:off x="276537" y="4944742"/>
              <a:ext cx="190500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TextBox 113"/>
            <p:cNvSpPr txBox="1"/>
            <p:nvPr/>
          </p:nvSpPr>
          <p:spPr>
            <a:xfrm>
              <a:off x="511579" y="4426043"/>
              <a:ext cx="1253243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800" dirty="0" smtClean="0">
                  <a:solidFill>
                    <a:schemeClr val="tx2"/>
                  </a:solidFill>
                  <a:cs typeface="Neo Sans Intel"/>
                </a:rPr>
                <a:t>Channel bandwidth (kbps)  </a:t>
              </a:r>
              <a:endParaRPr lang="fr-FR" sz="800" dirty="0" err="1" smtClean="0">
                <a:solidFill>
                  <a:schemeClr val="tx2"/>
                </a:solidFill>
                <a:cs typeface="Neo Sans Intel"/>
              </a:endParaRPr>
            </a:p>
          </p:txBody>
        </p:sp>
        <p:cxnSp>
          <p:nvCxnSpPr>
            <p:cNvPr id="115" name="Straight Connector 114"/>
            <p:cNvCxnSpPr/>
            <p:nvPr/>
          </p:nvCxnSpPr>
          <p:spPr>
            <a:xfrm>
              <a:off x="286062" y="4497067"/>
              <a:ext cx="190500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65869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Issue </a:t>
            </a:r>
            <a:r>
              <a:rPr lang="en-US" dirty="0"/>
              <a:t>with conversational video </a:t>
            </a:r>
            <a:r>
              <a:rPr lang="en-US" dirty="0" smtClean="0"/>
              <a:t>calls (5/5)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06679" y="1318684"/>
            <a:ext cx="8529910" cy="715685"/>
          </a:xfrm>
        </p:spPr>
        <p:txBody>
          <a:bodyPr/>
          <a:lstStyle/>
          <a:p>
            <a:r>
              <a:rPr lang="en-US" u="sng" dirty="0" smtClean="0"/>
              <a:t>Exemplary measurement</a:t>
            </a:r>
            <a:r>
              <a:rPr lang="en-US" dirty="0" smtClean="0"/>
              <a:t>: impact of the PDCP discard timer on critical data (I-frame)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8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79670" y="5033112"/>
            <a:ext cx="8529910" cy="14542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400" dirty="0" smtClean="0">
                <a:solidFill>
                  <a:schemeClr val="tx2"/>
                </a:solidFill>
                <a:cs typeface="Neo Sans Intel"/>
              </a:rPr>
              <a:t>Older </a:t>
            </a:r>
            <a:r>
              <a:rPr lang="en-US" sz="1400" dirty="0">
                <a:solidFill>
                  <a:schemeClr val="tx2"/>
                </a:solidFill>
                <a:cs typeface="Neo Sans Intel"/>
              </a:rPr>
              <a:t>RTP video packets get discarded by PDCP and are not transmitted: higher probability a (big</a:t>
            </a:r>
            <a:r>
              <a:rPr lang="en-US" sz="1400" dirty="0" smtClean="0">
                <a:solidFill>
                  <a:schemeClr val="tx2"/>
                </a:solidFill>
                <a:cs typeface="Neo Sans Intel"/>
              </a:rPr>
              <a:t>) I-frame </a:t>
            </a:r>
            <a:r>
              <a:rPr lang="en-US" sz="1400" dirty="0">
                <a:solidFill>
                  <a:schemeClr val="tx2"/>
                </a:solidFill>
                <a:cs typeface="Neo Sans Intel"/>
              </a:rPr>
              <a:t>gets impacted since more packets will sit in UL PDCP queue waiting to be </a:t>
            </a:r>
            <a:r>
              <a:rPr lang="en-US" sz="1400" dirty="0" smtClean="0">
                <a:solidFill>
                  <a:schemeClr val="tx2"/>
                </a:solidFill>
                <a:cs typeface="Neo Sans Intel"/>
              </a:rPr>
              <a:t>transmitted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400" dirty="0">
              <a:solidFill>
                <a:schemeClr val="tx2"/>
              </a:solidFill>
              <a:cs typeface="Neo Sans Intel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chemeClr val="tx2"/>
                </a:solidFill>
                <a:cs typeface="Neo Sans Intel"/>
              </a:rPr>
              <a:t>Video fluidity (video jumps, lower frame per sec) degraded due to I-frames not received (</a:t>
            </a:r>
            <a:r>
              <a:rPr lang="en-US" sz="1400" dirty="0">
                <a:solidFill>
                  <a:srgbClr val="E74583"/>
                </a:solidFill>
                <a:cs typeface="Neo Sans Intel"/>
              </a:rPr>
              <a:t>red bubbles</a:t>
            </a:r>
            <a:r>
              <a:rPr lang="en-US" sz="1400" dirty="0">
                <a:solidFill>
                  <a:schemeClr val="tx2"/>
                </a:solidFill>
                <a:cs typeface="Neo Sans Intel"/>
              </a:rPr>
              <a:t>) and sometimes also surrounding P-frames</a:t>
            </a:r>
            <a:r>
              <a:rPr lang="en-US" sz="1050" dirty="0">
                <a:solidFill>
                  <a:schemeClr val="tx2"/>
                </a:solidFill>
                <a:cs typeface="Neo Sans Intel"/>
              </a:rPr>
              <a:t> </a:t>
            </a:r>
            <a:endParaRPr lang="en-US" sz="1050" dirty="0" smtClean="0">
              <a:solidFill>
                <a:schemeClr val="tx2"/>
              </a:solidFill>
              <a:cs typeface="Neo Sans Intel"/>
            </a:endParaRPr>
          </a:p>
          <a:p>
            <a:r>
              <a:rPr lang="en-US" sz="1050" dirty="0" smtClean="0">
                <a:solidFill>
                  <a:schemeClr val="tx2"/>
                </a:solidFill>
                <a:cs typeface="Neo Sans Intel"/>
              </a:rPr>
              <a:t>         (</a:t>
            </a:r>
            <a:r>
              <a:rPr lang="en-US" sz="1050" dirty="0">
                <a:solidFill>
                  <a:schemeClr val="tx2"/>
                </a:solidFill>
                <a:cs typeface="Neo Sans Intel"/>
              </a:rPr>
              <a:t>no bubble </a:t>
            </a:r>
            <a:r>
              <a:rPr lang="en-US" sz="1050" dirty="0" smtClean="0">
                <a:solidFill>
                  <a:schemeClr val="tx2"/>
                </a:solidFill>
                <a:cs typeface="Neo Sans Intel"/>
              </a:rPr>
              <a:t>shown </a:t>
            </a:r>
            <a:r>
              <a:rPr lang="en-US" sz="1050" dirty="0">
                <a:solidFill>
                  <a:schemeClr val="tx2"/>
                </a:solidFill>
                <a:cs typeface="Neo Sans Intel"/>
              </a:rPr>
              <a:t>in graph for clarity)</a:t>
            </a:r>
          </a:p>
          <a:p>
            <a:pPr marL="285750" lvl="2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en-US" sz="1400" dirty="0">
              <a:solidFill>
                <a:schemeClr val="tx2"/>
              </a:solidFill>
              <a:cs typeface="Neo Sans Intel"/>
            </a:endParaRPr>
          </a:p>
        </p:txBody>
      </p:sp>
      <p:grpSp>
        <p:nvGrpSpPr>
          <p:cNvPr id="61" name="Group 60"/>
          <p:cNvGrpSpPr/>
          <p:nvPr/>
        </p:nvGrpSpPr>
        <p:grpSpPr>
          <a:xfrm>
            <a:off x="423802" y="4197340"/>
            <a:ext cx="8283646" cy="738664"/>
            <a:chOff x="1276970" y="3384322"/>
            <a:chExt cx="7458434" cy="553998"/>
          </a:xfrm>
        </p:grpSpPr>
        <p:sp>
          <p:nvSpPr>
            <p:cNvPr id="62" name="TextBox 61"/>
            <p:cNvSpPr txBox="1"/>
            <p:nvPr/>
          </p:nvSpPr>
          <p:spPr>
            <a:xfrm>
              <a:off x="1276970" y="3384322"/>
              <a:ext cx="7458434" cy="553998"/>
            </a:xfrm>
            <a:prstGeom prst="rect">
              <a:avLst/>
            </a:prstGeom>
            <a:noFill/>
            <a:ln>
              <a:solidFill>
                <a:schemeClr val="accent5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 lang="en-US" sz="1000" dirty="0" smtClean="0">
                <a:solidFill>
                  <a:schemeClr val="tx2"/>
                </a:solidFill>
                <a:cs typeface="Neo Sans Intel"/>
              </a:endParaRPr>
            </a:p>
            <a:p>
              <a:r>
                <a:rPr lang="en-US" sz="1000" dirty="0" smtClean="0">
                  <a:solidFill>
                    <a:schemeClr val="tx2"/>
                  </a:solidFill>
                  <a:cs typeface="Neo Sans Intel"/>
                </a:rPr>
                <a:t>                                                                                                 </a:t>
              </a:r>
              <a:r>
                <a:rPr lang="en-US" sz="1000" b="1" dirty="0" smtClean="0">
                  <a:solidFill>
                    <a:schemeClr val="tx2"/>
                  </a:solidFill>
                  <a:cs typeface="Neo Sans Intel"/>
                </a:rPr>
                <a:t>18</a:t>
              </a:r>
              <a:r>
                <a:rPr lang="en-US" sz="1000" dirty="0" smtClean="0">
                  <a:solidFill>
                    <a:schemeClr val="tx2"/>
                  </a:solidFill>
                  <a:cs typeface="Neo Sans Intel"/>
                </a:rPr>
                <a:t> </a:t>
              </a:r>
              <a:r>
                <a:rPr lang="en-US" sz="1000" dirty="0">
                  <a:solidFill>
                    <a:schemeClr val="tx2"/>
                  </a:solidFill>
                  <a:cs typeface="Neo Sans Intel"/>
                </a:rPr>
                <a:t>I-frame received </a:t>
              </a:r>
              <a:r>
                <a:rPr lang="en-US" sz="1000" dirty="0" smtClean="0">
                  <a:solidFill>
                    <a:schemeClr val="tx2"/>
                  </a:solidFill>
                  <a:cs typeface="Neo Sans Intel"/>
                </a:rPr>
                <a:t>w/o re-</a:t>
              </a:r>
              <a:r>
                <a:rPr lang="en-US" sz="1000" dirty="0" err="1" smtClean="0">
                  <a:solidFill>
                    <a:schemeClr val="tx2"/>
                  </a:solidFill>
                  <a:cs typeface="Neo Sans Intel"/>
                </a:rPr>
                <a:t>tx</a:t>
              </a:r>
              <a:r>
                <a:rPr lang="en-US" sz="1000" dirty="0" smtClean="0">
                  <a:solidFill>
                    <a:schemeClr val="tx2"/>
                  </a:solidFill>
                  <a:cs typeface="Neo Sans Intel"/>
                </a:rPr>
                <a:t>            </a:t>
              </a:r>
              <a:r>
                <a:rPr lang="en-US" sz="1000" dirty="0" smtClean="0">
                  <a:solidFill>
                    <a:schemeClr val="tx2"/>
                  </a:solidFill>
                  <a:cs typeface="Calibri"/>
                </a:rPr>
                <a:t>→ No PDCP discard </a:t>
              </a:r>
              <a:r>
                <a:rPr lang="en-US" sz="1000" dirty="0" smtClean="0">
                  <a:solidFill>
                    <a:srgbClr val="00FF00"/>
                  </a:solidFill>
                  <a:cs typeface="Calibri"/>
                </a:rPr>
                <a:t>(green bubbles)</a:t>
              </a:r>
              <a:endParaRPr lang="en-US" sz="1000" dirty="0" smtClean="0">
                <a:solidFill>
                  <a:srgbClr val="00FF00"/>
                </a:solidFill>
                <a:cs typeface="Neo Sans Intel"/>
              </a:endParaRPr>
            </a:p>
            <a:p>
              <a:r>
                <a:rPr lang="en-US" sz="1000" dirty="0" smtClean="0">
                  <a:solidFill>
                    <a:schemeClr val="tx2"/>
                  </a:solidFill>
                  <a:cs typeface="Neo Sans Intel"/>
                </a:rPr>
                <a:t> </a:t>
              </a:r>
              <a:r>
                <a:rPr lang="en-US" sz="1000" dirty="0">
                  <a:solidFill>
                    <a:schemeClr val="tx2"/>
                  </a:solidFill>
                  <a:cs typeface="Neo Sans Intel"/>
                </a:rPr>
                <a:t>Total </a:t>
              </a:r>
              <a:r>
                <a:rPr lang="en-US" sz="1000" b="1" dirty="0">
                  <a:solidFill>
                    <a:schemeClr val="tx2"/>
                  </a:solidFill>
                  <a:cs typeface="Neo Sans Intel"/>
                </a:rPr>
                <a:t>24</a:t>
              </a:r>
              <a:r>
                <a:rPr lang="en-US" sz="1000" dirty="0">
                  <a:solidFill>
                    <a:schemeClr val="tx2"/>
                  </a:solidFill>
                  <a:cs typeface="Neo Sans Intel"/>
                </a:rPr>
                <a:t> I-frame during congestion period (1min</a:t>
              </a:r>
              <a:r>
                <a:rPr lang="en-US" sz="1000" dirty="0" smtClean="0">
                  <a:solidFill>
                    <a:schemeClr val="tx2"/>
                  </a:solidFill>
                  <a:cs typeface="Neo Sans Intel"/>
                </a:rPr>
                <a:t>)          </a:t>
              </a:r>
              <a:r>
                <a:rPr lang="en-US" sz="1000" b="1" dirty="0" smtClean="0">
                  <a:solidFill>
                    <a:schemeClr val="tx2"/>
                  </a:solidFill>
                  <a:cs typeface="Neo Sans Intel"/>
                </a:rPr>
                <a:t>7</a:t>
              </a:r>
              <a:r>
                <a:rPr lang="en-US" sz="1000" dirty="0" smtClean="0">
                  <a:solidFill>
                    <a:schemeClr val="tx2"/>
                  </a:solidFill>
                  <a:cs typeface="Neo Sans Intel"/>
                </a:rPr>
                <a:t> </a:t>
              </a:r>
              <a:r>
                <a:rPr lang="en-US" sz="1000" dirty="0">
                  <a:solidFill>
                    <a:schemeClr val="tx2"/>
                  </a:solidFill>
                  <a:cs typeface="Neo Sans Intel"/>
                </a:rPr>
                <a:t>I-frame </a:t>
              </a:r>
              <a:r>
                <a:rPr lang="en-US" sz="1000" dirty="0" smtClean="0">
                  <a:solidFill>
                    <a:schemeClr val="tx2"/>
                  </a:solidFill>
                  <a:cs typeface="Neo Sans Intel"/>
                </a:rPr>
                <a:t>received w &gt;= 1 re-</a:t>
              </a:r>
              <a:r>
                <a:rPr lang="en-US" sz="1000" dirty="0" err="1" smtClean="0">
                  <a:solidFill>
                    <a:schemeClr val="tx2"/>
                  </a:solidFill>
                  <a:cs typeface="Neo Sans Intel"/>
                </a:rPr>
                <a:t>tx</a:t>
              </a:r>
              <a:r>
                <a:rPr lang="en-US" sz="1000" dirty="0" smtClean="0">
                  <a:solidFill>
                    <a:schemeClr val="tx2"/>
                  </a:solidFill>
                  <a:cs typeface="Neo Sans Intel"/>
                </a:rPr>
                <a:t>       </a:t>
              </a:r>
              <a:r>
                <a:rPr lang="en-US" sz="1000" dirty="0" smtClean="0">
                  <a:solidFill>
                    <a:schemeClr val="tx2"/>
                  </a:solidFill>
                  <a:cs typeface="Calibri"/>
                </a:rPr>
                <a:t>→ </a:t>
              </a:r>
              <a:r>
                <a:rPr lang="en-US" sz="1000" dirty="0">
                  <a:solidFill>
                    <a:schemeClr val="tx2"/>
                  </a:solidFill>
                  <a:cs typeface="Calibri"/>
                </a:rPr>
                <a:t>PDCP </a:t>
              </a:r>
              <a:r>
                <a:rPr lang="en-US" sz="1000" dirty="0" smtClean="0">
                  <a:solidFill>
                    <a:schemeClr val="tx2"/>
                  </a:solidFill>
                  <a:cs typeface="Calibri"/>
                </a:rPr>
                <a:t>discard, and Re-</a:t>
              </a:r>
              <a:r>
                <a:rPr lang="en-US" sz="1000" dirty="0" err="1" smtClean="0">
                  <a:solidFill>
                    <a:schemeClr val="tx2"/>
                  </a:solidFill>
                  <a:cs typeface="Calibri"/>
                </a:rPr>
                <a:t>tx</a:t>
              </a:r>
              <a:r>
                <a:rPr lang="en-US" sz="1000" dirty="0" smtClean="0">
                  <a:solidFill>
                    <a:schemeClr val="tx2"/>
                  </a:solidFill>
                  <a:cs typeface="Calibri"/>
                </a:rPr>
                <a:t> success </a:t>
              </a:r>
              <a:r>
                <a:rPr lang="en-US" sz="1000" dirty="0" smtClean="0">
                  <a:solidFill>
                    <a:srgbClr val="FF0000"/>
                  </a:solidFill>
                  <a:cs typeface="Calibri"/>
                </a:rPr>
                <a:t>(red bubbles)</a:t>
              </a:r>
              <a:endParaRPr lang="en-US" sz="1000" dirty="0" smtClean="0">
                <a:solidFill>
                  <a:srgbClr val="FF0000"/>
                </a:solidFill>
                <a:cs typeface="Neo Sans Intel"/>
              </a:endParaRPr>
            </a:p>
            <a:p>
              <a:r>
                <a:rPr lang="en-US" sz="1000" dirty="0" smtClean="0">
                  <a:solidFill>
                    <a:schemeClr val="tx2"/>
                  </a:solidFill>
                  <a:cs typeface="Neo Sans Intel"/>
                </a:rPr>
                <a:t>                                                                                                   </a:t>
              </a:r>
              <a:r>
                <a:rPr lang="en-US" sz="1000" b="1" dirty="0" smtClean="0">
                  <a:solidFill>
                    <a:schemeClr val="tx2"/>
                  </a:solidFill>
                  <a:cs typeface="Neo Sans Intel"/>
                </a:rPr>
                <a:t>1</a:t>
              </a:r>
              <a:r>
                <a:rPr lang="en-US" sz="1000" dirty="0" smtClean="0">
                  <a:solidFill>
                    <a:schemeClr val="tx2"/>
                  </a:solidFill>
                  <a:cs typeface="Neo Sans Intel"/>
                </a:rPr>
                <a:t> </a:t>
              </a:r>
              <a:r>
                <a:rPr lang="en-US" sz="1000" dirty="0">
                  <a:solidFill>
                    <a:schemeClr val="tx2"/>
                  </a:solidFill>
                  <a:cs typeface="Neo Sans Intel"/>
                </a:rPr>
                <a:t>I-frame </a:t>
              </a:r>
              <a:r>
                <a:rPr lang="en-US" sz="1000" dirty="0" smtClean="0">
                  <a:solidFill>
                    <a:schemeClr val="tx2"/>
                  </a:solidFill>
                  <a:cs typeface="Neo Sans Intel"/>
                </a:rPr>
                <a:t>not completely received  </a:t>
              </a:r>
              <a:r>
                <a:rPr lang="en-US" sz="1000" dirty="0">
                  <a:solidFill>
                    <a:schemeClr val="tx2"/>
                  </a:solidFill>
                  <a:cs typeface="Calibri"/>
                </a:rPr>
                <a:t>→ PDCP discard, and Re-</a:t>
              </a:r>
              <a:r>
                <a:rPr lang="en-US" sz="1000" dirty="0" err="1">
                  <a:solidFill>
                    <a:schemeClr val="tx2"/>
                  </a:solidFill>
                  <a:cs typeface="Calibri"/>
                </a:rPr>
                <a:t>tx</a:t>
              </a:r>
              <a:r>
                <a:rPr lang="en-US" sz="1000" dirty="0">
                  <a:solidFill>
                    <a:schemeClr val="tx2"/>
                  </a:solidFill>
                  <a:cs typeface="Calibri"/>
                </a:rPr>
                <a:t> </a:t>
              </a:r>
              <a:r>
                <a:rPr lang="en-US" sz="1000" dirty="0" smtClean="0">
                  <a:solidFill>
                    <a:schemeClr val="tx2"/>
                  </a:solidFill>
                  <a:cs typeface="Calibri"/>
                </a:rPr>
                <a:t>discard again</a:t>
              </a:r>
              <a:r>
                <a:rPr lang="en-US" sz="1000" dirty="0">
                  <a:solidFill>
                    <a:srgbClr val="FF0000"/>
                  </a:solidFill>
                  <a:cs typeface="Calibri"/>
                </a:rPr>
                <a:t> (red </a:t>
              </a:r>
              <a:r>
                <a:rPr lang="en-US" sz="1000" dirty="0" smtClean="0">
                  <a:solidFill>
                    <a:srgbClr val="FF0000"/>
                  </a:solidFill>
                  <a:cs typeface="Calibri"/>
                </a:rPr>
                <a:t>bubble</a:t>
              </a:r>
              <a:r>
                <a:rPr lang="en-US" sz="800" dirty="0" smtClean="0">
                  <a:solidFill>
                    <a:srgbClr val="FF0000"/>
                  </a:solidFill>
                  <a:cs typeface="Calibri"/>
                </a:rPr>
                <a:t>)</a:t>
              </a:r>
            </a:p>
            <a:p>
              <a:endParaRPr lang="en-US" sz="800" dirty="0">
                <a:solidFill>
                  <a:schemeClr val="tx2"/>
                </a:solidFill>
                <a:cs typeface="Neo Sans Intel"/>
              </a:endParaRPr>
            </a:p>
          </p:txBody>
        </p:sp>
        <p:sp>
          <p:nvSpPr>
            <p:cNvPr id="63" name="Left Brace 62"/>
            <p:cNvSpPr/>
            <p:nvPr/>
          </p:nvSpPr>
          <p:spPr>
            <a:xfrm>
              <a:off x="3855720" y="3506242"/>
              <a:ext cx="137161" cy="369332"/>
            </a:xfrm>
            <a:prstGeom prst="leftBrace">
              <a:avLst/>
            </a:prstGeom>
            <a:ln w="9525">
              <a:solidFill>
                <a:schemeClr val="tx2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4541314" y="5971785"/>
            <a:ext cx="4270292" cy="806466"/>
            <a:chOff x="162967" y="4236709"/>
            <a:chExt cx="4270292" cy="806466"/>
          </a:xfrm>
        </p:grpSpPr>
        <p:sp>
          <p:nvSpPr>
            <p:cNvPr id="84" name="Rectangle 83"/>
            <p:cNvSpPr/>
            <p:nvPr/>
          </p:nvSpPr>
          <p:spPr>
            <a:xfrm>
              <a:off x="162967" y="4236709"/>
              <a:ext cx="4263211" cy="8064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184739" y="4258122"/>
              <a:ext cx="579744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800" b="1" u="sng" dirty="0" smtClean="0">
                  <a:cs typeface="Neo Sans Intel"/>
                </a:rPr>
                <a:t>Legend</a:t>
              </a:r>
              <a:endParaRPr lang="fr-FR" sz="800" b="1" u="sng" dirty="0" err="1" smtClean="0">
                <a:cs typeface="Neo Sans Intel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2340592" y="4522009"/>
              <a:ext cx="2092667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800" dirty="0" smtClean="0">
                  <a:solidFill>
                    <a:schemeClr val="tx2"/>
                  </a:solidFill>
                  <a:cs typeface="Neo Sans Intel"/>
                </a:rPr>
                <a:t>Encoder set to 1 I-frame sent / 2 seconds</a:t>
              </a:r>
              <a:endParaRPr lang="fr-FR" sz="800" dirty="0" err="1" smtClean="0">
                <a:solidFill>
                  <a:schemeClr val="tx2"/>
                </a:solidFill>
                <a:cs typeface="Neo Sans Intel"/>
              </a:endParaRPr>
            </a:p>
          </p:txBody>
        </p:sp>
        <p:grpSp>
          <p:nvGrpSpPr>
            <p:cNvPr id="89" name="Group 88"/>
            <p:cNvGrpSpPr/>
            <p:nvPr/>
          </p:nvGrpSpPr>
          <p:grpSpPr>
            <a:xfrm>
              <a:off x="241708" y="4605475"/>
              <a:ext cx="4184470" cy="418852"/>
              <a:chOff x="-1414768" y="4595594"/>
              <a:chExt cx="4184470" cy="418852"/>
            </a:xfrm>
          </p:grpSpPr>
          <p:pic>
            <p:nvPicPr>
              <p:cNvPr id="112" name="Picture 3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377368" y="4595594"/>
                <a:ext cx="180975" cy="2190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3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14768" y="4795371"/>
                <a:ext cx="209550" cy="2190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6" name="TextBox 115"/>
              <p:cNvSpPr txBox="1"/>
              <p:nvPr/>
            </p:nvSpPr>
            <p:spPr>
              <a:xfrm>
                <a:off x="-1156232" y="4653100"/>
                <a:ext cx="1870329" cy="12311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800" dirty="0" smtClean="0">
                    <a:solidFill>
                      <a:schemeClr val="tx2"/>
                    </a:solidFill>
                    <a:cs typeface="Neo Sans Intel"/>
                  </a:rPr>
                  <a:t>I-frame received with no PDCP discard</a:t>
                </a:r>
                <a:endParaRPr lang="fr-FR" sz="800" dirty="0" err="1" smtClean="0">
                  <a:solidFill>
                    <a:schemeClr val="tx2"/>
                  </a:solidFill>
                  <a:cs typeface="Neo Sans Intel"/>
                </a:endParaRPr>
              </a:p>
            </p:txBody>
          </p:sp>
          <p:sp>
            <p:nvSpPr>
              <p:cNvPr id="117" name="TextBox 116"/>
              <p:cNvSpPr txBox="1"/>
              <p:nvPr/>
            </p:nvSpPr>
            <p:spPr>
              <a:xfrm>
                <a:off x="-1174671" y="4839194"/>
                <a:ext cx="3944373" cy="12311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800" dirty="0" smtClean="0">
                    <a:solidFill>
                      <a:schemeClr val="tx2"/>
                    </a:solidFill>
                    <a:cs typeface="Neo Sans Intel"/>
                  </a:rPr>
                  <a:t>I-frame with PDCP discard (either received with retransmission or not fully received)</a:t>
                </a:r>
                <a:endParaRPr lang="fr-FR" sz="800" dirty="0" err="1" smtClean="0">
                  <a:solidFill>
                    <a:schemeClr val="tx2"/>
                  </a:solidFill>
                  <a:cs typeface="Neo Sans Intel"/>
                </a:endParaRPr>
              </a:p>
            </p:txBody>
          </p:sp>
        </p:grpSp>
        <p:sp>
          <p:nvSpPr>
            <p:cNvPr id="92" name="TextBox 91"/>
            <p:cNvSpPr txBox="1"/>
            <p:nvPr/>
          </p:nvSpPr>
          <p:spPr>
            <a:xfrm>
              <a:off x="523825" y="4445808"/>
              <a:ext cx="1869335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800" dirty="0" smtClean="0">
                  <a:solidFill>
                    <a:schemeClr val="tx2"/>
                  </a:solidFill>
                  <a:cs typeface="Neo Sans Intel"/>
                </a:rPr>
                <a:t>Encoded video frame size  (</a:t>
              </a:r>
              <a:r>
                <a:rPr lang="en-US" sz="800" dirty="0" err="1" smtClean="0">
                  <a:solidFill>
                    <a:schemeClr val="tx2"/>
                  </a:solidFill>
                  <a:cs typeface="Neo Sans Intel"/>
                </a:rPr>
                <a:t>KByte</a:t>
              </a:r>
              <a:r>
                <a:rPr lang="en-US" sz="800" dirty="0" smtClean="0">
                  <a:solidFill>
                    <a:schemeClr val="tx2"/>
                  </a:solidFill>
                  <a:cs typeface="Neo Sans Intel"/>
                </a:rPr>
                <a:t>)  </a:t>
              </a:r>
              <a:endParaRPr lang="fr-FR" sz="800" dirty="0" err="1" smtClean="0">
                <a:solidFill>
                  <a:schemeClr val="tx2"/>
                </a:solidFill>
                <a:cs typeface="Neo Sans Intel"/>
              </a:endParaRPr>
            </a:p>
          </p:txBody>
        </p:sp>
        <p:cxnSp>
          <p:nvCxnSpPr>
            <p:cNvPr id="94" name="Straight Connector 93"/>
            <p:cNvCxnSpPr/>
            <p:nvPr/>
          </p:nvCxnSpPr>
          <p:spPr>
            <a:xfrm>
              <a:off x="276537" y="4520196"/>
              <a:ext cx="190500" cy="0"/>
            </a:xfrm>
            <a:prstGeom prst="line">
              <a:avLst/>
            </a:prstGeom>
            <a:ln w="19050"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40"/>
          <p:cNvGrpSpPr/>
          <p:nvPr/>
        </p:nvGrpSpPr>
        <p:grpSpPr>
          <a:xfrm>
            <a:off x="0" y="1726320"/>
            <a:ext cx="8797009" cy="2424965"/>
            <a:chOff x="0" y="1726320"/>
            <a:chExt cx="8797009" cy="2424965"/>
          </a:xfrm>
        </p:grpSpPr>
        <p:grpSp>
          <p:nvGrpSpPr>
            <p:cNvPr id="10" name="Group 9"/>
            <p:cNvGrpSpPr/>
            <p:nvPr/>
          </p:nvGrpSpPr>
          <p:grpSpPr>
            <a:xfrm>
              <a:off x="0" y="1726320"/>
              <a:ext cx="8797009" cy="2424965"/>
              <a:chOff x="0" y="1726320"/>
              <a:chExt cx="8797009" cy="2424965"/>
            </a:xfrm>
          </p:grpSpPr>
          <p:grpSp>
            <p:nvGrpSpPr>
              <p:cNvPr id="9" name="Group 8"/>
              <p:cNvGrpSpPr/>
              <p:nvPr/>
            </p:nvGrpSpPr>
            <p:grpSpPr>
              <a:xfrm>
                <a:off x="0" y="1726320"/>
                <a:ext cx="8797009" cy="2424965"/>
                <a:chOff x="0" y="1726320"/>
                <a:chExt cx="8797009" cy="2424965"/>
              </a:xfrm>
            </p:grpSpPr>
            <p:grpSp>
              <p:nvGrpSpPr>
                <p:cNvPr id="8" name="Group 7"/>
                <p:cNvGrpSpPr/>
                <p:nvPr/>
              </p:nvGrpSpPr>
              <p:grpSpPr>
                <a:xfrm>
                  <a:off x="0" y="1726320"/>
                  <a:ext cx="8797009" cy="2402004"/>
                  <a:chOff x="152399" y="1726320"/>
                  <a:chExt cx="8797009" cy="2402004"/>
                </a:xfrm>
              </p:grpSpPr>
              <p:pic>
                <p:nvPicPr>
                  <p:cNvPr id="64" name="Picture 2"/>
                  <p:cNvPicPr>
                    <a:picLocks noChangeAspect="1" noChangeArrowheads="1"/>
                  </p:cNvPicPr>
                  <p:nvPr/>
                </p:nvPicPr>
                <p:blipFill>
                  <a:blip r:embed="rId5" cstate="screen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52399" y="1726320"/>
                    <a:ext cx="8797009" cy="240200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6" name="Rectangle 5"/>
                  <p:cNvSpPr/>
                  <p:nvPr/>
                </p:nvSpPr>
                <p:spPr>
                  <a:xfrm>
                    <a:off x="152399" y="1726320"/>
                    <a:ext cx="903515" cy="240200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/>
                  </a:p>
                </p:txBody>
              </p:sp>
            </p:grpSp>
            <p:sp>
              <p:nvSpPr>
                <p:cNvPr id="80" name="TextBox 79"/>
                <p:cNvSpPr txBox="1"/>
                <p:nvPr/>
              </p:nvSpPr>
              <p:spPr>
                <a:xfrm>
                  <a:off x="7972081" y="4040046"/>
                  <a:ext cx="803151" cy="11123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sz="800" dirty="0" smtClean="0">
                      <a:solidFill>
                        <a:schemeClr val="tx2"/>
                      </a:solidFill>
                      <a:cs typeface="Neo Sans Intel"/>
                    </a:rPr>
                    <a:t>Time </a:t>
                  </a:r>
                  <a:r>
                    <a:rPr lang="en-US" sz="800" dirty="0">
                      <a:solidFill>
                        <a:schemeClr val="tx2"/>
                      </a:solidFill>
                      <a:cs typeface="Neo Sans Intel"/>
                    </a:rPr>
                    <a:t>(</a:t>
                  </a:r>
                  <a:r>
                    <a:rPr lang="en-US" sz="800" dirty="0" err="1" smtClean="0">
                      <a:solidFill>
                        <a:schemeClr val="tx2"/>
                      </a:solidFill>
                      <a:cs typeface="Neo Sans Intel"/>
                    </a:rPr>
                    <a:t>hh:mm:ss</a:t>
                  </a:r>
                  <a:r>
                    <a:rPr lang="en-US" sz="800" dirty="0" smtClean="0">
                      <a:solidFill>
                        <a:schemeClr val="tx2"/>
                      </a:solidFill>
                      <a:cs typeface="Neo Sans Intel"/>
                    </a:rPr>
                    <a:t>)</a:t>
                  </a:r>
                  <a:endParaRPr lang="fr-FR" sz="800" dirty="0" err="1" smtClean="0">
                    <a:solidFill>
                      <a:schemeClr val="tx2"/>
                    </a:solidFill>
                    <a:cs typeface="Neo Sans Intel"/>
                  </a:endParaRPr>
                </a:p>
              </p:txBody>
            </p:sp>
            <p:sp>
              <p:nvSpPr>
                <p:cNvPr id="81" name="TextBox 80"/>
                <p:cNvSpPr txBox="1"/>
                <p:nvPr/>
              </p:nvSpPr>
              <p:spPr>
                <a:xfrm>
                  <a:off x="178280" y="1818260"/>
                  <a:ext cx="803151" cy="49244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sz="800" dirty="0" smtClean="0">
                      <a:solidFill>
                        <a:schemeClr val="tx2"/>
                      </a:solidFill>
                      <a:cs typeface="Neo Sans Intel"/>
                    </a:rPr>
                    <a:t>Video</a:t>
                  </a:r>
                </a:p>
                <a:p>
                  <a:pPr algn="ctr"/>
                  <a:r>
                    <a:rPr lang="en-US" sz="800" dirty="0" smtClean="0">
                      <a:solidFill>
                        <a:schemeClr val="tx2"/>
                      </a:solidFill>
                      <a:cs typeface="Neo Sans Intel"/>
                    </a:rPr>
                    <a:t>Frame</a:t>
                  </a:r>
                </a:p>
                <a:p>
                  <a:pPr algn="ctr"/>
                  <a:r>
                    <a:rPr lang="en-US" sz="800" dirty="0" smtClean="0">
                      <a:solidFill>
                        <a:schemeClr val="tx2"/>
                      </a:solidFill>
                      <a:cs typeface="Neo Sans Intel"/>
                    </a:rPr>
                    <a:t>size </a:t>
                  </a:r>
                </a:p>
                <a:p>
                  <a:pPr algn="ctr"/>
                  <a:r>
                    <a:rPr lang="en-US" sz="800" dirty="0" smtClean="0">
                      <a:solidFill>
                        <a:schemeClr val="tx2"/>
                      </a:solidFill>
                      <a:cs typeface="Neo Sans Intel"/>
                    </a:rPr>
                    <a:t>(</a:t>
                  </a:r>
                  <a:r>
                    <a:rPr lang="en-US" sz="800" dirty="0" err="1" smtClean="0">
                      <a:solidFill>
                        <a:schemeClr val="tx2"/>
                      </a:solidFill>
                      <a:cs typeface="Neo Sans Intel"/>
                    </a:rPr>
                    <a:t>KByte</a:t>
                  </a:r>
                  <a:r>
                    <a:rPr lang="en-US" sz="800" dirty="0" smtClean="0">
                      <a:solidFill>
                        <a:schemeClr val="tx2"/>
                      </a:solidFill>
                      <a:cs typeface="Neo Sans Intel"/>
                    </a:rPr>
                    <a:t>)</a:t>
                  </a:r>
                  <a:endParaRPr lang="fr-FR" sz="800" dirty="0" err="1" smtClean="0">
                    <a:solidFill>
                      <a:schemeClr val="tx2"/>
                    </a:solidFill>
                    <a:cs typeface="Neo Sans Intel"/>
                  </a:endParaRPr>
                </a:p>
              </p:txBody>
            </p:sp>
          </p:grpSp>
          <p:sp>
            <p:nvSpPr>
              <p:cNvPr id="118" name="Flowchart: Merge 117"/>
              <p:cNvSpPr/>
              <p:nvPr/>
            </p:nvSpPr>
            <p:spPr>
              <a:xfrm rot="10800000">
                <a:off x="1958725" y="3514776"/>
                <a:ext cx="259080" cy="260879"/>
              </a:xfrm>
              <a:prstGeom prst="flowChartMerge">
                <a:avLst/>
              </a:prstGeom>
              <a:gradFill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0"/>
              </a:gradFill>
              <a:ln>
                <a:solidFill>
                  <a:srgbClr val="FFC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600" dirty="0" err="1" smtClean="0"/>
              </a:p>
            </p:txBody>
          </p:sp>
          <p:sp>
            <p:nvSpPr>
              <p:cNvPr id="119" name="TextBox 118"/>
              <p:cNvSpPr txBox="1"/>
              <p:nvPr/>
            </p:nvSpPr>
            <p:spPr>
              <a:xfrm>
                <a:off x="2303198" y="3651633"/>
                <a:ext cx="969049" cy="1384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900" dirty="0" smtClean="0">
                    <a:solidFill>
                      <a:srgbClr val="FFC000"/>
                    </a:solidFill>
                    <a:cs typeface="Neo Sans Intel"/>
                  </a:rPr>
                  <a:t>Congestion</a:t>
                </a:r>
                <a:r>
                  <a:rPr lang="en-US" sz="900" dirty="0">
                    <a:solidFill>
                      <a:srgbClr val="FFC000"/>
                    </a:solidFill>
                    <a:cs typeface="Neo Sans Intel"/>
                  </a:rPr>
                  <a:t> </a:t>
                </a:r>
                <a:r>
                  <a:rPr lang="en-US" sz="900" dirty="0" smtClean="0">
                    <a:solidFill>
                      <a:srgbClr val="FFC000"/>
                    </a:solidFill>
                    <a:cs typeface="Neo Sans Intel"/>
                  </a:rPr>
                  <a:t>starts</a:t>
                </a:r>
                <a:endParaRPr lang="fr-FR" sz="900" dirty="0" err="1" smtClean="0">
                  <a:solidFill>
                    <a:srgbClr val="FFC000"/>
                  </a:solidFill>
                  <a:cs typeface="Neo Sans Intel"/>
                </a:endParaRPr>
              </a:p>
            </p:txBody>
          </p:sp>
          <p:sp>
            <p:nvSpPr>
              <p:cNvPr id="120" name="Flowchart: Extract 119"/>
              <p:cNvSpPr/>
              <p:nvPr/>
            </p:nvSpPr>
            <p:spPr>
              <a:xfrm rot="10800000">
                <a:off x="6839318" y="3522397"/>
                <a:ext cx="266700" cy="258472"/>
              </a:xfrm>
              <a:prstGeom prst="flowChartExtract">
                <a:avLst/>
              </a:prstGeom>
              <a:gradFill flip="none" rotWithShape="1">
                <a:gsLst>
                  <a:gs pos="0">
                    <a:srgbClr val="92D050"/>
                  </a:gs>
                  <a:gs pos="47000">
                    <a:srgbClr val="00FF00"/>
                  </a:gs>
                  <a:gs pos="25000">
                    <a:srgbClr val="00B050"/>
                  </a:gs>
                </a:gsLst>
                <a:lin ang="16200000" scaled="1"/>
                <a:tileRect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600" dirty="0" err="1" smtClean="0"/>
              </a:p>
            </p:txBody>
          </p:sp>
          <p:sp>
            <p:nvSpPr>
              <p:cNvPr id="121" name="TextBox 120"/>
              <p:cNvSpPr txBox="1"/>
              <p:nvPr/>
            </p:nvSpPr>
            <p:spPr>
              <a:xfrm>
                <a:off x="7106017" y="3636497"/>
                <a:ext cx="1293389" cy="1384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900" dirty="0">
                    <a:solidFill>
                      <a:srgbClr val="00FF00"/>
                    </a:solidFill>
                    <a:cs typeface="Neo Sans Intel"/>
                  </a:rPr>
                  <a:t>C</a:t>
                </a:r>
                <a:r>
                  <a:rPr lang="en-US" sz="900" dirty="0" smtClean="0">
                    <a:solidFill>
                      <a:srgbClr val="00FF00"/>
                    </a:solidFill>
                    <a:cs typeface="Neo Sans Intel"/>
                  </a:rPr>
                  <a:t>ongestion ends</a:t>
                </a:r>
              </a:p>
            </p:txBody>
          </p:sp>
        </p:grpSp>
        <p:cxnSp>
          <p:nvCxnSpPr>
            <p:cNvPr id="123" name="Straight Arrow Connector 122"/>
            <p:cNvCxnSpPr/>
            <p:nvPr/>
          </p:nvCxnSpPr>
          <p:spPr>
            <a:xfrm flipH="1">
              <a:off x="4559517" y="2083830"/>
              <a:ext cx="97938" cy="260228"/>
            </a:xfrm>
            <a:prstGeom prst="straightConnector1">
              <a:avLst/>
            </a:prstGeom>
            <a:ln w="15875">
              <a:solidFill>
                <a:srgbClr val="EB5361"/>
              </a:solidFill>
              <a:tailEnd type="stealt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Arrow Connector 123"/>
            <p:cNvCxnSpPr>
              <a:stCxn id="122" idx="2"/>
            </p:cNvCxnSpPr>
            <p:nvPr/>
          </p:nvCxnSpPr>
          <p:spPr>
            <a:xfrm>
              <a:off x="4637790" y="2073415"/>
              <a:ext cx="356572" cy="260228"/>
            </a:xfrm>
            <a:prstGeom prst="straightConnector1">
              <a:avLst/>
            </a:prstGeom>
            <a:ln w="15875">
              <a:solidFill>
                <a:srgbClr val="EB5361"/>
              </a:solidFill>
              <a:tailEnd type="stealt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Arrow Connector 124"/>
            <p:cNvCxnSpPr>
              <a:stCxn id="122" idx="3"/>
            </p:cNvCxnSpPr>
            <p:nvPr/>
          </p:nvCxnSpPr>
          <p:spPr>
            <a:xfrm>
              <a:off x="5085803" y="1950305"/>
              <a:ext cx="443460" cy="611920"/>
            </a:xfrm>
            <a:prstGeom prst="straightConnector1">
              <a:avLst/>
            </a:prstGeom>
            <a:ln w="15875">
              <a:solidFill>
                <a:srgbClr val="EB5361"/>
              </a:solidFill>
              <a:tailEnd type="stealt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Arrow Connector 125"/>
            <p:cNvCxnSpPr>
              <a:stCxn id="122" idx="3"/>
            </p:cNvCxnSpPr>
            <p:nvPr/>
          </p:nvCxnSpPr>
          <p:spPr>
            <a:xfrm>
              <a:off x="5085803" y="1950305"/>
              <a:ext cx="751036" cy="383338"/>
            </a:xfrm>
            <a:prstGeom prst="straightConnector1">
              <a:avLst/>
            </a:prstGeom>
            <a:ln w="15875">
              <a:solidFill>
                <a:srgbClr val="EB5361"/>
              </a:solidFill>
              <a:tailEnd type="stealt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Arrow Connector 126"/>
            <p:cNvCxnSpPr>
              <a:stCxn id="122" idx="1"/>
            </p:cNvCxnSpPr>
            <p:nvPr/>
          </p:nvCxnSpPr>
          <p:spPr>
            <a:xfrm flipH="1">
              <a:off x="4095203" y="1950305"/>
              <a:ext cx="94574" cy="123110"/>
            </a:xfrm>
            <a:prstGeom prst="straightConnector1">
              <a:avLst/>
            </a:prstGeom>
            <a:ln w="15875">
              <a:solidFill>
                <a:srgbClr val="EB5361"/>
              </a:solidFill>
              <a:tailEnd type="stealt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Arrow Connector 127"/>
            <p:cNvCxnSpPr>
              <a:stCxn id="122" idx="1"/>
            </p:cNvCxnSpPr>
            <p:nvPr/>
          </p:nvCxnSpPr>
          <p:spPr>
            <a:xfrm flipH="1">
              <a:off x="3195638" y="1950305"/>
              <a:ext cx="994139" cy="502383"/>
            </a:xfrm>
            <a:prstGeom prst="straightConnector1">
              <a:avLst/>
            </a:prstGeom>
            <a:ln w="15875">
              <a:solidFill>
                <a:srgbClr val="EB5361"/>
              </a:solidFill>
              <a:tailEnd type="stealt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Arrow Connector 128"/>
            <p:cNvCxnSpPr>
              <a:stCxn id="122" idx="1"/>
            </p:cNvCxnSpPr>
            <p:nvPr/>
          </p:nvCxnSpPr>
          <p:spPr>
            <a:xfrm flipH="1">
              <a:off x="2362200" y="1950305"/>
              <a:ext cx="1827577" cy="750033"/>
            </a:xfrm>
            <a:prstGeom prst="straightConnector1">
              <a:avLst/>
            </a:prstGeom>
            <a:ln w="15875">
              <a:solidFill>
                <a:srgbClr val="EB5361"/>
              </a:solidFill>
              <a:tailEnd type="stealt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2" name="TextBox 121"/>
            <p:cNvSpPr txBox="1"/>
            <p:nvPr/>
          </p:nvSpPr>
          <p:spPr>
            <a:xfrm>
              <a:off x="4189777" y="1827194"/>
              <a:ext cx="896026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800" b="1" dirty="0" smtClean="0">
                  <a:solidFill>
                    <a:srgbClr val="E74583"/>
                  </a:solidFill>
                  <a:cs typeface="Neo Sans Intel"/>
                </a:rPr>
                <a:t> PDCP discards</a:t>
              </a:r>
            </a:p>
            <a:p>
              <a:r>
                <a:rPr lang="en-US" sz="800" b="1" dirty="0" smtClean="0">
                  <a:solidFill>
                    <a:srgbClr val="E74583"/>
                  </a:solidFill>
                  <a:cs typeface="Neo Sans Intel"/>
                </a:rPr>
                <a:t>Impacting I-frame </a:t>
              </a:r>
              <a:endParaRPr lang="fr-FR" sz="800" b="1" dirty="0" err="1" smtClean="0">
                <a:solidFill>
                  <a:srgbClr val="E74583"/>
                </a:solidFill>
                <a:cs typeface="Neo Sans Inte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6432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5613" y="1441874"/>
            <a:ext cx="8228012" cy="4567767"/>
          </a:xfrm>
        </p:spPr>
        <p:txBody>
          <a:bodyPr/>
          <a:lstStyle/>
          <a:p>
            <a:r>
              <a:rPr lang="en-US" sz="2400" u="sng" dirty="0" smtClean="0"/>
              <a:t>Issue with uncompressed header in </a:t>
            </a:r>
            <a:r>
              <a:rPr lang="en-US" sz="2400" u="sng" dirty="0" err="1" smtClean="0"/>
              <a:t>RoHC</a:t>
            </a:r>
            <a:endParaRPr lang="en-US" sz="2400" dirty="0" smtClean="0"/>
          </a:p>
          <a:p>
            <a:pPr lvl="1"/>
            <a:r>
              <a:rPr lang="de-DE" sz="2000" dirty="0" smtClean="0"/>
              <a:t>In </a:t>
            </a:r>
            <a:r>
              <a:rPr lang="de-DE" sz="2000" dirty="0"/>
              <a:t>order to </a:t>
            </a:r>
            <a:r>
              <a:rPr lang="de-DE" sz="2000" dirty="0" smtClean="0"/>
              <a:t>ensure high-quality voice services over E-UTRAN, the UE and network are required to support RoHC acc. </a:t>
            </a:r>
            <a:r>
              <a:rPr lang="de-DE" sz="2000" dirty="0"/>
              <a:t>t</a:t>
            </a:r>
            <a:r>
              <a:rPr lang="de-DE" sz="2000" dirty="0" smtClean="0"/>
              <a:t>o GSMA </a:t>
            </a:r>
            <a:r>
              <a:rPr lang="de-DE" sz="2000" dirty="0"/>
              <a:t>IR.92 (IMS Profile for Voice and SMS</a:t>
            </a:r>
            <a:r>
              <a:rPr lang="de-DE" sz="2000" dirty="0" smtClean="0"/>
              <a:t>).</a:t>
            </a:r>
          </a:p>
          <a:p>
            <a:pPr lvl="2"/>
            <a:r>
              <a:rPr lang="de-DE" dirty="0" smtClean="0"/>
              <a:t>At minimum, the UE and network must support RTP/UDP/IP </a:t>
            </a:r>
            <a:r>
              <a:rPr lang="de-DE" dirty="0"/>
              <a:t>profile (0x0001) for RTP </a:t>
            </a:r>
            <a:r>
              <a:rPr lang="de-DE" dirty="0" smtClean="0"/>
              <a:t>packets and </a:t>
            </a:r>
            <a:r>
              <a:rPr lang="de-DE" dirty="0"/>
              <a:t>UDP/IP profile (0x0002) for RCTP </a:t>
            </a:r>
            <a:r>
              <a:rPr lang="de-DE" dirty="0" smtClean="0"/>
              <a:t>packets.</a:t>
            </a:r>
            <a:endParaRPr lang="de-DE" dirty="0"/>
          </a:p>
          <a:p>
            <a:pPr lvl="2"/>
            <a:r>
              <a:rPr lang="de-DE" dirty="0" smtClean="0"/>
              <a:t>The UE and network must support these profiles for both IPv4 </a:t>
            </a:r>
            <a:r>
              <a:rPr lang="de-DE" dirty="0"/>
              <a:t>and </a:t>
            </a:r>
            <a:r>
              <a:rPr lang="de-DE" dirty="0" smtClean="0"/>
              <a:t>IPv6.</a:t>
            </a:r>
            <a:endParaRPr lang="en-GB" dirty="0" smtClean="0"/>
          </a:p>
          <a:p>
            <a:pPr lvl="1"/>
            <a:r>
              <a:rPr lang="en-US" sz="2000" dirty="0" smtClean="0"/>
              <a:t>Header </a:t>
            </a:r>
            <a:r>
              <a:rPr lang="en-US" sz="2000" dirty="0"/>
              <a:t>compression has a significant impact on the </a:t>
            </a:r>
            <a:r>
              <a:rPr lang="en-US" sz="2000" dirty="0" smtClean="0"/>
              <a:t>performance of </a:t>
            </a:r>
            <a:r>
              <a:rPr lang="en-US" sz="2000" dirty="0" err="1" smtClean="0"/>
              <a:t>VoLTE</a:t>
            </a:r>
            <a:r>
              <a:rPr lang="en-US" sz="2000" dirty="0" smtClean="0"/>
              <a:t>. However, during an ongoing </a:t>
            </a:r>
            <a:r>
              <a:rPr lang="en-US" sz="2000" dirty="0" err="1" smtClean="0"/>
              <a:t>VoLTE</a:t>
            </a:r>
            <a:r>
              <a:rPr lang="en-US" sz="2000" dirty="0"/>
              <a:t> </a:t>
            </a:r>
            <a:r>
              <a:rPr lang="en-US" sz="2000" dirty="0" smtClean="0"/>
              <a:t>session there are cases where the </a:t>
            </a:r>
            <a:r>
              <a:rPr lang="en-GB" sz="2000" dirty="0" err="1" smtClean="0"/>
              <a:t>RoHC</a:t>
            </a:r>
            <a:r>
              <a:rPr lang="en-GB" sz="2000" dirty="0" smtClean="0"/>
              <a:t> </a:t>
            </a:r>
            <a:r>
              <a:rPr lang="en-GB" sz="2000" dirty="0"/>
              <a:t>compressor may send uncompressed </a:t>
            </a:r>
            <a:r>
              <a:rPr lang="en-GB" sz="2000" dirty="0" smtClean="0"/>
              <a:t>header. In this case the coverage of </a:t>
            </a:r>
            <a:r>
              <a:rPr lang="en-US" sz="2000" dirty="0" smtClean="0"/>
              <a:t>UL </a:t>
            </a:r>
            <a:r>
              <a:rPr lang="en-US" sz="2000" dirty="0"/>
              <a:t>voice data </a:t>
            </a:r>
            <a:r>
              <a:rPr lang="en-US" sz="2000" dirty="0" smtClean="0"/>
              <a:t>transmission will be impacted</a:t>
            </a:r>
            <a:r>
              <a:rPr lang="en-GB" sz="2000" dirty="0" smtClean="0"/>
              <a:t>.</a:t>
            </a:r>
            <a:endParaRPr lang="en-US" sz="2000" dirty="0"/>
          </a:p>
          <a:p>
            <a:pPr lvl="1"/>
            <a:r>
              <a:rPr lang="en-US" sz="2000" dirty="0" smtClean="0"/>
              <a:t>Existing mechanisms are not sufficient to improve the </a:t>
            </a:r>
            <a:r>
              <a:rPr lang="en-US" sz="2000" dirty="0" err="1" smtClean="0"/>
              <a:t>VoLTE</a:t>
            </a:r>
            <a:r>
              <a:rPr lang="en-US" sz="2000" dirty="0" smtClean="0"/>
              <a:t> performance when UL voice data carrying uncompressed header need to be transmitted.</a:t>
            </a:r>
            <a:endParaRPr lang="de-DE" sz="2000" dirty="0"/>
          </a:p>
          <a:p>
            <a:pPr lvl="1"/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9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533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nt_PPT Template_Arial_16x9">
  <a:themeElements>
    <a:clrScheme name="Custom 1">
      <a:dk1>
        <a:sysClr val="windowText" lastClr="000000"/>
      </a:dk1>
      <a:lt1>
        <a:sysClr val="window" lastClr="FFFFFF"/>
      </a:lt1>
      <a:dk2>
        <a:srgbClr val="003C71"/>
      </a:dk2>
      <a:lt2>
        <a:srgbClr val="B1BABF"/>
      </a:lt2>
      <a:accent1>
        <a:srgbClr val="C3D600"/>
      </a:accent1>
      <a:accent2>
        <a:srgbClr val="0071C5"/>
      </a:accent2>
      <a:accent3>
        <a:srgbClr val="009CDA"/>
      </a:accent3>
      <a:accent4>
        <a:srgbClr val="F8D44C"/>
      </a:accent4>
      <a:accent5>
        <a:srgbClr val="FFA400"/>
      </a:accent5>
      <a:accent6>
        <a:srgbClr val="FF4E00"/>
      </a:accent6>
      <a:hlink>
        <a:srgbClr val="C3D600"/>
      </a:hlink>
      <a:folHlink>
        <a:srgbClr val="0071C5"/>
      </a:folHlink>
    </a:clrScheme>
    <a:fontScheme name="Intel Clear">
      <a:majorFont>
        <a:latin typeface="Intel Clear"/>
        <a:ea typeface=""/>
        <a:cs typeface=""/>
      </a:majorFont>
      <a:minorFont>
        <a:latin typeface="Intel Cle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vert="horz" wrap="square" lIns="0" tIns="0" rIns="0" bIns="0" rtlCol="0">
        <a:noAutofit/>
      </a:bodyPr>
      <a:lstStyle>
        <a:defPPr>
          <a:defRPr sz="1100" dirty="0" smtClean="0">
            <a:solidFill>
              <a:srgbClr val="003C71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2295</Words>
  <Application>Microsoft Office PowerPoint</Application>
  <PresentationFormat>On-screen Show (4:3)</PresentationFormat>
  <Paragraphs>410</Paragraphs>
  <Slides>20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Neo Sans Intel</vt:lpstr>
      <vt:lpstr>Arial</vt:lpstr>
      <vt:lpstr>Calibri</vt:lpstr>
      <vt:lpstr>Intel Clear</vt:lpstr>
      <vt:lpstr>Symbol</vt:lpstr>
      <vt:lpstr>Times New Roman</vt:lpstr>
      <vt:lpstr>Wingdings</vt:lpstr>
      <vt:lpstr>Int_PPT Template_Arial_16x9</vt:lpstr>
      <vt:lpstr>Motivation for Study on  Multimedia Enhancements for LTE</vt:lpstr>
      <vt:lpstr>Content</vt:lpstr>
      <vt:lpstr>Motivation 1</vt:lpstr>
      <vt:lpstr>Issue with conversational video calls (1/5) </vt:lpstr>
      <vt:lpstr>Issue with conversational video calls (2/5) </vt:lpstr>
      <vt:lpstr>Issue with conversational video calls (3/5) </vt:lpstr>
      <vt:lpstr>Issue with conversational video calls (4/5) </vt:lpstr>
      <vt:lpstr>Issue with conversational video calls (5/5) </vt:lpstr>
      <vt:lpstr>Motivation 2</vt:lpstr>
      <vt:lpstr>Issue with uncompressed header in RoHC (1/2)</vt:lpstr>
      <vt:lpstr>Issue with uncompressed header in RoHC (2/2)</vt:lpstr>
      <vt:lpstr>Objectives of the study</vt:lpstr>
      <vt:lpstr>Objectives of the study</vt:lpstr>
      <vt:lpstr>Objectives of the study</vt:lpstr>
      <vt:lpstr>Appendix</vt:lpstr>
      <vt:lpstr>Issues with conversational video calls</vt:lpstr>
      <vt:lpstr>Simulation assumptions for VoLTE</vt:lpstr>
      <vt:lpstr>TBS calculations for VoLTE</vt:lpstr>
      <vt:lpstr>VoLTE packet format and size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2015-05-06T16:36:39Z</dcterms:created>
  <dcterms:modified xsi:type="dcterms:W3CDTF">2016-11-29T15:28:55Z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8cc8f8ac-6f80-4a1c-a610-dbd15ba92224</vt:lpwstr>
  </property>
  <property fmtid="{D5CDD505-2E9C-101B-9397-08002B2CF9AE}" pid="3" name="CTP_TimeStamp">
    <vt:lpwstr>2016-11-29 15:28:29Z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