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3"/>
  </p:notesMasterIdLst>
  <p:handoutMasterIdLst>
    <p:handoutMasterId r:id="rId84"/>
  </p:handoutMasterIdLst>
  <p:sldIdLst>
    <p:sldId id="452" r:id="rId2"/>
    <p:sldId id="396" r:id="rId3"/>
    <p:sldId id="428" r:id="rId4"/>
    <p:sldId id="327" r:id="rId5"/>
    <p:sldId id="588" r:id="rId6"/>
    <p:sldId id="614" r:id="rId7"/>
    <p:sldId id="615" r:id="rId8"/>
    <p:sldId id="589" r:id="rId9"/>
    <p:sldId id="549" r:id="rId10"/>
    <p:sldId id="497" r:id="rId11"/>
    <p:sldId id="564" r:id="rId12"/>
    <p:sldId id="574" r:id="rId13"/>
    <p:sldId id="638" r:id="rId14"/>
    <p:sldId id="639" r:id="rId15"/>
    <p:sldId id="592" r:id="rId16"/>
    <p:sldId id="608" r:id="rId17"/>
    <p:sldId id="611" r:id="rId18"/>
    <p:sldId id="610" r:id="rId19"/>
    <p:sldId id="619" r:id="rId20"/>
    <p:sldId id="616" r:id="rId21"/>
    <p:sldId id="687" r:id="rId22"/>
    <p:sldId id="686" r:id="rId23"/>
    <p:sldId id="654" r:id="rId24"/>
    <p:sldId id="676" r:id="rId25"/>
    <p:sldId id="655" r:id="rId26"/>
    <p:sldId id="656" r:id="rId27"/>
    <p:sldId id="657" r:id="rId28"/>
    <p:sldId id="658" r:id="rId29"/>
    <p:sldId id="677" r:id="rId30"/>
    <p:sldId id="678" r:id="rId31"/>
    <p:sldId id="659" r:id="rId32"/>
    <p:sldId id="660" r:id="rId33"/>
    <p:sldId id="661" r:id="rId34"/>
    <p:sldId id="662" r:id="rId35"/>
    <p:sldId id="663" r:id="rId36"/>
    <p:sldId id="679" r:id="rId37"/>
    <p:sldId id="680" r:id="rId38"/>
    <p:sldId id="681" r:id="rId39"/>
    <p:sldId id="664" r:id="rId40"/>
    <p:sldId id="665" r:id="rId41"/>
    <p:sldId id="666" r:id="rId42"/>
    <p:sldId id="667" r:id="rId43"/>
    <p:sldId id="682" r:id="rId44"/>
    <p:sldId id="683" r:id="rId45"/>
    <p:sldId id="668" r:id="rId46"/>
    <p:sldId id="669" r:id="rId47"/>
    <p:sldId id="684" r:id="rId48"/>
    <p:sldId id="685" r:id="rId49"/>
    <p:sldId id="670" r:id="rId50"/>
    <p:sldId id="671" r:id="rId51"/>
    <p:sldId id="674" r:id="rId52"/>
    <p:sldId id="672" r:id="rId53"/>
    <p:sldId id="688" r:id="rId54"/>
    <p:sldId id="689" r:id="rId55"/>
    <p:sldId id="690" r:id="rId56"/>
    <p:sldId id="691" r:id="rId57"/>
    <p:sldId id="628" r:id="rId58"/>
    <p:sldId id="632" r:id="rId59"/>
    <p:sldId id="631" r:id="rId60"/>
    <p:sldId id="642" r:id="rId61"/>
    <p:sldId id="643" r:id="rId62"/>
    <p:sldId id="644" r:id="rId63"/>
    <p:sldId id="692" r:id="rId64"/>
    <p:sldId id="648" r:id="rId65"/>
    <p:sldId id="633" r:id="rId66"/>
    <p:sldId id="645" r:id="rId67"/>
    <p:sldId id="646" r:id="rId68"/>
    <p:sldId id="647" r:id="rId69"/>
    <p:sldId id="650" r:id="rId70"/>
    <p:sldId id="693" r:id="rId71"/>
    <p:sldId id="694" r:id="rId72"/>
    <p:sldId id="695" r:id="rId73"/>
    <p:sldId id="696" r:id="rId74"/>
    <p:sldId id="697" r:id="rId75"/>
    <p:sldId id="698" r:id="rId76"/>
    <p:sldId id="653" r:id="rId77"/>
    <p:sldId id="352" r:id="rId78"/>
    <p:sldId id="429" r:id="rId79"/>
    <p:sldId id="675" r:id="rId80"/>
    <p:sldId id="353" r:id="rId81"/>
    <p:sldId id="354" r:id="rId82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-16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handoutMaster" Target="handoutMasters/handoutMaster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notesMaster" Target="notesMasters/notesMaster1.xml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2016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10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#79AH</c:v>
                </c:pt>
                <c:pt idx="7">
                  <c:v>#80</c:v>
                </c:pt>
                <c:pt idx="8">
                  <c:v>#80bis</c:v>
                </c:pt>
                <c:pt idx="9">
                  <c:v>#81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</c:v>
                </c:pt>
                <c:pt idx="1">
                  <c:v>35</c:v>
                </c:pt>
                <c:pt idx="2">
                  <c:v>159</c:v>
                </c:pt>
                <c:pt idx="3">
                  <c:v>150</c:v>
                </c:pt>
                <c:pt idx="4">
                  <c:v>35</c:v>
                </c:pt>
                <c:pt idx="5">
                  <c:v>251</c:v>
                </c:pt>
                <c:pt idx="6">
                  <c:v>53</c:v>
                </c:pt>
                <c:pt idx="7">
                  <c:v>196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2705280"/>
        <c:axId val="162420928"/>
      </c:barChart>
      <c:catAx>
        <c:axId val="927052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62420928"/>
        <c:crosses val="autoZero"/>
        <c:auto val="1"/>
        <c:lblAlgn val="ctr"/>
        <c:lblOffset val="100"/>
        <c:noMultiLvlLbl val="0"/>
      </c:catAx>
      <c:valAx>
        <c:axId val="1624209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9270528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2016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10"/>
                <c:pt idx="0">
                  <c:v>MIMO-OTA AH</c:v>
                </c:pt>
                <c:pt idx="1">
                  <c:v>NB-IoT AH</c:v>
                </c:pt>
                <c:pt idx="2">
                  <c:v>#78</c:v>
                </c:pt>
                <c:pt idx="3">
                  <c:v>#78bis</c:v>
                </c:pt>
                <c:pt idx="4">
                  <c:v>#78-AH</c:v>
                </c:pt>
                <c:pt idx="5">
                  <c:v>#79</c:v>
                </c:pt>
                <c:pt idx="6">
                  <c:v>#79AH</c:v>
                </c:pt>
                <c:pt idx="7">
                  <c:v>#80</c:v>
                </c:pt>
                <c:pt idx="8">
                  <c:v>#80bis</c:v>
                </c:pt>
                <c:pt idx="9">
                  <c:v>#81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</c:v>
                </c:pt>
                <c:pt idx="1">
                  <c:v>156</c:v>
                </c:pt>
                <c:pt idx="2">
                  <c:v>1500</c:v>
                </c:pt>
                <c:pt idx="3">
                  <c:v>1510</c:v>
                </c:pt>
                <c:pt idx="4">
                  <c:v>222</c:v>
                </c:pt>
                <c:pt idx="5">
                  <c:v>1720</c:v>
                </c:pt>
                <c:pt idx="6">
                  <c:v>261</c:v>
                </c:pt>
                <c:pt idx="7">
                  <c:v>2032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7127296"/>
        <c:axId val="162418048"/>
      </c:barChart>
      <c:catAx>
        <c:axId val="187127296"/>
        <c:scaling>
          <c:orientation val="minMax"/>
        </c:scaling>
        <c:delete val="0"/>
        <c:axPos val="b"/>
        <c:majorTickMark val="none"/>
        <c:minorTickMark val="none"/>
        <c:tickLblPos val="nextTo"/>
        <c:crossAx val="162418048"/>
        <c:crosses val="autoZero"/>
        <c:auto val="1"/>
        <c:lblAlgn val="ctr"/>
        <c:lblOffset val="100"/>
        <c:noMultiLvlLbl val="0"/>
      </c:catAx>
      <c:valAx>
        <c:axId val="16241804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712729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2016     RP-161348 RAN4 Status Report to RAN#73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73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RP-161348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New Orleans, US, 19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22 Sep, 2016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</a:t>
            </a:r>
            <a:r>
              <a:rPr lang="en-GB" altLang="en-US" sz="1600" dirty="0">
                <a:latin typeface="Arial" charset="0"/>
              </a:rPr>
              <a:t>Issam Toufik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#73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6350"/>
            <a:ext cx="6834188" cy="1143000"/>
          </a:xfrm>
        </p:spPr>
        <p:txBody>
          <a:bodyPr/>
          <a:lstStyle/>
          <a:p>
            <a:r>
              <a:rPr lang="fi-FI" altLang="en-US" smtClean="0"/>
              <a:t>BS RF requirements for Active Antenna Array System (AAS)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344022" y="1036551"/>
            <a:ext cx="8485188" cy="5046662"/>
          </a:xfrm>
        </p:spPr>
        <p:txBody>
          <a:bodyPr/>
          <a:lstStyle/>
          <a:p>
            <a:r>
              <a:rPr lang="en-US" altLang="en-US" sz="1600" dirty="0" smtClean="0"/>
              <a:t>General</a:t>
            </a:r>
          </a:p>
          <a:p>
            <a:pPr lvl="1"/>
            <a:r>
              <a:rPr lang="en-US" altLang="en-US" sz="1200" dirty="0" smtClean="0">
                <a:solidFill>
                  <a:srgbClr val="FF0000"/>
                </a:solidFill>
              </a:rPr>
              <a:t>Performance WI completed </a:t>
            </a:r>
          </a:p>
          <a:p>
            <a:pPr lvl="1"/>
            <a:r>
              <a:rPr lang="en-US" altLang="en-US" sz="1200" dirty="0" smtClean="0"/>
              <a:t>Evening </a:t>
            </a:r>
            <a:r>
              <a:rPr lang="en-US" altLang="en-US" sz="1200" dirty="0"/>
              <a:t>AH minutes (</a:t>
            </a:r>
            <a:r>
              <a:rPr lang="en-US" altLang="en-US" sz="1200" dirty="0" smtClean="0"/>
              <a:t>R4-166419)</a:t>
            </a:r>
            <a:endParaRPr lang="en-US" altLang="en-US" sz="1200" dirty="0"/>
          </a:p>
          <a:p>
            <a:r>
              <a:rPr lang="en-US" altLang="en-US" sz="1600" dirty="0" smtClean="0"/>
              <a:t>TR 37.842 v2.1.0 (RP-161448) is submitted in RAN #73 for approval </a:t>
            </a:r>
          </a:p>
          <a:p>
            <a:pPr lvl="1"/>
            <a:r>
              <a:rPr lang="en-US" altLang="en-US" sz="1200" dirty="0" smtClean="0"/>
              <a:t>TR 37.842 v1.13.0 (R4-167177) with approved TPs from RAN4 #80 (</a:t>
            </a:r>
            <a:r>
              <a:rPr lang="en-GB" sz="1200" dirty="0"/>
              <a:t>R4-166933, R4-166941,R4-165787,R4-166942,R4-166219,R4-166943,R4-166944,R4-166945,R4-166921, R4-166922, R4-166923,R4-166924, </a:t>
            </a:r>
            <a:r>
              <a:rPr lang="en-GB" sz="1200" dirty="0" smtClean="0"/>
              <a:t>R4-166925,R4-166926,R4-166927,R4-166929)</a:t>
            </a:r>
            <a:endParaRPr lang="en-US" altLang="en-US" sz="1200" dirty="0" smtClean="0"/>
          </a:p>
          <a:p>
            <a:pPr lvl="1"/>
            <a:r>
              <a:rPr lang="en-US" altLang="en-US" sz="1200" dirty="0" smtClean="0"/>
              <a:t>TR 37.842 v1.12.0 (R4-166420) with approved TPs from RAN4 #79</a:t>
            </a:r>
          </a:p>
          <a:p>
            <a:r>
              <a:rPr lang="en-US" altLang="en-US" sz="1600" dirty="0" smtClean="0"/>
              <a:t>TS 37.145-1 and TS 37.145-2 v1.0.0 (RP-161449, -1450) are submitted in RAN #73 for approval</a:t>
            </a:r>
            <a:endParaRPr lang="en-US" altLang="en-US" sz="1600" dirty="0"/>
          </a:p>
          <a:p>
            <a:pPr lvl="1"/>
            <a:r>
              <a:rPr lang="en-US" altLang="en-US" sz="1200" dirty="0" smtClean="0"/>
              <a:t>TS 37.145-1 v0.4.0 (R4-167178) with approved TPs from RAN4 #80 (</a:t>
            </a:r>
            <a:r>
              <a:rPr lang="en-GB" sz="1200" dirty="0" smtClean="0"/>
              <a:t>R4-166935</a:t>
            </a:r>
            <a:r>
              <a:rPr lang="en-GB" sz="1200" dirty="0"/>
              <a:t>, R4-166423, R4-166217,R4-166937, </a:t>
            </a:r>
            <a:r>
              <a:rPr lang="en-GB" sz="1200" dirty="0" smtClean="0"/>
              <a:t>R4-166936)</a:t>
            </a:r>
            <a:endParaRPr lang="en-US" altLang="en-US" sz="1200" dirty="0" smtClean="0"/>
          </a:p>
          <a:p>
            <a:pPr lvl="1"/>
            <a:r>
              <a:rPr lang="en-US" altLang="en-US" sz="1200" dirty="0" smtClean="0"/>
              <a:t>TS 37.145-2 v0.4.0 (R4-167179)  with approved TPs from RAN4 #80 (</a:t>
            </a:r>
            <a:r>
              <a:rPr lang="en-GB" sz="1200" dirty="0" smtClean="0"/>
              <a:t>R4-166931,R4-167191,R4-166422,R4-166218,R4-166938,R4-166939,R4-166940,R4-166517)</a:t>
            </a:r>
            <a:endParaRPr lang="en-US" altLang="en-US" sz="1200" dirty="0" smtClean="0"/>
          </a:p>
          <a:p>
            <a:r>
              <a:rPr lang="en-US" altLang="en-US" sz="1600" dirty="0" smtClean="0"/>
              <a:t>Measurement uncertainty </a:t>
            </a:r>
          </a:p>
          <a:p>
            <a:pPr lvl="1"/>
            <a:r>
              <a:rPr lang="en-GB" altLang="zh-CN" sz="1200" dirty="0"/>
              <a:t>Test equipment uncertainty values for OTA test (</a:t>
            </a:r>
            <a:r>
              <a:rPr lang="en-GB" sz="1200" dirty="0" smtClean="0"/>
              <a:t>R4-166921)</a:t>
            </a:r>
          </a:p>
          <a:p>
            <a:pPr lvl="1"/>
            <a:r>
              <a:rPr lang="en-GB" altLang="zh-CN" sz="1200" dirty="0" smtClean="0"/>
              <a:t>Indoor anechoic chamber EIRP testing uncertainty (R4-166922) </a:t>
            </a:r>
          </a:p>
          <a:p>
            <a:pPr lvl="1"/>
            <a:r>
              <a:rPr lang="en-GB" altLang="zh-CN" sz="1200" dirty="0"/>
              <a:t>Indoor anechoic chamber </a:t>
            </a:r>
            <a:r>
              <a:rPr lang="en-GB" altLang="zh-CN" sz="1200" dirty="0" smtClean="0"/>
              <a:t>EIS testing </a:t>
            </a:r>
            <a:r>
              <a:rPr lang="en-GB" altLang="zh-CN" sz="1200" dirty="0"/>
              <a:t>uncertainty (</a:t>
            </a:r>
            <a:r>
              <a:rPr lang="en-GB" altLang="zh-CN" sz="1200" dirty="0" smtClean="0"/>
              <a:t>R4-166923)</a:t>
            </a:r>
          </a:p>
          <a:p>
            <a:pPr lvl="1"/>
            <a:r>
              <a:rPr lang="en-GB" altLang="zh-CN" sz="1200" dirty="0" smtClean="0"/>
              <a:t>Uncertainty value for EIRP in CATR (R4-166924)</a:t>
            </a:r>
          </a:p>
          <a:p>
            <a:pPr lvl="1"/>
            <a:r>
              <a:rPr lang="en-GB" altLang="zh-CN" sz="1200" dirty="0"/>
              <a:t>Uncertainty value for </a:t>
            </a:r>
            <a:r>
              <a:rPr lang="en-GB" altLang="zh-CN" sz="1200" dirty="0" smtClean="0"/>
              <a:t>EIS </a:t>
            </a:r>
            <a:r>
              <a:rPr lang="en-GB" altLang="zh-CN" sz="1200" dirty="0"/>
              <a:t>in CATR (</a:t>
            </a:r>
            <a:r>
              <a:rPr lang="en-GB" altLang="zh-CN" sz="1200" dirty="0" smtClean="0"/>
              <a:t>R4-166925)</a:t>
            </a:r>
            <a:endParaRPr lang="en-GB" altLang="zh-CN" sz="1200" dirty="0"/>
          </a:p>
          <a:p>
            <a:pPr lvl="1"/>
            <a:r>
              <a:rPr lang="en-GB" altLang="zh-CN" sz="1200" dirty="0" smtClean="0"/>
              <a:t>Uncertainty value for EIRP for near field test range (R4-166926)</a:t>
            </a:r>
          </a:p>
          <a:p>
            <a:pPr lvl="1"/>
            <a:r>
              <a:rPr lang="en-GB" altLang="zh-CN" sz="1200" dirty="0"/>
              <a:t>Uncertainty value for </a:t>
            </a:r>
            <a:r>
              <a:rPr lang="en-GB" altLang="zh-CN" sz="1200" dirty="0" smtClean="0"/>
              <a:t>EIS </a:t>
            </a:r>
            <a:r>
              <a:rPr lang="en-GB" altLang="zh-CN" sz="1200" dirty="0"/>
              <a:t>for near field test range (</a:t>
            </a:r>
            <a:r>
              <a:rPr lang="en-GB" altLang="zh-CN" sz="1200" dirty="0" smtClean="0"/>
              <a:t>R4-166927)</a:t>
            </a:r>
          </a:p>
          <a:p>
            <a:pPr lvl="1"/>
            <a:r>
              <a:rPr lang="en-GB" altLang="zh-CN" sz="1200" dirty="0" smtClean="0"/>
              <a:t>Measurement uncertainty and TT values (R4-166929)</a:t>
            </a: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US" altLang="en-US" sz="12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/>
          </p:cNvSpPr>
          <p:nvPr>
            <p:ph type="title"/>
          </p:nvPr>
        </p:nvSpPr>
        <p:spPr>
          <a:xfrm>
            <a:off x="-1" y="14288"/>
            <a:ext cx="8520913" cy="1143000"/>
          </a:xfrm>
        </p:spPr>
        <p:txBody>
          <a:bodyPr/>
          <a:lstStyle/>
          <a:p>
            <a:r>
              <a:rPr lang="en-GB" altLang="en-US" dirty="0" smtClean="0"/>
              <a:t>Further LTE Physical Layer Enhancements for MTC</a:t>
            </a:r>
          </a:p>
        </p:txBody>
      </p:sp>
      <p:sp>
        <p:nvSpPr>
          <p:cNvPr id="27651" name="Content Placeholder 3"/>
          <p:cNvSpPr>
            <a:spLocks noGrp="1"/>
          </p:cNvSpPr>
          <p:nvPr>
            <p:ph idx="1"/>
          </p:nvPr>
        </p:nvSpPr>
        <p:spPr>
          <a:xfrm>
            <a:off x="433541" y="786479"/>
            <a:ext cx="8800194" cy="5416550"/>
          </a:xfrm>
        </p:spPr>
        <p:txBody>
          <a:bodyPr/>
          <a:lstStyle/>
          <a:p>
            <a:endParaRPr lang="en-US" altLang="en-US" sz="1400" dirty="0" smtClean="0"/>
          </a:p>
          <a:p>
            <a:r>
              <a:rPr lang="en-US" altLang="en-US" sz="1800" dirty="0" smtClean="0"/>
              <a:t>General</a:t>
            </a:r>
            <a:endParaRPr lang="en-US" altLang="en-US" sz="1800" dirty="0"/>
          </a:p>
          <a:p>
            <a:pPr lvl="1"/>
            <a:r>
              <a:rPr lang="en-US" altLang="en-US" sz="1100" dirty="0" smtClean="0">
                <a:solidFill>
                  <a:srgbClr val="FF0000"/>
                </a:solidFill>
              </a:rPr>
              <a:t>Performance WI extends to Dec 2016 for remaining issues, e.g., RRM test cases, UE </a:t>
            </a:r>
            <a:r>
              <a:rPr lang="en-US" altLang="en-US" sz="1100" dirty="0" err="1" smtClean="0">
                <a:solidFill>
                  <a:srgbClr val="FF0000"/>
                </a:solidFill>
              </a:rPr>
              <a:t>demod</a:t>
            </a:r>
            <a:r>
              <a:rPr lang="en-US" altLang="en-US" sz="1100" dirty="0" smtClean="0">
                <a:solidFill>
                  <a:srgbClr val="FF0000"/>
                </a:solidFill>
              </a:rPr>
              <a:t> and CSI requirements </a:t>
            </a:r>
          </a:p>
          <a:p>
            <a:pPr lvl="1"/>
            <a:r>
              <a:rPr lang="en-US" altLang="en-US" sz="1100" dirty="0" smtClean="0"/>
              <a:t>Ad-hoc </a:t>
            </a:r>
            <a:r>
              <a:rPr lang="en-US" altLang="en-US" sz="1100" dirty="0"/>
              <a:t>meeting minutes (</a:t>
            </a:r>
            <a:r>
              <a:rPr lang="en-US" altLang="en-US" sz="1100" dirty="0" smtClean="0"/>
              <a:t>R4-166822) </a:t>
            </a:r>
            <a:endParaRPr lang="en-US" altLang="en-US" sz="1100" dirty="0"/>
          </a:p>
          <a:p>
            <a:r>
              <a:rPr lang="en-US" altLang="en-US" sz="1800" dirty="0" smtClean="0"/>
              <a:t>WF for UE demodulation and CSI performance requirements </a:t>
            </a:r>
          </a:p>
          <a:p>
            <a:pPr lvl="1"/>
            <a:r>
              <a:rPr lang="en-US" altLang="en-US" sz="1100" dirty="0"/>
              <a:t>WF on </a:t>
            </a:r>
            <a:r>
              <a:rPr lang="en-US" altLang="en-US" sz="1100" dirty="0" err="1"/>
              <a:t>eMTC</a:t>
            </a:r>
            <a:r>
              <a:rPr lang="en-US" altLang="en-US" sz="1100" dirty="0"/>
              <a:t> demodulation </a:t>
            </a:r>
            <a:r>
              <a:rPr lang="en-US" altLang="en-US" sz="1100" dirty="0" smtClean="0"/>
              <a:t>requirements (R4-167155) </a:t>
            </a:r>
          </a:p>
          <a:p>
            <a:pPr lvl="1"/>
            <a:r>
              <a:rPr lang="en-US" altLang="en-US" sz="1100" dirty="0" smtClean="0"/>
              <a:t>WF on opening issues for </a:t>
            </a:r>
            <a:r>
              <a:rPr lang="en-US" altLang="en-US" sz="1100" dirty="0" err="1" smtClean="0"/>
              <a:t>eMTC</a:t>
            </a:r>
            <a:r>
              <a:rPr lang="en-US" altLang="en-US" sz="1100" dirty="0" smtClean="0"/>
              <a:t> UE demodulation (R4-166997) </a:t>
            </a:r>
          </a:p>
          <a:p>
            <a:r>
              <a:rPr lang="en-US" altLang="en-US" sz="1800" dirty="0" smtClean="0"/>
              <a:t>CR approved for RRM, UE demodulation and CSI, BS demodulation</a:t>
            </a:r>
            <a:endParaRPr lang="en-US" altLang="en-US" sz="1800" dirty="0"/>
          </a:p>
          <a:p>
            <a:pPr lvl="1"/>
            <a:r>
              <a:rPr lang="en-US" altLang="en-US" sz="1000" dirty="0" smtClean="0"/>
              <a:t>36.133 OCNG patterns for Cat-M1 RRM test (R4-166759) </a:t>
            </a:r>
          </a:p>
          <a:p>
            <a:pPr lvl="1"/>
            <a:r>
              <a:rPr lang="en-US" altLang="en-US" sz="1000" dirty="0" smtClean="0"/>
              <a:t>36.133 PRACH configuration reference (R4-167014)  </a:t>
            </a:r>
          </a:p>
          <a:p>
            <a:pPr lvl="1"/>
            <a:r>
              <a:rPr lang="en-US" altLang="en-US" sz="1000" dirty="0"/>
              <a:t>36.133 </a:t>
            </a:r>
            <a:r>
              <a:rPr lang="en-GB" sz="1000" dirty="0"/>
              <a:t>Cat-M1 </a:t>
            </a:r>
            <a:r>
              <a:rPr lang="en-GB" sz="1000" dirty="0" err="1"/>
              <a:t>CEMode</a:t>
            </a:r>
            <a:r>
              <a:rPr lang="en-GB" sz="1000" dirty="0"/>
              <a:t> A RLM test </a:t>
            </a:r>
            <a:r>
              <a:rPr lang="en-GB" sz="1000" dirty="0" smtClean="0"/>
              <a:t>cases (R4-166760, -6761, -6762)</a:t>
            </a:r>
          </a:p>
          <a:p>
            <a:pPr lvl="1"/>
            <a:r>
              <a:rPr lang="en-GB" sz="1000" dirty="0" smtClean="0"/>
              <a:t>36.133 RLM test (R4-166763, -6764, -6765, -6766, -6767, -6768)</a:t>
            </a:r>
          </a:p>
          <a:p>
            <a:pPr lvl="1"/>
            <a:r>
              <a:rPr lang="en-GB" sz="1000" dirty="0" smtClean="0"/>
              <a:t>36.133 Handover test (R4-165426)</a:t>
            </a:r>
          </a:p>
          <a:p>
            <a:pPr lvl="1"/>
            <a:r>
              <a:rPr lang="en-GB" sz="1000" dirty="0" smtClean="0"/>
              <a:t>36.133 Transmit timing accuracy test (R4-165428, -6773, )</a:t>
            </a:r>
          </a:p>
          <a:p>
            <a:pPr lvl="1"/>
            <a:r>
              <a:rPr lang="en-GB" sz="1000" dirty="0" smtClean="0"/>
              <a:t>36.133 Intra frequency case for Cat-M1 UE in enhanced coverage (R4-166769) </a:t>
            </a:r>
          </a:p>
          <a:p>
            <a:pPr lvl="1"/>
            <a:r>
              <a:rPr lang="en-GB" sz="1000" dirty="0" smtClean="0"/>
              <a:t>36.133 </a:t>
            </a:r>
            <a:r>
              <a:rPr lang="en-GB" sz="1000" dirty="0"/>
              <a:t>RRC Re-establishment test for </a:t>
            </a:r>
            <a:r>
              <a:rPr lang="en-GB" sz="1000" dirty="0" err="1"/>
              <a:t>eMTC</a:t>
            </a:r>
            <a:r>
              <a:rPr lang="en-GB" sz="1000" dirty="0"/>
              <a:t> UEs in </a:t>
            </a:r>
            <a:r>
              <a:rPr lang="en-GB" sz="1000" dirty="0" err="1"/>
              <a:t>CEModeB</a:t>
            </a:r>
            <a:r>
              <a:rPr lang="en-GB" sz="1000" dirty="0"/>
              <a:t> (R4-165852</a:t>
            </a:r>
            <a:r>
              <a:rPr lang="en-GB" sz="1000" dirty="0" smtClean="0"/>
              <a:t>)</a:t>
            </a:r>
          </a:p>
          <a:p>
            <a:pPr lvl="1"/>
            <a:r>
              <a:rPr lang="en-GB" sz="1000" dirty="0" smtClean="0"/>
              <a:t>36.133 </a:t>
            </a:r>
            <a:r>
              <a:rPr lang="en-GB" sz="1000" dirty="0"/>
              <a:t>Cat-M1 PRACH test cases </a:t>
            </a:r>
            <a:r>
              <a:rPr lang="en-GB" sz="1000" dirty="0" smtClean="0"/>
              <a:t>(R4-166770, -6771, -6772)</a:t>
            </a:r>
          </a:p>
          <a:p>
            <a:pPr lvl="1"/>
            <a:r>
              <a:rPr lang="en-GB" sz="1000" dirty="0" smtClean="0"/>
              <a:t>36.133 Intra-frequency measurement (R4-167010, -7011, -7012)</a:t>
            </a:r>
          </a:p>
          <a:p>
            <a:pPr lvl="1"/>
            <a:r>
              <a:rPr lang="en-GB" sz="1000" dirty="0" smtClean="0"/>
              <a:t>36.133 RSRP accuracy test case (R4-167013) </a:t>
            </a:r>
          </a:p>
          <a:p>
            <a:pPr lvl="1"/>
            <a:endParaRPr lang="en-GB" sz="1000" dirty="0"/>
          </a:p>
          <a:p>
            <a:pPr lvl="1"/>
            <a:r>
              <a:rPr lang="en-GB" sz="1000" dirty="0" smtClean="0"/>
              <a:t>36.101 M-PDCCH </a:t>
            </a:r>
            <a:r>
              <a:rPr lang="en-GB" sz="1000" dirty="0" err="1" smtClean="0"/>
              <a:t>demod</a:t>
            </a:r>
            <a:r>
              <a:rPr lang="en-GB" sz="1000" dirty="0" smtClean="0"/>
              <a:t> requirements (R4-167166,  -6778)</a:t>
            </a:r>
          </a:p>
          <a:p>
            <a:pPr lvl="1"/>
            <a:r>
              <a:rPr lang="en-GB" sz="1000" dirty="0" smtClean="0"/>
              <a:t>36.101 PDSCH </a:t>
            </a:r>
            <a:r>
              <a:rPr lang="en-GB" sz="1000" dirty="0" err="1" smtClean="0"/>
              <a:t>demod</a:t>
            </a:r>
            <a:r>
              <a:rPr lang="en-GB" sz="1000" dirty="0" smtClean="0"/>
              <a:t> requirements (R4-166823, -6824)</a:t>
            </a:r>
          </a:p>
          <a:p>
            <a:pPr lvl="1"/>
            <a:r>
              <a:rPr lang="en-GB" sz="1000" dirty="0" smtClean="0"/>
              <a:t>36.101 CQI (R4-166825, -6826)</a:t>
            </a:r>
          </a:p>
          <a:p>
            <a:pPr lvl="1"/>
            <a:endParaRPr lang="en-GB" sz="1000" dirty="0"/>
          </a:p>
          <a:p>
            <a:pPr lvl="1"/>
            <a:r>
              <a:rPr lang="en-GB" sz="1000" dirty="0" smtClean="0"/>
              <a:t>36.104 PUCCH performance requirements (R4-166828) </a:t>
            </a:r>
          </a:p>
          <a:p>
            <a:pPr lvl="1"/>
            <a:r>
              <a:rPr lang="en-GB" sz="1000" dirty="0" smtClean="0"/>
              <a:t>36.104 PUSCH performance requirements (R4-165329, -7157)</a:t>
            </a:r>
          </a:p>
          <a:p>
            <a:pPr lvl="1"/>
            <a:r>
              <a:rPr lang="en-GB" sz="1000" dirty="0" smtClean="0"/>
              <a:t>36.141 Add test tolerance (R4-166827)  </a:t>
            </a:r>
          </a:p>
          <a:p>
            <a:pPr lvl="1"/>
            <a:endParaRPr lang="en-GB" sz="700" dirty="0"/>
          </a:p>
          <a:p>
            <a:pPr lvl="1"/>
            <a:endParaRPr lang="en-GB" sz="700" dirty="0"/>
          </a:p>
          <a:p>
            <a:pPr lvl="1"/>
            <a:endParaRPr lang="en-GB" sz="700" dirty="0" smtClean="0"/>
          </a:p>
          <a:p>
            <a:pPr lvl="1"/>
            <a:endParaRPr lang="en-GB" sz="700" dirty="0"/>
          </a:p>
          <a:p>
            <a:pPr lvl="2"/>
            <a:endParaRPr lang="en-US" altLang="en-US" sz="800" dirty="0" smtClean="0"/>
          </a:p>
          <a:p>
            <a:pPr lvl="2"/>
            <a:endParaRPr lang="en-US" altLang="en-US" sz="800" dirty="0" smtClean="0"/>
          </a:p>
          <a:p>
            <a:pPr lvl="1"/>
            <a:endParaRPr lang="en-US" altLang="en-US" sz="1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3"/>
          <p:cNvSpPr>
            <a:spLocks noGrp="1"/>
          </p:cNvSpPr>
          <p:nvPr>
            <p:ph type="title"/>
          </p:nvPr>
        </p:nvSpPr>
        <p:spPr>
          <a:xfrm>
            <a:off x="457200" y="-57150"/>
            <a:ext cx="6834188" cy="1143000"/>
          </a:xfrm>
        </p:spPr>
        <p:txBody>
          <a:bodyPr/>
          <a:lstStyle/>
          <a:p>
            <a:r>
              <a:rPr lang="fi-FI" altLang="en-US" smtClean="0"/>
              <a:t>LTE DL 4RX antenna ports</a:t>
            </a:r>
          </a:p>
        </p:txBody>
      </p:sp>
      <p:sp>
        <p:nvSpPr>
          <p:cNvPr id="28675" name="Content Placeholder 4"/>
          <p:cNvSpPr>
            <a:spLocks noGrp="1"/>
          </p:cNvSpPr>
          <p:nvPr>
            <p:ph idx="1"/>
          </p:nvPr>
        </p:nvSpPr>
        <p:spPr>
          <a:xfrm>
            <a:off x="180975" y="795338"/>
            <a:ext cx="8718550" cy="5745162"/>
          </a:xfrm>
        </p:spPr>
        <p:txBody>
          <a:bodyPr/>
          <a:lstStyle/>
          <a:p>
            <a:r>
              <a:rPr lang="fi-FI" altLang="en-US" sz="2000" dirty="0"/>
              <a:t>General</a:t>
            </a:r>
          </a:p>
          <a:p>
            <a:pPr lvl="1"/>
            <a:r>
              <a:rPr lang="en-US" altLang="en-US" sz="1600" dirty="0">
                <a:solidFill>
                  <a:srgbClr val="FF0000"/>
                </a:solidFill>
              </a:rPr>
              <a:t>Performance WI completed </a:t>
            </a:r>
            <a:endParaRPr lang="en-US" altLang="en-US" sz="1600" dirty="0" smtClean="0">
              <a:solidFill>
                <a:srgbClr val="FF0000"/>
              </a:solidFill>
            </a:endParaRPr>
          </a:p>
          <a:p>
            <a:pPr lvl="1"/>
            <a:r>
              <a:rPr lang="en-US" altLang="en-US" sz="1600" dirty="0" smtClean="0"/>
              <a:t>Ad hoc minutes for 4Rx (R4-166794)</a:t>
            </a:r>
          </a:p>
          <a:p>
            <a:r>
              <a:rPr lang="en-US" altLang="en-US" sz="2000" dirty="0"/>
              <a:t>A</a:t>
            </a:r>
            <a:r>
              <a:rPr lang="en-US" altLang="en-US" sz="2000" dirty="0" smtClean="0"/>
              <a:t>ntenna connection and applicability </a:t>
            </a:r>
          </a:p>
          <a:p>
            <a:pPr lvl="1"/>
            <a:r>
              <a:rPr lang="en-US" altLang="en-US" sz="1600" dirty="0" smtClean="0"/>
              <a:t>36.101 CR for applicability rule, antenna connections and test method (-7006)</a:t>
            </a:r>
          </a:p>
          <a:p>
            <a:pPr lvl="1"/>
            <a:r>
              <a:rPr lang="en-US" altLang="en-US" sz="1600" dirty="0" smtClean="0"/>
              <a:t>LS to RAN5 on applicability rule, antenna connection of 2Rx test for 4Rx test (-7009)</a:t>
            </a:r>
          </a:p>
          <a:p>
            <a:r>
              <a:rPr lang="en-US" altLang="en-US" sz="2000" dirty="0" smtClean="0"/>
              <a:t>SDR test </a:t>
            </a:r>
          </a:p>
          <a:p>
            <a:pPr lvl="1"/>
            <a:r>
              <a:rPr lang="en-US" altLang="en-US" sz="1600" dirty="0" smtClean="0"/>
              <a:t>36.101 CR for SDR single carrier test (-7165) </a:t>
            </a:r>
          </a:p>
          <a:p>
            <a:r>
              <a:rPr lang="en-US" altLang="en-US" sz="2000" dirty="0" smtClean="0"/>
              <a:t>CSI reporting</a:t>
            </a:r>
          </a:p>
          <a:p>
            <a:pPr lvl="1"/>
            <a:r>
              <a:rPr lang="en-US" altLang="en-US" sz="1600" dirty="0" smtClean="0"/>
              <a:t>CQI corrections (-6739)</a:t>
            </a:r>
          </a:p>
          <a:p>
            <a:pPr lvl="1"/>
            <a:r>
              <a:rPr lang="en-US" altLang="en-US" sz="1600" dirty="0" smtClean="0"/>
              <a:t>36.101 CQI requirements (-6738)</a:t>
            </a:r>
          </a:p>
          <a:p>
            <a:r>
              <a:rPr lang="en-US" altLang="en-US" sz="2000" dirty="0" smtClean="0"/>
              <a:t>RRM maintenance </a:t>
            </a:r>
          </a:p>
          <a:p>
            <a:pPr lvl="1"/>
            <a:r>
              <a:rPr lang="en-US" altLang="en-US" sz="1600" dirty="0"/>
              <a:t>Square bracket removal (R4-165108) </a:t>
            </a:r>
          </a:p>
          <a:p>
            <a:r>
              <a:rPr lang="en-US" altLang="en-US" sz="1600" dirty="0" smtClean="0"/>
              <a:t>Other specifications</a:t>
            </a:r>
          </a:p>
          <a:p>
            <a:pPr lvl="1"/>
            <a:r>
              <a:rPr lang="en-US" altLang="en-US" sz="1600" dirty="0"/>
              <a:t>36.307 CRs  (-7025, -7026)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Enhanced LTE D2D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>
                <a:solidFill>
                  <a:srgbClr val="FF0000"/>
                </a:solidFill>
              </a:rPr>
              <a:t>Performance WI </a:t>
            </a:r>
            <a:r>
              <a:rPr lang="fi-FI" altLang="en-US" dirty="0" smtClean="0">
                <a:solidFill>
                  <a:srgbClr val="FF0000"/>
                </a:solidFill>
              </a:rPr>
              <a:t>completed </a:t>
            </a:r>
            <a:endParaRPr lang="fi-FI" altLang="en-US" dirty="0">
              <a:solidFill>
                <a:srgbClr val="FF0000"/>
              </a:solidFill>
            </a:endParaRPr>
          </a:p>
          <a:p>
            <a:r>
              <a:rPr lang="fi-FI" altLang="en-US" dirty="0" smtClean="0"/>
              <a:t>RRM performance</a:t>
            </a:r>
          </a:p>
          <a:p>
            <a:pPr lvl="1"/>
            <a:r>
              <a:rPr lang="fi-FI" altLang="en-US" dirty="0"/>
              <a:t>36.133 CRs for RRM test cases (-6751)</a:t>
            </a:r>
          </a:p>
          <a:p>
            <a:r>
              <a:rPr lang="fi-FI" altLang="en-US" dirty="0"/>
              <a:t>UE Demod</a:t>
            </a:r>
          </a:p>
          <a:p>
            <a:pPr lvl="1"/>
            <a:r>
              <a:rPr lang="fi-FI" altLang="en-US" dirty="0"/>
              <a:t>36.101 CR for demod requirements </a:t>
            </a:r>
            <a:r>
              <a:rPr lang="fi-FI" altLang="en-US" dirty="0" smtClean="0"/>
              <a:t>for D2D communication (-</a:t>
            </a:r>
            <a:r>
              <a:rPr lang="fi-FI" altLang="en-US" dirty="0"/>
              <a:t>6752) </a:t>
            </a:r>
          </a:p>
          <a:p>
            <a:pPr lvl="1"/>
            <a:r>
              <a:rPr lang="fi-FI" altLang="en-US" dirty="0"/>
              <a:t>36.101 CR for demod requirements for D2D </a:t>
            </a:r>
            <a:r>
              <a:rPr lang="fi-FI" altLang="en-US" dirty="0" smtClean="0"/>
              <a:t>discovery (-</a:t>
            </a:r>
            <a:r>
              <a:rPr lang="fi-FI" altLang="en-US" dirty="0"/>
              <a:t>7040) </a:t>
            </a:r>
          </a:p>
          <a:p>
            <a:pPr lvl="1"/>
            <a:endParaRPr lang="fi-FI" altLang="en-US" dirty="0" smtClean="0"/>
          </a:p>
          <a:p>
            <a:pPr lvl="1"/>
            <a:endParaRPr lang="fi-FI" altLang="en-US" dirty="0" smtClean="0"/>
          </a:p>
          <a:p>
            <a:pPr lvl="1"/>
            <a:endParaRPr lang="fi-FI" altLang="en-US" dirty="0"/>
          </a:p>
          <a:p>
            <a:pPr lvl="1"/>
            <a:endParaRPr lang="fi-FI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87900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Multicarrier Load distribution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 smtClean="0"/>
              <a:t> </a:t>
            </a:r>
            <a:r>
              <a:rPr lang="fi-FI" altLang="en-US" dirty="0" smtClean="0">
                <a:solidFill>
                  <a:srgbClr val="FF0000"/>
                </a:solidFill>
              </a:rPr>
              <a:t>Performance WI completed </a:t>
            </a:r>
          </a:p>
          <a:p>
            <a:r>
              <a:rPr lang="fi-FI" altLang="en-US" dirty="0" smtClean="0"/>
              <a:t> RRM performance</a:t>
            </a:r>
          </a:p>
          <a:p>
            <a:pPr lvl="1"/>
            <a:r>
              <a:rPr lang="fi-FI" altLang="en-US" sz="1800" dirty="0" smtClean="0"/>
              <a:t>WF on RS-SINR accuracy requirements (-6743)</a:t>
            </a:r>
          </a:p>
          <a:p>
            <a:pPr lvl="1"/>
            <a:r>
              <a:rPr lang="fi-FI" altLang="en-US" sz="1800" dirty="0" smtClean="0"/>
              <a:t>36.133 CR RS-SINR accuracy requirements (-6744) </a:t>
            </a:r>
          </a:p>
          <a:p>
            <a:pPr lvl="1"/>
            <a:r>
              <a:rPr lang="fi-FI" altLang="en-US" sz="1800" dirty="0" smtClean="0"/>
              <a:t>36.133 RS-RINR accuracy requirements test case (-6745, -6746, -7146, -7036, -7162, -7163)</a:t>
            </a:r>
            <a:endParaRPr lang="fi-FI" altLang="en-US" dirty="0" smtClean="0"/>
          </a:p>
          <a:p>
            <a:pPr lvl="1"/>
            <a:endParaRPr lang="fi-FI" altLang="en-US" dirty="0" smtClean="0"/>
          </a:p>
          <a:p>
            <a:pPr lvl="1"/>
            <a:endParaRPr lang="fi-FI" altLang="en-US" dirty="0"/>
          </a:p>
          <a:p>
            <a:pPr lvl="1"/>
            <a:endParaRPr lang="fi-FI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1290831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3"/>
          <p:cNvSpPr>
            <a:spLocks noGrp="1"/>
          </p:cNvSpPr>
          <p:nvPr>
            <p:ph type="title"/>
          </p:nvPr>
        </p:nvSpPr>
        <p:spPr>
          <a:xfrm>
            <a:off x="447675" y="0"/>
            <a:ext cx="7015163" cy="1143001"/>
          </a:xfrm>
        </p:spPr>
        <p:txBody>
          <a:bodyPr/>
          <a:lstStyle/>
          <a:p>
            <a:r>
              <a:rPr lang="fi-FI" altLang="en-US" dirty="0" smtClean="0"/>
              <a:t>LAA to Unlicensed Spectrum</a:t>
            </a:r>
          </a:p>
        </p:txBody>
      </p:sp>
      <p:sp>
        <p:nvSpPr>
          <p:cNvPr id="33795" name="Content Placeholder 4"/>
          <p:cNvSpPr>
            <a:spLocks noGrp="1"/>
          </p:cNvSpPr>
          <p:nvPr>
            <p:ph idx="1"/>
          </p:nvPr>
        </p:nvSpPr>
        <p:spPr>
          <a:xfrm>
            <a:off x="180975" y="909622"/>
            <a:ext cx="8718550" cy="6230937"/>
          </a:xfrm>
        </p:spPr>
        <p:txBody>
          <a:bodyPr/>
          <a:lstStyle/>
          <a:p>
            <a:r>
              <a:rPr lang="en-US" altLang="en-US" sz="2200" dirty="0" smtClean="0"/>
              <a:t>General </a:t>
            </a:r>
          </a:p>
          <a:p>
            <a:pPr lvl="1"/>
            <a:r>
              <a:rPr lang="en-US" altLang="en-US" sz="1400" dirty="0" smtClean="0"/>
              <a:t>Ad-hoc </a:t>
            </a:r>
            <a:r>
              <a:rPr lang="en-US" altLang="en-US" sz="1400" dirty="0"/>
              <a:t>minutes for LAA and </a:t>
            </a:r>
            <a:r>
              <a:rPr lang="en-US" altLang="en-US" sz="1400" dirty="0" err="1"/>
              <a:t>eLAA</a:t>
            </a:r>
            <a:r>
              <a:rPr lang="en-US" altLang="en-US" sz="1400" dirty="0"/>
              <a:t> (-7269) </a:t>
            </a:r>
            <a:endParaRPr lang="en-US" altLang="en-US" sz="1400" dirty="0" smtClean="0"/>
          </a:p>
          <a:p>
            <a:r>
              <a:rPr lang="en-US" altLang="en-US" sz="1800" dirty="0" smtClean="0"/>
              <a:t>RRM requirements</a:t>
            </a:r>
          </a:p>
          <a:p>
            <a:pPr lvl="1"/>
            <a:r>
              <a:rPr lang="en-US" altLang="en-US" sz="1400" dirty="0" smtClean="0"/>
              <a:t>36.133 CRs on RRM test cases endorsed in 79AH were approved (-5729, -5731, -5117, -5121, -5615, -5616, -5617,- 5618, -5975, -5977, -6409)</a:t>
            </a:r>
          </a:p>
          <a:p>
            <a:pPr lvl="1"/>
            <a:r>
              <a:rPr lang="en-US" altLang="en-US" sz="1400" dirty="0" smtClean="0"/>
              <a:t>36.133 CRs on Channel occupancy accuracy endorsed in 79AH were approved (-5300)</a:t>
            </a:r>
          </a:p>
          <a:p>
            <a:pPr lvl="1"/>
            <a:r>
              <a:rPr lang="en-US" altLang="en-US" sz="1400" dirty="0" smtClean="0"/>
              <a:t>36.133 CR on LBT model (-6784)  </a:t>
            </a:r>
          </a:p>
          <a:p>
            <a:pPr lvl="1"/>
            <a:r>
              <a:rPr lang="en-US" altLang="en-US" sz="1400" dirty="0" smtClean="0"/>
              <a:t>36.133 CR on definition and abbreviation for FS3 (-5971)</a:t>
            </a:r>
          </a:p>
          <a:p>
            <a:r>
              <a:rPr lang="en-US" altLang="en-US" sz="1800" dirty="0" smtClean="0"/>
              <a:t>UE </a:t>
            </a:r>
            <a:r>
              <a:rPr lang="en-US" altLang="en-US" sz="1800" dirty="0" err="1" smtClean="0"/>
              <a:t>Demod</a:t>
            </a:r>
            <a:endParaRPr lang="en-US" altLang="en-US" sz="1800" dirty="0" smtClean="0"/>
          </a:p>
          <a:p>
            <a:pPr lvl="1"/>
            <a:r>
              <a:rPr lang="en-US" altLang="en-US" sz="1400" dirty="0"/>
              <a:t>Simulation assumption for PDCCH (-6780</a:t>
            </a:r>
            <a:r>
              <a:rPr lang="en-US" altLang="en-US" sz="1400" dirty="0" smtClean="0"/>
              <a:t>) </a:t>
            </a:r>
            <a:endParaRPr lang="en-US" altLang="en-US" sz="1400" dirty="0"/>
          </a:p>
          <a:p>
            <a:pPr lvl="1"/>
            <a:r>
              <a:rPr lang="en-US" altLang="en-US" sz="1400" dirty="0"/>
              <a:t>36.101 CR on signal model (-7159)</a:t>
            </a:r>
          </a:p>
          <a:p>
            <a:pPr lvl="1"/>
            <a:r>
              <a:rPr lang="en-US" altLang="en-US" sz="1400" dirty="0"/>
              <a:t>36.101 CR on reference channel (-7034)</a:t>
            </a:r>
          </a:p>
          <a:p>
            <a:pPr lvl="1"/>
            <a:r>
              <a:rPr lang="en-US" altLang="en-US" sz="1400" dirty="0"/>
              <a:t>36.101 CR on PDSCH (-6820)</a:t>
            </a:r>
          </a:p>
          <a:p>
            <a:pPr lvl="1"/>
            <a:r>
              <a:rPr lang="en-US" altLang="en-US" sz="1400" dirty="0"/>
              <a:t>36.101 CR on PDCCH (-6781)</a:t>
            </a:r>
          </a:p>
          <a:p>
            <a:r>
              <a:rPr lang="en-US" altLang="en-US" sz="1800" dirty="0" smtClean="0"/>
              <a:t>UE CSI</a:t>
            </a:r>
          </a:p>
          <a:p>
            <a:pPr lvl="1"/>
            <a:r>
              <a:rPr lang="en-US" altLang="en-US" sz="1400" dirty="0" smtClean="0"/>
              <a:t>36.101 CR on aperiodic CSI test (-6782)</a:t>
            </a:r>
          </a:p>
          <a:p>
            <a:r>
              <a:rPr lang="en-US" altLang="en-US" sz="1800" dirty="0" smtClean="0"/>
              <a:t>BS RF performance </a:t>
            </a:r>
          </a:p>
          <a:p>
            <a:pPr lvl="1"/>
            <a:r>
              <a:rPr lang="en-US" altLang="en-US" sz="1400" dirty="0" smtClean="0"/>
              <a:t>36.141 CR on Correction of ACLR and CALCR (-7133) </a:t>
            </a:r>
          </a:p>
          <a:p>
            <a:pPr lvl="1"/>
            <a:r>
              <a:rPr lang="en-US" altLang="en-US" sz="1400" dirty="0" smtClean="0"/>
              <a:t>36.141 CR on Correction on LBT test procedure (-7143) </a:t>
            </a:r>
          </a:p>
          <a:p>
            <a:pPr lvl="1"/>
            <a:endParaRPr lang="en-US" altLang="en-US" sz="1400" dirty="0" smtClean="0"/>
          </a:p>
          <a:p>
            <a:pPr lvl="1"/>
            <a:endParaRPr lang="en-US" altLang="en-US" sz="1400" dirty="0"/>
          </a:p>
          <a:p>
            <a:pPr lvl="1"/>
            <a:endParaRPr lang="en-US" altLang="en-US" sz="1400" dirty="0" smtClean="0"/>
          </a:p>
          <a:p>
            <a:pPr lvl="1"/>
            <a:endParaRPr lang="fi-FI" altLang="en-US" sz="1400" dirty="0" smtClean="0"/>
          </a:p>
          <a:p>
            <a:pPr lvl="1"/>
            <a:endParaRPr lang="en-US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4"/>
          <p:cNvSpPr>
            <a:spLocks noGrp="1"/>
          </p:cNvSpPr>
          <p:nvPr>
            <p:ph type="title"/>
          </p:nvPr>
        </p:nvSpPr>
        <p:spPr>
          <a:xfrm>
            <a:off x="457200" y="178231"/>
            <a:ext cx="6834188" cy="1143000"/>
          </a:xfrm>
        </p:spPr>
        <p:txBody>
          <a:bodyPr/>
          <a:lstStyle/>
          <a:p>
            <a:r>
              <a:rPr lang="en-GB" altLang="en-US" sz="2800" dirty="0" smtClean="0"/>
              <a:t>Narrow Band </a:t>
            </a:r>
            <a:r>
              <a:rPr lang="en-GB" altLang="en-US" sz="2800" dirty="0" err="1" smtClean="0"/>
              <a:t>IoT</a:t>
            </a:r>
            <a:r>
              <a:rPr lang="en-GB" altLang="en-US" sz="2800" dirty="0" smtClean="0"/>
              <a:t> (Performance)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4275" name="Content Placeholder 3"/>
          <p:cNvSpPr>
            <a:spLocks noGrp="1"/>
          </p:cNvSpPr>
          <p:nvPr>
            <p:ph idx="1"/>
          </p:nvPr>
        </p:nvSpPr>
        <p:spPr>
          <a:xfrm>
            <a:off x="264843" y="780511"/>
            <a:ext cx="8655050" cy="4870450"/>
          </a:xfrm>
        </p:spPr>
        <p:txBody>
          <a:bodyPr/>
          <a:lstStyle/>
          <a:p>
            <a:r>
              <a:rPr lang="en-GB" altLang="en-US" sz="1400" dirty="0" smtClean="0"/>
              <a:t>General</a:t>
            </a:r>
          </a:p>
          <a:p>
            <a:pPr lvl="1"/>
            <a:r>
              <a:rPr lang="en-GB" altLang="en-US" sz="1100" dirty="0" smtClean="0">
                <a:solidFill>
                  <a:srgbClr val="FF0000"/>
                </a:solidFill>
              </a:rPr>
              <a:t>Performance WI extends to Dec 2016. </a:t>
            </a:r>
          </a:p>
          <a:p>
            <a:pPr lvl="1"/>
            <a:r>
              <a:rPr lang="en-GB" altLang="en-US" sz="1100" dirty="0" smtClean="0"/>
              <a:t>LS to RAN5 about the progress of performance part for NB-</a:t>
            </a:r>
            <a:r>
              <a:rPr lang="en-GB" altLang="en-US" sz="1100" dirty="0" err="1" smtClean="0"/>
              <a:t>IoT</a:t>
            </a:r>
            <a:r>
              <a:rPr lang="en-GB" altLang="en-US" sz="1100" dirty="0" smtClean="0"/>
              <a:t> (- 6841)</a:t>
            </a:r>
          </a:p>
          <a:p>
            <a:r>
              <a:rPr lang="en-GB" altLang="en-US" sz="1400" dirty="0" smtClean="0"/>
              <a:t>BS RF  conformance testing </a:t>
            </a:r>
          </a:p>
          <a:p>
            <a:pPr lvl="1"/>
            <a:r>
              <a:rPr lang="en-GB" altLang="en-US" sz="1100" dirty="0"/>
              <a:t>WF for test model for in-band operation ( -6725</a:t>
            </a:r>
            <a:r>
              <a:rPr lang="en-GB" altLang="en-US" sz="1100" dirty="0" smtClean="0"/>
              <a:t>)</a:t>
            </a:r>
          </a:p>
          <a:p>
            <a:pPr lvl="1"/>
            <a:r>
              <a:rPr lang="en-GB" altLang="en-US" sz="1100" dirty="0"/>
              <a:t>Agreed CRs for BS RF conformance testing (</a:t>
            </a:r>
            <a:r>
              <a:rPr lang="en-US" sz="1100" dirty="0"/>
              <a:t>R4-165172,-5178, -5212, -6228, -6232, -6233,-6234, -6367, -6369, -6370, -6669, -6671, -6672, -6673, -6715, -6716, -6717, -6722, -6723, -6724, -6726, -6727, -6728, -6670)</a:t>
            </a:r>
          </a:p>
          <a:p>
            <a:r>
              <a:rPr lang="en-GB" altLang="en-US" sz="1400" dirty="0" smtClean="0"/>
              <a:t>RRM </a:t>
            </a:r>
          </a:p>
          <a:p>
            <a:pPr lvl="1"/>
            <a:r>
              <a:rPr lang="en-GB" altLang="en-US" sz="1100" dirty="0"/>
              <a:t>WF on measurement accuracy (-7118)</a:t>
            </a:r>
          </a:p>
          <a:p>
            <a:pPr lvl="1"/>
            <a:r>
              <a:rPr lang="en-GB" altLang="en-US" sz="1100" dirty="0"/>
              <a:t>WF on RLM test parameters (-6693) </a:t>
            </a:r>
          </a:p>
          <a:p>
            <a:pPr lvl="1"/>
            <a:r>
              <a:rPr lang="en-GB" altLang="en-US" sz="1100" dirty="0"/>
              <a:t>WF on NB-</a:t>
            </a:r>
            <a:r>
              <a:rPr lang="en-GB" altLang="en-US" sz="1100" dirty="0" err="1"/>
              <a:t>IoT</a:t>
            </a:r>
            <a:r>
              <a:rPr lang="en-GB" altLang="en-US" sz="1100" dirty="0"/>
              <a:t> test cases (-7121) </a:t>
            </a:r>
          </a:p>
          <a:p>
            <a:pPr lvl="1"/>
            <a:r>
              <a:rPr lang="en-GB" altLang="en-US" sz="1100" dirty="0"/>
              <a:t>Agreed CRs (R4-166655, -6084, -7119, -7081, -7082, -6692)</a:t>
            </a:r>
          </a:p>
          <a:p>
            <a:r>
              <a:rPr lang="en-GB" altLang="en-US" sz="1400" dirty="0" smtClean="0"/>
              <a:t>UE </a:t>
            </a:r>
            <a:r>
              <a:rPr lang="en-GB" altLang="en-US" sz="1400" dirty="0" err="1" smtClean="0"/>
              <a:t>Demod</a:t>
            </a:r>
            <a:r>
              <a:rPr lang="en-GB" altLang="en-US" sz="1400" dirty="0" smtClean="0"/>
              <a:t> Performance requirements </a:t>
            </a:r>
            <a:endParaRPr lang="en-GB" altLang="en-US" sz="1400" dirty="0"/>
          </a:p>
          <a:p>
            <a:pPr lvl="1"/>
            <a:r>
              <a:rPr lang="en-US" altLang="en-US" sz="1100" dirty="0"/>
              <a:t>Simulation assumption (R4-155352) </a:t>
            </a:r>
            <a:endParaRPr lang="en-US" sz="1100" dirty="0" smtClean="0"/>
          </a:p>
          <a:p>
            <a:pPr lvl="1"/>
            <a:r>
              <a:rPr lang="en-US" sz="1100" dirty="0" smtClean="0"/>
              <a:t>Way </a:t>
            </a:r>
            <a:r>
              <a:rPr lang="en-US" sz="1100" dirty="0"/>
              <a:t>forward on NB-</a:t>
            </a:r>
            <a:r>
              <a:rPr lang="en-US" sz="1100" dirty="0" err="1"/>
              <a:t>IoT</a:t>
            </a:r>
            <a:r>
              <a:rPr lang="en-US" sz="1100" dirty="0"/>
              <a:t> UE simulation (R4-166656) </a:t>
            </a:r>
          </a:p>
          <a:p>
            <a:pPr lvl="1"/>
            <a:r>
              <a:rPr lang="en-US" altLang="en-US" sz="1100" dirty="0" smtClean="0"/>
              <a:t>WF </a:t>
            </a:r>
            <a:r>
              <a:rPr lang="en-US" altLang="en-US" sz="1100" dirty="0"/>
              <a:t>for signal pattern for NPDCCH (R4-147058) </a:t>
            </a:r>
          </a:p>
          <a:p>
            <a:pPr lvl="1"/>
            <a:r>
              <a:rPr lang="en-US" altLang="en-US" sz="1100" dirty="0"/>
              <a:t>WF for signal pattern for NPDSCH (R4-147075)</a:t>
            </a:r>
          </a:p>
          <a:p>
            <a:pPr lvl="1"/>
            <a:r>
              <a:rPr lang="en-US" altLang="en-US" sz="1100" dirty="0"/>
              <a:t>Agreed CRs (R4-166657, -7061, -6663, -7114) </a:t>
            </a:r>
          </a:p>
          <a:p>
            <a:r>
              <a:rPr lang="en-US" altLang="en-US" sz="1800" dirty="0" smtClean="0"/>
              <a:t>BS </a:t>
            </a:r>
            <a:r>
              <a:rPr lang="en-US" altLang="en-US" sz="1800" dirty="0" err="1" smtClean="0"/>
              <a:t>Demod</a:t>
            </a:r>
            <a:r>
              <a:rPr lang="en-US" altLang="en-US" sz="1800" dirty="0" smtClean="0"/>
              <a:t> performance requirements </a:t>
            </a:r>
          </a:p>
          <a:p>
            <a:pPr lvl="1"/>
            <a:r>
              <a:rPr lang="en-US" altLang="en-US" sz="1100" dirty="0"/>
              <a:t>Simulation assumption (R4-165359) </a:t>
            </a:r>
          </a:p>
          <a:p>
            <a:pPr lvl="1"/>
            <a:r>
              <a:rPr lang="en-US" altLang="en-US" sz="1100" dirty="0"/>
              <a:t>WF for PUSCH format 2 (R4-167076) </a:t>
            </a:r>
          </a:p>
          <a:p>
            <a:pPr lvl="1"/>
            <a:r>
              <a:rPr lang="en-US" altLang="en-US" sz="1100" dirty="0"/>
              <a:t>WF for PRACH (R4-167115) </a:t>
            </a:r>
          </a:p>
          <a:p>
            <a:pPr lvl="1"/>
            <a:r>
              <a:rPr lang="en-US" altLang="en-US" sz="1100" dirty="0"/>
              <a:t>Agreed CRs (-7106, -7057, -7065, -7064, -7072) </a:t>
            </a:r>
          </a:p>
          <a:p>
            <a:pPr lvl="1"/>
            <a:r>
              <a:rPr lang="en-US" altLang="en-US" sz="900" dirty="0" smtClean="0"/>
              <a:t> 	</a:t>
            </a:r>
            <a:endParaRPr lang="en-US" altLang="en-US" sz="900" dirty="0"/>
          </a:p>
          <a:p>
            <a:pPr lvl="1"/>
            <a:endParaRPr lang="en-GB" altLang="en-US" sz="900" dirty="0" smtClean="0"/>
          </a:p>
          <a:p>
            <a:pPr lvl="2">
              <a:buFont typeface="Arial" charset="0"/>
              <a:buNone/>
            </a:pPr>
            <a:endParaRPr lang="en-GB" altLang="en-US" sz="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US" altLang="en-US" dirty="0" smtClean="0"/>
              <a:t>Elevation Beamforming / Full-Dimension (FD) MIMO for LTE </a:t>
            </a:r>
            <a:r>
              <a:rPr lang="en-GB" altLang="en-US" dirty="0" smtClean="0"/>
              <a:t/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6323" name="Content Placeholder 3"/>
          <p:cNvSpPr>
            <a:spLocks noGrp="1"/>
          </p:cNvSpPr>
          <p:nvPr>
            <p:ph idx="1"/>
          </p:nvPr>
        </p:nvSpPr>
        <p:spPr>
          <a:xfrm>
            <a:off x="319088" y="1419225"/>
            <a:ext cx="8655050" cy="4822825"/>
          </a:xfrm>
        </p:spPr>
        <p:txBody>
          <a:bodyPr/>
          <a:lstStyle/>
          <a:p>
            <a:r>
              <a:rPr lang="en-GB" altLang="en-US" sz="2400" dirty="0" smtClean="0">
                <a:solidFill>
                  <a:srgbClr val="FF0000"/>
                </a:solidFill>
              </a:rPr>
              <a:t>Performance WI completed </a:t>
            </a:r>
            <a:endParaRPr lang="en-GB" altLang="en-US" sz="1800" dirty="0">
              <a:solidFill>
                <a:srgbClr val="FF0000"/>
              </a:solidFill>
            </a:endParaRPr>
          </a:p>
          <a:p>
            <a:r>
              <a:rPr lang="en-GB" altLang="en-US" sz="2400" dirty="0" smtClean="0"/>
              <a:t>UE </a:t>
            </a:r>
            <a:r>
              <a:rPr lang="en-GB" altLang="en-US" sz="2400" dirty="0" err="1" smtClean="0"/>
              <a:t>demod</a:t>
            </a:r>
            <a:endParaRPr lang="en-GB" altLang="en-US" sz="2400" dirty="0" smtClean="0"/>
          </a:p>
          <a:p>
            <a:pPr lvl="1"/>
            <a:r>
              <a:rPr lang="en-GB" altLang="en-US" sz="1800" dirty="0" smtClean="0"/>
              <a:t>36.101 CR on PDSCH requirements (-6795) </a:t>
            </a:r>
          </a:p>
          <a:p>
            <a:r>
              <a:rPr lang="en-GB" altLang="en-US" sz="2400" dirty="0" smtClean="0"/>
              <a:t>UE CSI</a:t>
            </a:r>
          </a:p>
          <a:p>
            <a:pPr lvl="1"/>
            <a:r>
              <a:rPr lang="en-GB" altLang="en-US" sz="1800" dirty="0" smtClean="0"/>
              <a:t>36.101 CR on CRI test (-6797)</a:t>
            </a:r>
          </a:p>
          <a:p>
            <a:pPr lvl="1"/>
            <a:r>
              <a:rPr lang="en-GB" altLang="en-US" sz="1800" dirty="0" smtClean="0"/>
              <a:t>36.101 CR on FRC for CRI test (-5945)</a:t>
            </a:r>
          </a:p>
          <a:p>
            <a:pPr lvl="1"/>
            <a:r>
              <a:rPr lang="en-GB" altLang="en-US" sz="1800" dirty="0" smtClean="0"/>
              <a:t>36.101 CR on K=1 PMI (-5944) </a:t>
            </a:r>
          </a:p>
          <a:p>
            <a:pPr lvl="1"/>
            <a:r>
              <a:rPr lang="en-GB" altLang="en-US" sz="1800" dirty="0" smtClean="0"/>
              <a:t>36.101 Correction CR ( -6801)</a:t>
            </a:r>
          </a:p>
          <a:p>
            <a:pPr lvl="1"/>
            <a:r>
              <a:rPr lang="en-GB" altLang="en-US" sz="1800" dirty="0" smtClean="0"/>
              <a:t>36.101 MR test (-5946)</a:t>
            </a:r>
          </a:p>
          <a:p>
            <a:pPr lvl="1"/>
            <a:endParaRPr lang="en-GB" altLang="en-US" sz="1200" dirty="0"/>
          </a:p>
          <a:p>
            <a:pPr lvl="1"/>
            <a:endParaRPr lang="en-GB" altLang="en-US" sz="18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(1/2)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3183" y="827520"/>
            <a:ext cx="8655050" cy="4822825"/>
          </a:xfrm>
        </p:spPr>
        <p:txBody>
          <a:bodyPr/>
          <a:lstStyle/>
          <a:p>
            <a:r>
              <a:rPr lang="en-GB" altLang="en-US" sz="1200" dirty="0" smtClean="0"/>
              <a:t>4Rx</a:t>
            </a:r>
          </a:p>
          <a:p>
            <a:pPr lvl="1"/>
            <a:r>
              <a:rPr lang="en-GB" altLang="en-US" sz="1050" dirty="0" smtClean="0"/>
              <a:t>Completion of the RF RX requirements (-5492)</a:t>
            </a:r>
          </a:p>
          <a:p>
            <a:r>
              <a:rPr lang="en-GB" altLang="en-US" sz="1200" dirty="0" err="1" smtClean="0"/>
              <a:t>DuCo</a:t>
            </a:r>
            <a:endParaRPr lang="en-GB" altLang="en-US" sz="1200" dirty="0" smtClean="0"/>
          </a:p>
          <a:p>
            <a:pPr lvl="1"/>
            <a:r>
              <a:rPr lang="en-GB" altLang="en-US" sz="1050" dirty="0" smtClean="0"/>
              <a:t>LS to RAN1 on definition of SSTD measurement (-7153)</a:t>
            </a:r>
          </a:p>
          <a:p>
            <a:pPr lvl="1"/>
            <a:r>
              <a:rPr lang="en-GB" altLang="en-US" sz="1050" dirty="0" err="1" smtClean="0"/>
              <a:t>eDC</a:t>
            </a:r>
            <a:r>
              <a:rPr lang="en-GB" altLang="en-US" sz="1050" dirty="0" smtClean="0"/>
              <a:t> </a:t>
            </a:r>
            <a:r>
              <a:rPr lang="en-GB" altLang="en-US" sz="1050" dirty="0" err="1" smtClean="0"/>
              <a:t>demod</a:t>
            </a:r>
            <a:r>
              <a:rPr lang="en-GB" altLang="en-US" sz="1050" dirty="0" smtClean="0"/>
              <a:t> requirements (-7022)</a:t>
            </a:r>
          </a:p>
          <a:p>
            <a:r>
              <a:rPr lang="en-GB" altLang="en-US" sz="1200" dirty="0" smtClean="0"/>
              <a:t>Multicarrier Load distribution</a:t>
            </a:r>
          </a:p>
          <a:p>
            <a:pPr lvl="1"/>
            <a:r>
              <a:rPr lang="en-GB" altLang="en-US" sz="1050" dirty="0" smtClean="0"/>
              <a:t>RS-SINR measurement requirements with CA (-2755)</a:t>
            </a:r>
          </a:p>
          <a:p>
            <a:r>
              <a:rPr lang="en-GB" altLang="en-US" sz="1200" dirty="0" smtClean="0"/>
              <a:t>LAA</a:t>
            </a:r>
          </a:p>
          <a:p>
            <a:pPr lvl="1"/>
            <a:r>
              <a:rPr lang="en-GB" altLang="en-US" sz="1050" dirty="0" smtClean="0"/>
              <a:t>WF on MSD for B46 (-6851)</a:t>
            </a:r>
          </a:p>
          <a:p>
            <a:pPr lvl="1"/>
            <a:r>
              <a:rPr lang="en-GB" altLang="en-US" sz="1050" dirty="0" smtClean="0"/>
              <a:t>36.101 CR on guard band for B46 MSD (-6982) </a:t>
            </a:r>
          </a:p>
          <a:p>
            <a:pPr lvl="1"/>
            <a:r>
              <a:rPr lang="en-GB" altLang="en-US" sz="1050" dirty="0" smtClean="0"/>
              <a:t>36.101 CR on guard band for B46 in CA combos (-5470) </a:t>
            </a:r>
          </a:p>
          <a:p>
            <a:pPr lvl="1"/>
            <a:r>
              <a:rPr lang="en-GB" altLang="en-US" sz="1050" dirty="0" smtClean="0"/>
              <a:t>36.101 Corrections (-5947) </a:t>
            </a:r>
          </a:p>
          <a:p>
            <a:pPr lvl="1"/>
            <a:r>
              <a:rPr lang="en-GB" altLang="en-US" sz="1050" dirty="0" smtClean="0"/>
              <a:t>36.104 CR on BS unwanted mask (-6852) </a:t>
            </a:r>
          </a:p>
          <a:p>
            <a:pPr lvl="1"/>
            <a:r>
              <a:rPr lang="en-GB" altLang="en-US" sz="1050" dirty="0" smtClean="0"/>
              <a:t>36.141  </a:t>
            </a:r>
            <a:r>
              <a:rPr lang="en-GB" altLang="en-US" sz="1050" dirty="0"/>
              <a:t>CR on BS unwanted mask (-</a:t>
            </a:r>
            <a:r>
              <a:rPr lang="en-GB" altLang="en-US" sz="1050" dirty="0" smtClean="0"/>
              <a:t>6853) </a:t>
            </a:r>
          </a:p>
          <a:p>
            <a:pPr lvl="1"/>
            <a:r>
              <a:rPr lang="en-GB" altLang="en-US" sz="1050" dirty="0" smtClean="0"/>
              <a:t>36.133 CR on Known cell requirements (-7154) </a:t>
            </a:r>
          </a:p>
          <a:p>
            <a:pPr lvl="1"/>
            <a:r>
              <a:rPr lang="en-GB" altLang="en-US" sz="1050" dirty="0" smtClean="0"/>
              <a:t>36.133 CR on applicability of intra-frequency maximum measurement time requirements (-6833) </a:t>
            </a:r>
          </a:p>
          <a:p>
            <a:pPr lvl="1"/>
            <a:r>
              <a:rPr lang="en-GB" altLang="en-US" sz="1050" dirty="0" smtClean="0"/>
              <a:t>36.133 CR on inter-frequency infinite measurement (-6813) </a:t>
            </a:r>
          </a:p>
          <a:p>
            <a:r>
              <a:rPr lang="en-GB" altLang="en-US" sz="1200" dirty="0"/>
              <a:t>AAS </a:t>
            </a:r>
          </a:p>
          <a:p>
            <a:pPr lvl="1"/>
            <a:r>
              <a:rPr lang="en-GB" altLang="en-US" sz="1050" dirty="0" smtClean="0"/>
              <a:t>Corrections (-7107, -6565)</a:t>
            </a:r>
          </a:p>
          <a:p>
            <a:r>
              <a:rPr lang="en-GB" altLang="en-US" sz="1200" dirty="0" err="1"/>
              <a:t>eMTC</a:t>
            </a:r>
            <a:endParaRPr lang="en-GB" altLang="en-US" sz="1200" dirty="0"/>
          </a:p>
          <a:p>
            <a:pPr lvl="1"/>
            <a:r>
              <a:rPr lang="en-GB" altLang="en-US" sz="1050" dirty="0" smtClean="0"/>
              <a:t>36.101 Corrections (-7050, -5695, -5697, -7052)</a:t>
            </a:r>
          </a:p>
          <a:p>
            <a:pPr lvl="1"/>
            <a:r>
              <a:rPr lang="en-GB" altLang="en-US" sz="1050" dirty="0" smtClean="0"/>
              <a:t>36.133 CR on CGI requirements (-6036) </a:t>
            </a:r>
          </a:p>
          <a:p>
            <a:pPr lvl="1"/>
            <a:r>
              <a:rPr lang="en-GB" altLang="en-US" sz="1050" dirty="0" smtClean="0"/>
              <a:t>36.133 Corrections (-5421, -6758, </a:t>
            </a:r>
          </a:p>
          <a:p>
            <a:pPr lvl="1"/>
            <a:r>
              <a:rPr lang="en-GB" altLang="en-US" sz="1050" dirty="0" smtClean="0"/>
              <a:t>WF on transmit timing accuracy for </a:t>
            </a:r>
            <a:r>
              <a:rPr lang="en-GB" altLang="en-US" sz="1050" dirty="0" err="1" smtClean="0"/>
              <a:t>CEmodeB</a:t>
            </a:r>
            <a:r>
              <a:rPr lang="en-GB" altLang="en-US" sz="1050" dirty="0" smtClean="0"/>
              <a:t> (-6835)</a:t>
            </a:r>
          </a:p>
          <a:p>
            <a:pPr lvl="1"/>
            <a:r>
              <a:rPr lang="en-GB" altLang="en-US" sz="1050" dirty="0" smtClean="0"/>
              <a:t>WF on MIB acquisition delay (-6836)</a:t>
            </a:r>
          </a:p>
          <a:p>
            <a:pPr lvl="1"/>
            <a:r>
              <a:rPr lang="en-GB" altLang="en-US" sz="1050" dirty="0" smtClean="0"/>
              <a:t>WF on </a:t>
            </a:r>
            <a:r>
              <a:rPr lang="en-GB" altLang="en-US" sz="1050" dirty="0" err="1" smtClean="0"/>
              <a:t>eMTC</a:t>
            </a:r>
            <a:r>
              <a:rPr lang="en-GB" altLang="en-US" sz="1050" dirty="0" smtClean="0"/>
              <a:t> TDD requirement (-7016)</a:t>
            </a:r>
          </a:p>
          <a:p>
            <a:pPr lvl="1"/>
            <a:r>
              <a:rPr lang="en-GB" altLang="en-US" sz="1050" dirty="0" smtClean="0"/>
              <a:t>LS on UCG parameters for </a:t>
            </a:r>
            <a:r>
              <a:rPr lang="en-GB" altLang="en-US" sz="1050" dirty="0" err="1" smtClean="0"/>
              <a:t>eMTC</a:t>
            </a:r>
            <a:r>
              <a:rPr lang="en-GB" altLang="en-US" sz="1050" dirty="0" smtClean="0"/>
              <a:t> (-7198) </a:t>
            </a:r>
          </a:p>
          <a:p>
            <a:pPr lvl="1"/>
            <a:r>
              <a:rPr lang="en-GB" altLang="en-US" sz="1050" dirty="0" smtClean="0"/>
              <a:t>UCG related Company in RAN for approval </a:t>
            </a:r>
          </a:p>
          <a:p>
            <a:pPr lvl="1"/>
            <a:endParaRPr lang="en-GB" altLang="en-US" sz="1050" dirty="0" smtClean="0"/>
          </a:p>
          <a:p>
            <a:pPr lvl="1"/>
            <a:endParaRPr lang="en-GB" altLang="en-US" sz="105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(2/2)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3183" y="901000"/>
            <a:ext cx="8655050" cy="4822825"/>
          </a:xfrm>
        </p:spPr>
        <p:txBody>
          <a:bodyPr/>
          <a:lstStyle/>
          <a:p>
            <a:r>
              <a:rPr lang="en-US" altLang="en-US" sz="1400" dirty="0" smtClean="0"/>
              <a:t>eD2D</a:t>
            </a:r>
          </a:p>
          <a:p>
            <a:pPr lvl="1"/>
            <a:r>
              <a:rPr lang="en-US" altLang="en-US" sz="1100" dirty="0" smtClean="0"/>
              <a:t>Introduction Korea regulatory requirements for PS-LTE, BS band 28 (-7176, -7141)</a:t>
            </a:r>
            <a:endParaRPr lang="en-US" altLang="en-US" sz="1100" dirty="0"/>
          </a:p>
          <a:p>
            <a:r>
              <a:rPr lang="en-US" altLang="en-US" sz="1400" dirty="0" smtClean="0"/>
              <a:t>MMSE-IRC for BS</a:t>
            </a:r>
          </a:p>
          <a:p>
            <a:pPr lvl="1"/>
            <a:r>
              <a:rPr lang="en-US" altLang="en-US" sz="1100" dirty="0" smtClean="0"/>
              <a:t>Bracket removal and maintenance CRs (-5243, -5245, -7000, -6808) </a:t>
            </a:r>
          </a:p>
          <a:p>
            <a:r>
              <a:rPr lang="en-US" altLang="en-US" sz="1400" dirty="0" smtClean="0"/>
              <a:t>CCIM</a:t>
            </a:r>
          </a:p>
          <a:p>
            <a:pPr lvl="1"/>
            <a:r>
              <a:rPr lang="en-US" altLang="en-US" sz="1100" dirty="0"/>
              <a:t>CR on finalization of enhanced PDCCH/PCFICH/PHICH/</a:t>
            </a:r>
            <a:r>
              <a:rPr lang="en-US" altLang="en-US" sz="1100" dirty="0" err="1"/>
              <a:t>ePDCCH</a:t>
            </a:r>
            <a:r>
              <a:rPr lang="en-US" altLang="en-US" sz="1100" dirty="0"/>
              <a:t> (-6816, 7001,  -7002</a:t>
            </a:r>
            <a:r>
              <a:rPr lang="en-US" altLang="en-US" sz="1100" dirty="0" smtClean="0"/>
              <a:t>)</a:t>
            </a:r>
          </a:p>
          <a:p>
            <a:r>
              <a:rPr lang="en-US" altLang="en-US" sz="1400" dirty="0" smtClean="0"/>
              <a:t>NB-</a:t>
            </a:r>
            <a:r>
              <a:rPr lang="en-US" altLang="en-US" sz="1400" dirty="0" err="1" smtClean="0"/>
              <a:t>IoT</a:t>
            </a:r>
            <a:endParaRPr lang="en-US" altLang="en-US" sz="1400" dirty="0" smtClean="0"/>
          </a:p>
          <a:p>
            <a:pPr lvl="1"/>
            <a:r>
              <a:rPr lang="en-US" altLang="en-US" sz="1100" dirty="0" smtClean="0"/>
              <a:t>WF on 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aggregate power control (-6638)</a:t>
            </a:r>
          </a:p>
          <a:p>
            <a:pPr lvl="1"/>
            <a:r>
              <a:rPr lang="en-US" altLang="en-US" sz="1100" dirty="0" smtClean="0"/>
              <a:t>WF on NB-</a:t>
            </a:r>
            <a:r>
              <a:rPr lang="en-US" altLang="en-US" sz="1100" dirty="0" err="1" smtClean="0"/>
              <a:t>IoT</a:t>
            </a:r>
            <a:r>
              <a:rPr lang="en-US" altLang="en-US" sz="1100" dirty="0" smtClean="0"/>
              <a:t> UL timing error (-6652)</a:t>
            </a:r>
          </a:p>
          <a:p>
            <a:pPr lvl="1"/>
            <a:r>
              <a:rPr lang="en-US" altLang="en-US" sz="1100" dirty="0" smtClean="0"/>
              <a:t>Maintenance CRs (-5398, -6637, -5404, -5551, -6720, -6460, -6634, -5716, -6641, -6344, -6642, -6643, -5168, -5209, -6235, -6721, -6336, -6645, -6718,  -6647, -6648, -7113, -5414, -6510, -7066, -6651, -6554 ) </a:t>
            </a:r>
          </a:p>
          <a:p>
            <a:pPr lvl="1"/>
            <a:r>
              <a:rPr lang="en-US" altLang="en-US" sz="1100" dirty="0" smtClean="0"/>
              <a:t>LS on applicability of NRSRQ measurement (-6696)</a:t>
            </a:r>
            <a:endParaRPr lang="en-US" altLang="en-US" sz="1100" dirty="0"/>
          </a:p>
          <a:p>
            <a:r>
              <a:rPr lang="en-US" altLang="en-US" sz="1400" dirty="0" smtClean="0"/>
              <a:t>Spectrum </a:t>
            </a:r>
          </a:p>
          <a:p>
            <a:pPr lvl="1"/>
            <a:r>
              <a:rPr lang="en-US" altLang="en-US" sz="1100" dirty="0" smtClean="0"/>
              <a:t>Corrections CR ( -7054, -6497, -5805)</a:t>
            </a:r>
          </a:p>
          <a:p>
            <a:r>
              <a:rPr lang="en-US" altLang="en-US" sz="1400" dirty="0" smtClean="0"/>
              <a:t>Others</a:t>
            </a:r>
          </a:p>
          <a:p>
            <a:pPr lvl="1"/>
            <a:r>
              <a:rPr lang="en-US" altLang="en-US" sz="1100" dirty="0" smtClean="0"/>
              <a:t>LS on Rel-13 Capability (-7200)</a:t>
            </a:r>
          </a:p>
          <a:p>
            <a:pPr lvl="1"/>
            <a:r>
              <a:rPr lang="en-US" altLang="en-US" sz="1100" dirty="0" smtClean="0"/>
              <a:t>Optional </a:t>
            </a:r>
            <a:r>
              <a:rPr lang="en-US" altLang="en-US" sz="1100" dirty="0" err="1" smtClean="0"/>
              <a:t>Pcell</a:t>
            </a:r>
            <a:r>
              <a:rPr lang="en-US" altLang="en-US" sz="1100" dirty="0" smtClean="0"/>
              <a:t> indication in Rel-13 and Rel-14 (-5193)</a:t>
            </a:r>
          </a:p>
          <a:p>
            <a:pPr lvl="1"/>
            <a:r>
              <a:rPr lang="en-US" altLang="en-US" sz="1100" dirty="0"/>
              <a:t>Corrections CR ( </a:t>
            </a:r>
            <a:r>
              <a:rPr lang="en-US" altLang="en-US" sz="1100" dirty="0" smtClean="0"/>
              <a:t>-5095, -5102, -5464, -5564, -5566, -7055, -6519, -4999, -5718, -6469, -7021)</a:t>
            </a:r>
          </a:p>
          <a:p>
            <a:pPr lvl="1"/>
            <a:r>
              <a:rPr lang="en-US" altLang="en-US" sz="1100" dirty="0" smtClean="0"/>
              <a:t>Network assistance for Network synchronization in LTE was discussed in TEI. </a:t>
            </a:r>
          </a:p>
          <a:p>
            <a:pPr lvl="2"/>
            <a:r>
              <a:rPr lang="en-GB" sz="1000" dirty="0" smtClean="0"/>
              <a:t>Agreement</a:t>
            </a:r>
            <a:r>
              <a:rPr lang="en-GB" sz="1000" dirty="0"/>
              <a:t>: conduct the analysis for evaluation (encourage companies to do simulation) targeting at answer the question of “The timing estimation error range by receiving RACH preamble”</a:t>
            </a:r>
            <a:endParaRPr lang="en-US" sz="1000" dirty="0"/>
          </a:p>
          <a:p>
            <a:pPr lvl="1"/>
            <a:endParaRPr lang="en-US" altLang="en-US" sz="1100" dirty="0"/>
          </a:p>
          <a:p>
            <a:pPr lvl="1"/>
            <a:endParaRPr lang="en-US" altLang="en-US" sz="1100" dirty="0"/>
          </a:p>
          <a:p>
            <a:pPr lvl="1"/>
            <a:endParaRPr lang="en-US" altLang="en-US" sz="1100" dirty="0" smtClean="0"/>
          </a:p>
          <a:p>
            <a:pPr lvl="2"/>
            <a:endParaRPr lang="en-US" altLang="en-US" sz="800" dirty="0"/>
          </a:p>
          <a:p>
            <a:pPr lvl="1"/>
            <a:endParaRPr lang="en-US" altLang="en-US" sz="1100" dirty="0" smtClean="0"/>
          </a:p>
          <a:p>
            <a:pPr lvl="1"/>
            <a:endParaRPr lang="en-US" altLang="en-US" sz="1100" dirty="0" smtClean="0"/>
          </a:p>
          <a:p>
            <a:pPr lvl="2"/>
            <a:endParaRPr lang="en-US" altLang="en-US" sz="800" dirty="0" smtClean="0"/>
          </a:p>
          <a:p>
            <a:pPr lvl="1"/>
            <a:endParaRPr lang="en-US" altLang="en-US" sz="1100" dirty="0" smtClean="0"/>
          </a:p>
          <a:p>
            <a:pPr lvl="1"/>
            <a:endParaRPr lang="en-US" altLang="en-US" sz="1100" dirty="0"/>
          </a:p>
          <a:p>
            <a:pPr lvl="2"/>
            <a:endParaRPr lang="en-GB" altLang="en-US" sz="700" dirty="0"/>
          </a:p>
        </p:txBody>
      </p:sp>
    </p:spTree>
    <p:extLst>
      <p:ext uri="{BB962C8B-B14F-4D97-AF65-F5344CB8AC3E}">
        <p14:creationId xmlns:p14="http://schemas.microsoft.com/office/powerpoint/2010/main" val="7110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5220205"/>
              </p:ext>
            </p:extLst>
          </p:nvPr>
        </p:nvGraphicFramePr>
        <p:xfrm>
          <a:off x="890848" y="1990959"/>
          <a:ext cx="7712075" cy="1041401"/>
        </p:xfrm>
        <a:graphic>
          <a:graphicData uri="http://schemas.openxmlformats.org/drawingml/2006/table">
            <a:tbl>
              <a:tblPr/>
              <a:tblGrid>
                <a:gridCol w="1917088"/>
                <a:gridCol w="1797662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#79 AH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 – 30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Hong Kong, CN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Huawei, ASTRI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 – 26 Aug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Gothenburg, SE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EF3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19 – 22 Sep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New Orleans, 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Non-Spectrum related 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1839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Study on Multi-node testing for LAA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 smtClean="0"/>
              <a:t> General </a:t>
            </a:r>
          </a:p>
          <a:p>
            <a:pPr lvl="1"/>
            <a:r>
              <a:rPr lang="fi-FI" altLang="en-US" dirty="0" smtClean="0"/>
              <a:t>Work plan (R4-166285)</a:t>
            </a:r>
          </a:p>
          <a:p>
            <a:pPr lvl="1"/>
            <a:r>
              <a:rPr lang="fi-FI" altLang="en-US" dirty="0" smtClean="0"/>
              <a:t>TR skeleton (R4-166543)</a:t>
            </a:r>
          </a:p>
          <a:p>
            <a:pPr lvl="1"/>
            <a:r>
              <a:rPr lang="fi-FI" altLang="en-US" dirty="0" smtClean="0"/>
              <a:t>TP on Scope of TR36.789 (R4-166969)</a:t>
            </a:r>
          </a:p>
          <a:p>
            <a:pPr lvl="1"/>
            <a:r>
              <a:rPr lang="fi-FI" altLang="en-US" dirty="0" smtClean="0"/>
              <a:t>TP on Section 4 and 5 (R4-166970)</a:t>
            </a:r>
          </a:p>
          <a:p>
            <a:r>
              <a:rPr lang="fi-FI" altLang="en-US" dirty="0" smtClean="0"/>
              <a:t> Detailed testing aspects</a:t>
            </a:r>
          </a:p>
          <a:p>
            <a:pPr lvl="1"/>
            <a:r>
              <a:rPr lang="fi-FI" altLang="en-US" dirty="0" smtClean="0"/>
              <a:t>WF on LAA multi-node testing (R4-166971) </a:t>
            </a:r>
          </a:p>
          <a:p>
            <a:pPr lvl="1"/>
            <a:endParaRPr lang="fi-FI" altLang="en-US" dirty="0"/>
          </a:p>
          <a:p>
            <a:pPr lvl="1"/>
            <a:endParaRPr lang="fi-FI" altLang="en-US" sz="1200" dirty="0" smtClean="0"/>
          </a:p>
        </p:txBody>
      </p:sp>
    </p:spTree>
    <p:extLst>
      <p:ext uri="{BB962C8B-B14F-4D97-AF65-F5344CB8AC3E}">
        <p14:creationId xmlns:p14="http://schemas.microsoft.com/office/powerpoint/2010/main" val="25456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Specturm related WI/SI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5721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73529" y="77108"/>
            <a:ext cx="6834188" cy="1143000"/>
          </a:xfrm>
        </p:spPr>
        <p:txBody>
          <a:bodyPr/>
          <a:lstStyle/>
          <a:p>
            <a:r>
              <a:rPr lang="en-GB" altLang="en-US" sz="2400" dirty="0" smtClean="0"/>
              <a:t>LTE Intra-Band CA including contiguous and non-contiguous</a:t>
            </a:r>
            <a:br>
              <a:rPr lang="en-GB" altLang="en-US" sz="2400" dirty="0" smtClean="0"/>
            </a:br>
            <a:endParaRPr lang="fi-FI" altLang="en-US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487251"/>
              </p:ext>
            </p:extLst>
          </p:nvPr>
        </p:nvGraphicFramePr>
        <p:xfrm>
          <a:off x="571498" y="2130896"/>
          <a:ext cx="8139796" cy="38690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26773"/>
                <a:gridCol w="693965"/>
                <a:gridCol w="2571750"/>
                <a:gridCol w="1396093"/>
                <a:gridCol w="1551215"/>
              </a:tblGrid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REL-</a:t>
                      </a:r>
                      <a:r>
                        <a:rPr lang="en-GB" sz="1050" dirty="0" err="1">
                          <a:effectLst/>
                        </a:rPr>
                        <a:t>indep</a:t>
                      </a:r>
                      <a:r>
                        <a:rPr lang="en-GB" sz="1050" dirty="0">
                          <a:effectLst/>
                        </a:rPr>
                        <a:t>.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from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CA_2DL_1C_1UL_BCS1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Hao</a:t>
                      </a:r>
                      <a:r>
                        <a:rPr lang="en-GB" sz="1050" dirty="0">
                          <a:effectLst/>
                        </a:rPr>
                        <a:t> Chen, China Unicom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kern="100">
                          <a:effectLst/>
                        </a:rPr>
                        <a:t>CA_2DL</a:t>
                      </a:r>
                      <a:r>
                        <a:rPr lang="en-GB" sz="1050" kern="100">
                          <a:effectLst/>
                        </a:rPr>
                        <a:t>_3B_1UL_BCS0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Rel-10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Qiu haijie, Samsung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kern="100">
                          <a:effectLst/>
                        </a:rPr>
                        <a:t>CA_2DL</a:t>
                      </a:r>
                      <a:r>
                        <a:rPr lang="en-GB" sz="1050" kern="100">
                          <a:effectLst/>
                        </a:rPr>
                        <a:t>_3A-3A_1UL_BCS2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Qiu haijie, Samsung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_5B_2UL_BCS0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Marc Grant, AT&amp;T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_5B_1UL_BCS1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Kiran Kuchi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IITH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_5A_5A_1UL_BCS1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Kiran Kuchi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IITH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_7A-7A_2UL_7A-7A_BCS1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50">
                          <a:effectLst/>
                        </a:rPr>
                        <a:t>Joonyoung Shin,SK telecom</a:t>
                      </a:r>
                      <a:endParaRPr lang="en-US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_7A-7A_1UL_BCS2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Bo-Han Hsieh, CHTTL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_7A-7A_1UL_BCS3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 Shin,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_7A-7A_2UL_7A-7A_BCS3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Joonyoung Shin,SK telecom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CA_2DL</a:t>
                      </a:r>
                      <a:r>
                        <a:rPr lang="en-GB" sz="1050">
                          <a:effectLst/>
                        </a:rPr>
                        <a:t>_12A-12A_1UL_BCS0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Sebastian Thalanany, US Cellular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CA_3DL_40D_1UL_BCS1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CA_</a:t>
                      </a:r>
                      <a:r>
                        <a:rPr lang="it-IT" sz="1050" kern="100">
                          <a:effectLst/>
                        </a:rPr>
                        <a:t>3DL_</a:t>
                      </a:r>
                      <a:r>
                        <a:rPr lang="en-GB" sz="1050" kern="100">
                          <a:effectLst/>
                        </a:rPr>
                        <a:t>40D</a:t>
                      </a:r>
                      <a:r>
                        <a:rPr lang="it-IT" sz="1050" kern="100">
                          <a:effectLst/>
                        </a:rPr>
                        <a:t>_3UL_BCS0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kern="100">
                          <a:effectLst/>
                        </a:rPr>
                        <a:t>Rel-12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Qun Pan,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CMCC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CA_4DL_40E_1UL_BCS0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CA_2DL_40A-40A_1UL_BCS1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CA_3DL_40A-40C_1UL_BCS0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</a:rPr>
                        <a:t>CA_4DL_40C-40C_1UL_BCS0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</a:tbl>
          </a:graphicData>
        </a:graphic>
      </p:graphicFrame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27252" y="925285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200" dirty="0"/>
              <a:t>36.101 (</a:t>
            </a:r>
            <a:r>
              <a:rPr lang="en-US" altLang="en-US" sz="1200" dirty="0" smtClean="0"/>
              <a:t>R4-165634)</a:t>
            </a:r>
          </a:p>
          <a:p>
            <a:r>
              <a:rPr lang="en-US" altLang="en-US" sz="1600" dirty="0" smtClean="0"/>
              <a:t>Endorsed Revised WID (R4-165628) </a:t>
            </a:r>
            <a:endParaRPr lang="en-US" altLang="en-US" sz="1600" dirty="0"/>
          </a:p>
          <a:p>
            <a:r>
              <a:rPr lang="pt-BR" altLang="en-US" sz="1600" dirty="0" smtClean="0"/>
              <a:t>Detailed progress of each CA combinations (and see next slides)</a:t>
            </a:r>
            <a:endParaRPr lang="fi-FI" altLang="en-US" sz="1600" dirty="0" smtClean="0"/>
          </a:p>
          <a:p>
            <a:pPr lvl="2">
              <a:buFont typeface="Arial" charset="0"/>
              <a:buNone/>
            </a:pPr>
            <a:endParaRPr lang="en-GB" alt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42205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24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724553"/>
              </p:ext>
            </p:extLst>
          </p:nvPr>
        </p:nvGraphicFramePr>
        <p:xfrm>
          <a:off x="636814" y="1603830"/>
          <a:ext cx="7911193" cy="43986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83923"/>
                <a:gridCol w="710293"/>
                <a:gridCol w="1747157"/>
                <a:gridCol w="1616528"/>
                <a:gridCol w="1853292"/>
              </a:tblGrid>
              <a:tr h="444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REL-</a:t>
                      </a:r>
                      <a:r>
                        <a:rPr lang="en-GB" sz="1100" dirty="0" err="1">
                          <a:effectLst/>
                        </a:rPr>
                        <a:t>indep</a:t>
                      </a:r>
                      <a:r>
                        <a:rPr lang="en-GB" sz="1100" dirty="0">
                          <a:effectLst/>
                        </a:rPr>
                        <a:t>.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from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2966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CA_</a:t>
                      </a:r>
                      <a:r>
                        <a:rPr lang="it-IT" sz="1100" kern="100" dirty="0">
                          <a:effectLst/>
                        </a:rPr>
                        <a:t>3DL_</a:t>
                      </a:r>
                      <a:r>
                        <a:rPr lang="en-GB" sz="1100" kern="100" dirty="0">
                          <a:effectLst/>
                        </a:rPr>
                        <a:t>41D</a:t>
                      </a:r>
                      <a:r>
                        <a:rPr lang="it-IT" sz="1100" kern="100" dirty="0">
                          <a:effectLst/>
                        </a:rPr>
                        <a:t>_3UL_BCS0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 kern="100" dirty="0">
                          <a:effectLst/>
                        </a:rPr>
                        <a:t>Rel-12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Qun Pan,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CMCC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2966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CA_3DL_41A-41C_2UL_BCS0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George Cummings, Sprint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CA_2DL_42C_2UL_BCS1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CA_3DL_42D_2UL_BCS1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CA_5DL_42F_1UL_BCS0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CA_5DL_42F_2UL_BCS0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CA_2DL_46C_0UL_BCS0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CA_2DL_46C_0UL_BCS1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Rel-14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CA_3DL_46D_0UL_BCS0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CA_3DL_46D_0UL_BCS1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Rel-14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200" dirty="0">
                        <a:solidFill>
                          <a:srgbClr val="00B05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CA_4DL_46E_0UL_BCS0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CA_4DL_46E_0UL_BCS1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Rel-14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2966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 CA_46A-46A_</a:t>
                      </a: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0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2966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 CA_ 46A-46C_</a:t>
                      </a: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0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2966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 CA_ 46A-46D_</a:t>
                      </a: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0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3DL_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66D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</a:t>
                      </a:r>
                      <a:r>
                        <a:rPr lang="it-IT" sz="1100">
                          <a:effectLst/>
                        </a:rPr>
                        <a:t>3DL_</a:t>
                      </a:r>
                      <a:r>
                        <a:rPr lang="en-GB" sz="1100">
                          <a:effectLst/>
                        </a:rPr>
                        <a:t> 66A-66B</a:t>
                      </a:r>
                      <a:r>
                        <a:rPr lang="it-IT" sz="1100">
                          <a:effectLst/>
                        </a:rPr>
                        <a:t>_1UL_BCS0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Zheng Zhao, Verizon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3DL_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66A-66C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36814" y="199572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 smtClean="0"/>
              <a:t>LTE Intra-Band CA including contiguous and non-contiguous</a:t>
            </a:r>
            <a:br>
              <a:rPr lang="en-GB" altLang="en-US" sz="2400" kern="0" dirty="0" smtClean="0"/>
            </a:br>
            <a:endParaRPr lang="fi-FI" altLang="en-US" sz="2400" kern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7256161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522515" y="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0924" y="794657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400" dirty="0"/>
              <a:t>36.101 (</a:t>
            </a:r>
            <a:r>
              <a:rPr lang="en-US" altLang="en-US" sz="1400" dirty="0" smtClean="0"/>
              <a:t>R4-165185)</a:t>
            </a:r>
          </a:p>
          <a:p>
            <a:pPr lvl="1"/>
            <a:r>
              <a:rPr lang="en-US" altLang="en-US" sz="1400" dirty="0" smtClean="0"/>
              <a:t>36.104 (R4-165186)</a:t>
            </a:r>
          </a:p>
          <a:p>
            <a:pPr lvl="1"/>
            <a:r>
              <a:rPr lang="en-US" altLang="en-US" sz="1400" dirty="0" smtClean="0"/>
              <a:t>36.141 (R4-165187)</a:t>
            </a:r>
            <a:endParaRPr lang="en-US" altLang="en-US" sz="1400" dirty="0"/>
          </a:p>
          <a:p>
            <a:r>
              <a:rPr lang="en-US" altLang="en-US" sz="1800" dirty="0" smtClean="0"/>
              <a:t>Endorsed Revised WID (R4-166859)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combinations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410787"/>
              </p:ext>
            </p:extLst>
          </p:nvPr>
        </p:nvGraphicFramePr>
        <p:xfrm>
          <a:off x="400050" y="2696233"/>
          <a:ext cx="8286750" cy="21143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6249"/>
                <a:gridCol w="1484438"/>
                <a:gridCol w="1680187"/>
                <a:gridCol w="1092937"/>
                <a:gridCol w="1092939"/>
              </a:tblGrid>
              <a:tr h="593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CA_2DL_1A-3A_1UL_BCS1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Luis Anaya,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Vodafone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0006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2DL_1A-38A_1UL_BCS0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Liubo, Huawei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Luis Anaya, Vodafone Group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CA_2DL_1A-46A_1UL_BCS1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Luis Anaya,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CA_2DL_2A-66A 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52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CA_2DL_2A-66A 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CA_2DL_2A-66A _1UL_BCS2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1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75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9810434"/>
              </p:ext>
            </p:extLst>
          </p:nvPr>
        </p:nvGraphicFramePr>
        <p:xfrm>
          <a:off x="310243" y="1667531"/>
          <a:ext cx="8221435" cy="3946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02367"/>
                <a:gridCol w="1214530"/>
                <a:gridCol w="2816108"/>
                <a:gridCol w="894214"/>
                <a:gridCol w="894216"/>
              </a:tblGrid>
              <a:tr h="3883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CA_2DL_3A-5A _1UL_BCS4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 dirty="0">
                          <a:effectLst/>
                        </a:rPr>
                        <a:t>REL-10</a:t>
                      </a:r>
                      <a:endParaRPr lang="en-US" sz="11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kern="100">
                          <a:effectLst/>
                        </a:rPr>
                        <a:t>Qiu haijie, Samsung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CA_2DL_3A-21A 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Kei Ando, NTT DOCOMO, INC.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CA_2DL_3A-28A_1UL_BCS1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Luis Anaya,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CA_2DL_3A-32A_1UL_BCS0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Paolo Goria, Telecom Italia;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CA_2DL_3A-40A_1UL_BCS1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Luis Anaya,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Vodafone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CA_2DL_3A-41A_1UL_BSC1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Luis Anaya,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100">
                          <a:effectLst/>
                        </a:rPr>
                        <a:t>Vodafone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CA_2DL_3A-46A_1UL_BCS1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CA_2DL_5A-28A_1UL_BCS0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Hisashi Onozawa,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 Networks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CA_2DL_5A-46A_1UL_BCS0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_5A-46A_1UL_BCS1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Kiran Kuchi, IITH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11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CA_2DL_5A-66A 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CA_2DL_7A-8A_1UL_BCS2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CA_2DL_7A-32A_1UL_BCS0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Paolo Goria, Telecom Italia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CA_2DL_7A-46A_1UL_BCS1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89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2DL_7A-66A_1UL_BCS0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Paul (Pavlo) Nebesny, Rogers Communications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5234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0659747"/>
              </p:ext>
            </p:extLst>
          </p:nvPr>
        </p:nvGraphicFramePr>
        <p:xfrm>
          <a:off x="228600" y="1683862"/>
          <a:ext cx="8450036" cy="34596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73614"/>
                <a:gridCol w="1301105"/>
                <a:gridCol w="2659403"/>
                <a:gridCol w="957956"/>
                <a:gridCol w="957958"/>
              </a:tblGrid>
              <a:tr h="6486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162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CA_2DL_8A-28A_1UL_BCS0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Kenichi Kihara, SoftBank Corp..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162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2DL_8A-39A_1UL_BCS0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324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CA_2DL_8A-41A_1UL_BCS1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Madhur Bhardwaj, </a:t>
                      </a:r>
                      <a:b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Bharti Airtel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324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CA_2DL_8A-46A_1UL_BCS0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Qun Pan,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324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CA_2DL_8A-46A_1UL_BCS1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162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</a:t>
                      </a:r>
                      <a:r>
                        <a:rPr lang="it-IT" sz="1050">
                          <a:effectLst/>
                        </a:rPr>
                        <a:t>2DL_11A-28A_1UL_BCS0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Kenichi Kihara, SoftBank Corp..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162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2DL_11A-41A_1UL_BCS0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Kenichi Kihara, SoftBank Corp..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162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2DL_11A-42A_1UL_BCS0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Kenichi Kihara, SoftBank Corp..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324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CA_2DL_11A-46A_1UL_BCS0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Masaaki Obara,</a:t>
                      </a:r>
                      <a:br>
                        <a:rPr lang="pl-PL" sz="1050">
                          <a:effectLst/>
                        </a:rPr>
                      </a:br>
                      <a:r>
                        <a:rPr lang="pl-PL" sz="1050">
                          <a:effectLst/>
                        </a:rPr>
                        <a:t>KDDI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914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641021"/>
              </p:ext>
            </p:extLst>
          </p:nvPr>
        </p:nvGraphicFramePr>
        <p:xfrm>
          <a:off x="547008" y="2075749"/>
          <a:ext cx="8205105" cy="24877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0635"/>
                <a:gridCol w="620486"/>
                <a:gridCol w="2857500"/>
                <a:gridCol w="1404257"/>
                <a:gridCol w="1502227"/>
              </a:tblGrid>
              <a:tr h="6319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294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CA_2DL_12A-66A 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1024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CA_2DL_12A-66A _1UL_BCS1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2657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CA_2DL_12A-66A _1UL_BCS2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18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CA_2DL_12A-66A _1UL_BCS3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1840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CA_2DL_12A-66A _1UL_BCS4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527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CA_2DL_12A-66A _1UL_BCS5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78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8417978"/>
              </p:ext>
            </p:extLst>
          </p:nvPr>
        </p:nvGraphicFramePr>
        <p:xfrm>
          <a:off x="563333" y="1736269"/>
          <a:ext cx="7821388" cy="36031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0357"/>
                <a:gridCol w="773545"/>
                <a:gridCol w="2449556"/>
                <a:gridCol w="1188964"/>
                <a:gridCol w="1188966"/>
              </a:tblGrid>
              <a:tr h="5341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80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CA_2DL_13A-46A_1UL_BCS0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62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CA_2DL_13A-66A 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56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CA_2DL_19A-46A_1UL_BCS0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Suguru Okuyama 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80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CA_2DL_20A-28A_1UL_BCS0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Ralf Schuh, TeliaSonera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5341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CA_2DL_20A-32A_1UL_BCS1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B050"/>
                          </a:solidFill>
                          <a:effectLst/>
                        </a:rPr>
                        <a:t>Paolo Goria, Telecom Italia;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B050"/>
                          </a:solidFill>
                          <a:effectLst/>
                        </a:rPr>
                        <a:t>Luis Anaya,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80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2DL_21A-28A_1UL_BCS0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56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CA_2DL_21A-46A_1UL_BCS0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80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CA_2DL_26A-46A_1UL_BCS0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Shane Austin, SouthernLINC Wireless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56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CA_2DL_28A-41A_1UL_BCS1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Madhur Bhardwaj, </a:t>
                      </a:r>
                      <a:b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Bharti Airtel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56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CA_2DL_28A-46A_1UL_BCS0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effectLst/>
                        </a:rPr>
                        <a:t>Luis Anaya,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effectLst/>
                        </a:rPr>
                        <a:t>Vodafone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917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2DL_29A-66A_1UL_BCS0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John Kim, Dish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29</a:t>
            </a:fld>
            <a:endParaRPr lang="en-GB" altLang="en-US"/>
          </a:p>
        </p:txBody>
      </p:sp>
      <p:sp>
        <p:nvSpPr>
          <p:cNvPr id="6" name="Title 4"/>
          <p:cNvSpPr txBox="1">
            <a:spLocks/>
          </p:cNvSpPr>
          <p:nvPr/>
        </p:nvSpPr>
        <p:spPr bwMode="auto">
          <a:xfrm>
            <a:off x="694645" y="1905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kern="0" dirty="0" smtClean="0"/>
              <a:t>LTE Inter-band CA for 2DL/1UL</a:t>
            </a:r>
            <a:endParaRPr lang="fi-FI" altLang="en-US" kern="0" dirty="0" smtClean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392566" y="928008"/>
            <a:ext cx="8655050" cy="59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en-US" sz="2200" kern="0" dirty="0" smtClean="0"/>
              <a:t>Detailed progress of each CA combinations</a:t>
            </a:r>
            <a:endParaRPr lang="fi-FI" altLang="en-US" sz="2200" kern="0" dirty="0" smtClean="0"/>
          </a:p>
          <a:p>
            <a:pPr lvl="2">
              <a:buFont typeface="Arial" charset="0"/>
              <a:buNone/>
            </a:pPr>
            <a:endParaRPr lang="en-GB" altLang="en-US" sz="1400" kern="0" dirty="0" smtClean="0"/>
          </a:p>
        </p:txBody>
      </p:sp>
    </p:spTree>
    <p:extLst>
      <p:ext uri="{BB962C8B-B14F-4D97-AF65-F5344CB8AC3E}">
        <p14:creationId xmlns:p14="http://schemas.microsoft.com/office/powerpoint/2010/main" val="1777169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2016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855482"/>
              </p:ext>
            </p:extLst>
          </p:nvPr>
        </p:nvGraphicFramePr>
        <p:xfrm>
          <a:off x="731374" y="1291273"/>
          <a:ext cx="7494588" cy="1005840"/>
        </p:xfrm>
        <a:graphic>
          <a:graphicData uri="http://schemas.openxmlformats.org/drawingml/2006/table">
            <a:tbl>
              <a:tblPr/>
              <a:tblGrid>
                <a:gridCol w="2125663"/>
                <a:gridCol w="1573212"/>
                <a:gridCol w="2151063"/>
                <a:gridCol w="1644650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#79AH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28 – 30 June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53/about 53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287/261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22 – 26 Aug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270/196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2226/2032</a:t>
                      </a: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35820248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164377983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30</a:t>
            </a:fld>
            <a:endParaRPr lang="en-GB" altLang="en-US"/>
          </a:p>
        </p:txBody>
      </p:sp>
      <p:graphicFrame>
        <p:nvGraphicFramePr>
          <p:cNvPr id="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80085363"/>
              </p:ext>
            </p:extLst>
          </p:nvPr>
        </p:nvGraphicFramePr>
        <p:xfrm>
          <a:off x="579664" y="1879803"/>
          <a:ext cx="8180616" cy="29861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56219"/>
                <a:gridCol w="786039"/>
                <a:gridCol w="2853026"/>
                <a:gridCol w="829706"/>
                <a:gridCol w="1455626"/>
              </a:tblGrid>
              <a:tr h="7962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990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CA_2DL_39A-46A_1UL_BCS0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Rel-13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Yuexia Song, CATT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981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CA_2DL_40A-41A_1UL_BCS0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B050"/>
                          </a:solidFill>
                          <a:effectLst/>
                        </a:rPr>
                        <a:t>Luis Anaya,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990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CA_2DL_40A-42A_1UL_BCS0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 Lindel, Ericsson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981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CA_2DL_40A-46A_1UL_BCS0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Qun Pan,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981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CA_2DL_40A-46A_1UL_BCS1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effectLst/>
                        </a:rPr>
                        <a:t>Luis Anaya,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50">
                          <a:effectLst/>
                        </a:rPr>
                        <a:t>Vodafone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981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CA_2DL_41A-46A_1UL_BCS1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990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CA_2DL_46A-66A_1UL_BCS0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35417" y="1251857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64618659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(R4-165088)</a:t>
            </a:r>
          </a:p>
          <a:p>
            <a:pPr lvl="1"/>
            <a:r>
              <a:rPr lang="en-US" altLang="en-US" sz="1400" dirty="0" smtClean="0"/>
              <a:t>36.104 (R4-165089)</a:t>
            </a:r>
          </a:p>
          <a:p>
            <a:pPr lvl="1"/>
            <a:r>
              <a:rPr lang="en-US" altLang="en-US" sz="1400" dirty="0" smtClean="0"/>
              <a:t>36.141 (R4-165090)</a:t>
            </a:r>
          </a:p>
          <a:p>
            <a:r>
              <a:rPr lang="en-US" altLang="en-US" sz="1800" dirty="0" smtClean="0"/>
              <a:t>Revised WID (R4-164874)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750573"/>
              </p:ext>
            </p:extLst>
          </p:nvPr>
        </p:nvGraphicFramePr>
        <p:xfrm>
          <a:off x="473530" y="2778034"/>
          <a:ext cx="8229599" cy="3688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CA_3DL_2A-5B_1UL_BCS0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CA_3DL_4A-5B_1UL_BCS0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CA_3DL_5B-30A_1UL_BCS0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CA_3DL_2A-2A-66A_1UL_BCS0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CA_3DL_2A-66A-66A_1UL_BCS0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CA_3DL_2A-66B_1UL_BCS0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CA_3DL_2A-66C_1UL_BCS0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CA_3DL_5A-5A-66A_1UL_BCS0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CA_3DL_5B-66A_1UL_BCS0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CA_3DL_5A-66A-66A_1UL_BCS0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CA_3DL_5A-66B_1UL_BCS0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CA_3DL_5A-66C_1UL_BCS0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CA_3DL_13A-66A-66A_1UL_BCS0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CA_3DL_13A-66B_1UL_BCS0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CA_3DL_13A-66C_1UL_BCS0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CA_3DL_2A-5A-66A_1UL_BCS0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CA_3DL_2A-13A-66A_1UL_BCS0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6108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238420"/>
              </p:ext>
            </p:extLst>
          </p:nvPr>
        </p:nvGraphicFramePr>
        <p:xfrm>
          <a:off x="612323" y="1601361"/>
          <a:ext cx="8229599" cy="4358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CA_3DL_12A-66C_1UL_BCS0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CA_3DL_12A-66A-66A_1UL_BCS0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CA_3DL_2A-12A-66A_1UL_BCS0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CA_3DL_2A-12A-66A_1UL_BCS1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CA_3DL_3A-7A-40A_1UL_BCS0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CA_3DL_3C-20A_1UL_BCS0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CA_3DL_3A-3A-20A_1UL_BCS0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CA_3DL_1A-3A-38A_1UL_BCS0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Rel-12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Bo Liu, Huawei;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CA_3DL_1A-7A-40A_1UL_BCS0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CA_3DL_3A-7A-32A_1UL_BCS0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Paolo Goria, Telecom Italia;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CA_3DL_7A-20A-32A_1UL_BCS0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Paolo Goria, Telecom Italia;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CA_3DL_3C-41A_1UL_BCS0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Yuqiang Zhang, ZTE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CA_3DL_1A-3A-41A_1UL_BCS0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Dong Zhao, China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CA_3DL_8B-41A_1UL_BCS0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CA_3DL_11A-41C_1UL_BCS0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CA_3DL_11A-42C_1UL_BCS0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CA_3DL_8A-39C_1UL_BCS0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CA_3DL_8B-39A_1UL_BCS0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34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346087"/>
              </p:ext>
            </p:extLst>
          </p:nvPr>
        </p:nvGraphicFramePr>
        <p:xfrm>
          <a:off x="620487" y="1446238"/>
          <a:ext cx="8229599" cy="47781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5871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CA_3DL_1A-41A-42A_1UL_BCS0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CA_3DL_5A-7C_1UL_BCS0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CA_3DL_2A-7A-66A_1UL_BCS0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Paul (Pavlo) Nebesny, Rogers Communications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CA_3DL_1A-7A-20A_1UL_BCS1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Marius OLTEAN, Bouygues Telecom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CA_3DL_1A-7A-42A_1UL_BCS0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CA_3DL_1A-20A-42A_1UL_BCS0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CA_3DL_3A-7A-42A_1UL_BCS0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CA_3DL_3A-20A-42A_1UL_BCS0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CA_3DL_7A-20A-42A_1UL_BCS0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CA_3DL_2A-7A-7A_1UL_BCS0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CA_3DL_4A-7A-7A_1UL_BCS0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CA_3DL_1A-40C_1UL_BCS0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CA_3DL_1A-8A-28A_1UL_BCS0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CA_3DL_3A-8A-28A_1UL_BCS0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Kenichi Kihara,</a:t>
                      </a:r>
                      <a:b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CA_3DL_3A-3A-7A_1UL_BCS0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CA_3DL_3A-3A-7A_1UL_BCS1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CA_3DL_3A-7A-7A_1UL_BCS0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CA_3DL_3A-7A-7A_1UL_BCS1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CA_3DL_3A-7A-8A_1UL_BCS2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CA_3DL_7A-7A-8A_1UL_BCS0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CA_3DL_7A-7A-8A_1UL_BCS1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245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60447"/>
              </p:ext>
            </p:extLst>
          </p:nvPr>
        </p:nvGraphicFramePr>
        <p:xfrm>
          <a:off x="310243" y="1429910"/>
          <a:ext cx="8694964" cy="5029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55428"/>
                <a:gridCol w="1199306"/>
                <a:gridCol w="2184449"/>
                <a:gridCol w="1092227"/>
                <a:gridCol w="1263554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CA_3DL_3A-5A-7A_1UL_BCS0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Hisashi Onozawa,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CA_3DL_1A-5A-28A_1UL_BCS0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Hisashi Onozawa,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 Networks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CA_3DL_3A-5A-28A_1UL_BCS0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Hisashi Onozawa,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 Networks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CA_3DL_1A-5A-38A_1UL_BCS0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Hisashi Onozawa,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 Networks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CA_3DL_3A-5A-38A_1UL_BCS0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Hisashi Onozawa,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 Networks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CA_3DL_11A-46C_1UL_BCS0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</a:t>
                      </a:r>
                      <a:r>
                        <a:rPr lang="pl-PL" sz="1100">
                          <a:effectLst/>
                        </a:rPr>
                        <a:t>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Masaaki Obara, KDDI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CA_3DL_3A-46C_1UL_BCS0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Suguru Okuyama, NTT DOCOMO, INC.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CA_3DL_3A-46C_1UL_BCS1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CA_3DL_7A-46C_1UL_BCS0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Jaehyun Chang, LG Uplus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CA_3DL_7A-46C_1UL_BCS1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CA_3DL_2A-12A-12A_1UL_BCS0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</a:t>
                      </a:r>
                      <a:r>
                        <a:rPr lang="pl-PL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Sebastian Thalanany, US Cellular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CA_3DL_4A-12A-12A_1UL_BCS0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</a:t>
                      </a:r>
                      <a:r>
                        <a:rPr lang="pl-PL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Sebastian Thalanany, US Cellular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effectLst/>
                        </a:rPr>
                        <a:t>CA_3DL_5A-12A-12A_1UL_BCS0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</a:t>
                      </a:r>
                      <a:r>
                        <a:rPr lang="pl-PL" sz="1100">
                          <a:effectLst/>
                        </a:rPr>
                        <a:t>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Sebastian Thalanany, US Cellular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18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CA_3DL_3C-40A_1UL_BCS0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CA_3DL_3A-20A-32A_1UL_BCS0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Paolo Goria, Telecom Italia /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CA_3DL_5A-46C_1UL_BCS0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CA_3DL_5A-46C_1UL_BCS1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3DL_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3C-8A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Hisashi Onozawa, 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CA_3DL_1A-46C_1UL_BCS0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Kei Ando, NTT Docomo, Inc.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CA_3DL_1A-46C_1UL_BCS1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Liu Bo, Huawei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141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608978"/>
              </p:ext>
            </p:extLst>
          </p:nvPr>
        </p:nvGraphicFramePr>
        <p:xfrm>
          <a:off x="628652" y="1503389"/>
          <a:ext cx="8229599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en-US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Core part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completed?</a:t>
                      </a:r>
                      <a:endParaRPr lang="en-US" sz="9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yes/no</a:t>
                      </a:r>
                      <a:endParaRPr lang="en-US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CA_3DL_2A-46A-46A _1UL_BCS0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CA_3DL_4A-46A-46A 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CA_3DL_46A-46A-66A 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CA_3DL_2A-46C_1UL_BCS0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CA_3DL_4A-46C_1UL_BCS0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CA_3DL_46C-66A_1UL_BCS0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CA_3DL_13A-46C_1UL_BCS0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Rel-13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Zheng Zhao, Verizon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/>
                        <a:ea typeface="MS Mincho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Times New Roman"/>
                        <a:ea typeface="MS Mincho"/>
                        <a:cs typeface="SimSu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CA_3DL_1A-3A-21A_1UL_BCS0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CA_3DL_3A-19A-21A_1UL_BCS0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CA_3DL_3A-21A-42A_1UL_BCS0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CA_3DL_1A-21A-28A_1UL_BCS0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CA_3DL_1A-28A-42A_1UL_BCS0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CA_3DL_3A-21A-28A_1UL_BCS0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CA_3DL_3A-28A-42A_1UL_BCS0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CA_3DL_21A-28A-42A_1UL_BCS0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CA_3DL_19A-46C_1UL_BCS0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CA_3DL_21A-46C_1UL_BCS0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799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36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354252"/>
              </p:ext>
            </p:extLst>
          </p:nvPr>
        </p:nvGraphicFramePr>
        <p:xfrm>
          <a:off x="416380" y="1748316"/>
          <a:ext cx="8229599" cy="402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Core part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completed?</a:t>
                      </a:r>
                      <a:endParaRPr lang="en-US" sz="11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yes/no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CA_3DL_3A-5A-40A_1UL_BCS1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Qiu haijie,  Samsung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CA_3DL_1A-5A-46A_1UL_BCS0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CA_3DL_1A-7A-46A_1UL_BCS0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CA_3DL_5A-7A-46A_1UL_BCS0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1A-7A-7A_1UL_BCS0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5A-7A-7A_1UL_BCS0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pl-PL" sz="1100">
                          <a:solidFill>
                            <a:srgbClr val="00B050"/>
                          </a:solidFill>
                          <a:effectLst/>
                        </a:rPr>
                        <a:t>28A-41A-42A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 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CA_3DL_39C-46A_1UL_BCS0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Yuexia Song, CATT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CA_3DL_39A-46C_1UL_BCS0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Yuexia Song, CATT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CA_3DL_40C-46A_1UL_BCS0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CA_3DL_40A-46C_1UL_BCS0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CA_3DL_8B-46A_1UL_BCS0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Qun Pan, CMCC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CA_3DL_8A-46C_1UL_BCS0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Qun Pan, CMCC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CA_3DL_28A-46C_1UL_BCS0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CA_3DL_40A-46C_1UL_BCS1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Rel-13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Luis Anaya, Vodafone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No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CA_3DL_CA_40A-42C_1UL_BCS0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 Lindell, Ericsson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100">
                          <a:effectLst/>
                        </a:rPr>
                        <a:t>CA_3DL_CA_40C-42A_1UL_BCS0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 Lindell, Ericsson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CA_3DL_29A-66A-66A_1UL_BCS0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CA_3DL</a:t>
                      </a: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_29A-66C_1UL_BCS0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9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8970840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37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0227349"/>
              </p:ext>
            </p:extLst>
          </p:nvPr>
        </p:nvGraphicFramePr>
        <p:xfrm>
          <a:off x="416380" y="1513115"/>
          <a:ext cx="8229599" cy="43205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59428"/>
                <a:gridCol w="800100"/>
                <a:gridCol w="3240375"/>
                <a:gridCol w="1033769"/>
                <a:gridCol w="1195927"/>
              </a:tblGrid>
              <a:tr h="1676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Core part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completed?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yes/no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 dirty="0">
                          <a:effectLst/>
                        </a:rPr>
                        <a:t>CA_3DL_1A-3A-46A_1UL_BCS0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Rel-13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Madhur</a:t>
                      </a:r>
                      <a:r>
                        <a:rPr lang="en-GB" sz="1050" dirty="0">
                          <a:effectLst/>
                        </a:rPr>
                        <a:t> Bhardwaj, </a:t>
                      </a:r>
                      <a:br>
                        <a:rPr lang="en-GB" sz="1050" dirty="0">
                          <a:effectLst/>
                        </a:rPr>
                      </a:br>
                      <a:r>
                        <a:rPr lang="en-GB" sz="1050" dirty="0">
                          <a:effectLst/>
                        </a:rPr>
                        <a:t>Bharti Airtel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CA_3DL_1A-8A-41A_1UL_BCS0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</a:rPr>
                        <a:t>Rel</a:t>
                      </a:r>
                      <a:r>
                        <a:rPr lang="es-ES" sz="1050" dirty="0">
                          <a:effectLst/>
                        </a:rPr>
                        <a:t> -12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CA_3DL_1A-8A-46A_1UL_BCS0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CA_3DL_1A-28A-40A_1UL_BCS0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</a:t>
                      </a:r>
                      <a:r>
                        <a:rPr lang="es-ES" sz="1050">
                          <a:effectLst/>
                        </a:rPr>
                        <a:t> -12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CA_3DL_1A-28A-41A_1UL_BCS0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</a:t>
                      </a:r>
                      <a:r>
                        <a:rPr lang="es-ES" sz="1050">
                          <a:effectLst/>
                        </a:rPr>
                        <a:t> -12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CA_3DL_1A-28A-46A_1UL_BCS0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CA_3DL_1A-40A-41A_1UL_BCS0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</a:t>
                      </a:r>
                      <a:r>
                        <a:rPr lang="es-ES" sz="1050">
                          <a:effectLst/>
                        </a:rPr>
                        <a:t>-12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CA_3DL_1A-40A-46A_1UL_BCS0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Madhur</a:t>
                      </a:r>
                      <a:r>
                        <a:rPr lang="en-GB" sz="1050" dirty="0">
                          <a:effectLst/>
                        </a:rPr>
                        <a:t> Bhardwaj, </a:t>
                      </a:r>
                      <a:br>
                        <a:rPr lang="en-GB" sz="1050" dirty="0">
                          <a:effectLst/>
                        </a:rPr>
                      </a:br>
                      <a:r>
                        <a:rPr lang="en-GB" sz="1050" dirty="0">
                          <a:effectLst/>
                        </a:rPr>
                        <a:t>Bharti Airtel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CA_3DL_1A-41A-46A_1UL_BCS0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CA_3DL_3A-8A-41A_1UL_BCS0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</a:t>
                      </a:r>
                      <a:r>
                        <a:rPr lang="es-ES" sz="1050">
                          <a:effectLst/>
                        </a:rPr>
                        <a:t>-12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CA_3DL_3A-8A-46A_1UL_BCS0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 err="1">
                          <a:effectLst/>
                        </a:rPr>
                        <a:t>Madhur</a:t>
                      </a:r>
                      <a:r>
                        <a:rPr lang="en-GB" sz="1050" dirty="0">
                          <a:effectLst/>
                        </a:rPr>
                        <a:t> Bhardwaj, </a:t>
                      </a:r>
                      <a:br>
                        <a:rPr lang="en-GB" sz="1050" dirty="0">
                          <a:effectLst/>
                        </a:rPr>
                      </a:br>
                      <a:r>
                        <a:rPr lang="en-GB" sz="1050" dirty="0">
                          <a:effectLst/>
                        </a:rPr>
                        <a:t>Bharti Airtel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50">
                          <a:effectLst/>
                        </a:rPr>
                        <a:t>CA_3DL_3A-28A-41A_1UL_BCS0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</a:t>
                      </a:r>
                      <a:r>
                        <a:rPr lang="es-ES" sz="1050">
                          <a:effectLst/>
                        </a:rPr>
                        <a:t>-12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Madhur Bhardwaj, </a:t>
                      </a:r>
                      <a:br>
                        <a:rPr lang="en-GB" sz="1050">
                          <a:effectLst/>
                        </a:rPr>
                      </a:br>
                      <a:r>
                        <a:rPr lang="en-GB" sz="1050">
                          <a:effectLst/>
                        </a:rPr>
                        <a:t>Bharti Airtel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514350" y="97967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76238" y="872667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0120968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38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558523"/>
              </p:ext>
            </p:extLst>
          </p:nvPr>
        </p:nvGraphicFramePr>
        <p:xfrm>
          <a:off x="416379" y="1284514"/>
          <a:ext cx="8229599" cy="5334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2470"/>
                <a:gridCol w="628650"/>
                <a:gridCol w="3739243"/>
                <a:gridCol w="853309"/>
                <a:gridCol w="1195927"/>
              </a:tblGrid>
              <a:tr h="1676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Bharti 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CA_3DL_3A-28A-41A_1UL_BCS0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CA_3DL_3A-28A-46A_1UL_BCS0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Bharti 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CA_3DL_3A-40A-41A_1UL_BCS0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CA_3DL_3A-40A-46A_1UL_BCS0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CA_3DL_8A-28A-40A_1UL_BCS0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Bharti 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CA_3DL_8A-28A-41A_1UL_BCS0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br>
                        <a:rPr lang="en-GB" sz="1000" dirty="0">
                          <a:effectLst/>
                        </a:rPr>
                      </a:br>
                      <a:r>
                        <a:rPr lang="en-GB" sz="1000" dirty="0">
                          <a:effectLst/>
                        </a:rPr>
                        <a:t>Bharti 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CA_3DL_8A-28A-46A_1UL_BCS0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CA_3DL_8A-40A-41A_1UL_BCS0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CA_3DL_8A-40A-46A_1UL_BCS0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CA_3DL_8A-41A-46A_1UL_BCS0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CA_3DL_28A-40A-41A_1UL_BCS0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CA_3DL_28A-40A-46A_1UL_BCS0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CA_3DL_28A-41A-46A_1UL_BCS0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CA_3DL_40A-41A-46A_1UL_BCS0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Madhur Bhardwaj, </a:t>
                      </a:r>
                      <a:br>
                        <a:rPr lang="en-GB" sz="1000">
                          <a:effectLst/>
                        </a:rPr>
                      </a:br>
                      <a:r>
                        <a:rPr lang="en-GB" sz="1000">
                          <a:effectLst/>
                        </a:rPr>
                        <a:t>Bharti Airtel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514350" y="-1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76238" y="774699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1807551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3 Big </a:t>
            </a:r>
            <a:r>
              <a:rPr lang="en-US" altLang="zh-CN" sz="1600" dirty="0">
                <a:ea typeface="+mn-ea"/>
                <a:cs typeface="+mn-cs"/>
              </a:rPr>
              <a:t>CRs </a:t>
            </a:r>
            <a:r>
              <a:rPr lang="en-US" altLang="zh-CN" sz="1600" dirty="0" smtClean="0">
                <a:ea typeface="+mn-ea"/>
                <a:cs typeface="+mn-cs"/>
              </a:rPr>
              <a:t>agreed</a:t>
            </a:r>
            <a:endParaRPr lang="en-US" altLang="zh-CN" sz="1600" dirty="0">
              <a:ea typeface="+mn-ea"/>
              <a:cs typeface="+mn-cs"/>
            </a:endParaRPr>
          </a:p>
          <a:p>
            <a:pPr lvl="1"/>
            <a:r>
              <a:rPr lang="en-US" altLang="en-US" sz="1400" dirty="0" smtClean="0"/>
              <a:t>36.101 (R4-165631)</a:t>
            </a:r>
          </a:p>
          <a:p>
            <a:pPr lvl="1"/>
            <a:r>
              <a:rPr lang="en-US" altLang="en-US" sz="1400" dirty="0" smtClean="0"/>
              <a:t>36.104 (R4-165632)</a:t>
            </a:r>
          </a:p>
          <a:p>
            <a:pPr lvl="1"/>
            <a:r>
              <a:rPr lang="en-US" altLang="en-US" sz="1400" dirty="0" smtClean="0"/>
              <a:t>36.141 (R4-165633)</a:t>
            </a:r>
          </a:p>
          <a:p>
            <a:r>
              <a:rPr lang="en-US" altLang="en-US" sz="1800" dirty="0" smtClean="0"/>
              <a:t>Endorsed revised WID (R4-167190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6422885"/>
              </p:ext>
            </p:extLst>
          </p:nvPr>
        </p:nvGraphicFramePr>
        <p:xfrm>
          <a:off x="726622" y="2973977"/>
          <a:ext cx="7943850" cy="2926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610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1A-3A-5A-7A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Hisashi Onozawa,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Nokia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610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</a:t>
                      </a:r>
                      <a:r>
                        <a:rPr lang="it-IT" sz="1000">
                          <a:effectLst/>
                        </a:rPr>
                        <a:t>4DL_</a:t>
                      </a:r>
                      <a:r>
                        <a:rPr lang="en-GB" sz="1000">
                          <a:effectLst/>
                        </a:rPr>
                        <a:t>1A-3A-5A-28A</a:t>
                      </a:r>
                      <a:r>
                        <a:rPr lang="it-IT" sz="1000">
                          <a:effectLst/>
                        </a:rPr>
                        <a:t>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Hisashi Onozawa,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Nokia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610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</a:t>
                      </a:r>
                      <a:r>
                        <a:rPr lang="it-IT" sz="1000">
                          <a:effectLst/>
                        </a:rPr>
                        <a:t>4DL_</a:t>
                      </a:r>
                      <a:r>
                        <a:rPr lang="en-GB" sz="1000">
                          <a:effectLst/>
                        </a:rPr>
                        <a:t>1A-3A-5A-38A</a:t>
                      </a:r>
                      <a:r>
                        <a:rPr lang="it-IT" sz="1000">
                          <a:effectLst/>
                        </a:rPr>
                        <a:t>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Rel-12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Hisashi Onozawa,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Nokia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1A-3A-7A-7A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1A-3A-7A-20A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1A-3A-7A-40A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</a:t>
                      </a:r>
                      <a:r>
                        <a:rPr lang="it-IT" sz="1000">
                          <a:effectLst/>
                        </a:rPr>
                        <a:t>4DL_</a:t>
                      </a:r>
                      <a:r>
                        <a:rPr lang="en-GB" sz="1000">
                          <a:effectLst/>
                        </a:rPr>
                        <a:t>1A-3A-7A-42A</a:t>
                      </a:r>
                      <a:r>
                        <a:rPr lang="it-IT" sz="1000">
                          <a:effectLst/>
                        </a:rPr>
                        <a:t>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Rel-12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Marius Oltean, Bouygues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6105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kumimoji="1" lang="it-IT" sz="1000" kern="12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</a:rPr>
                        <a:t>1A-3C-8A</a:t>
                      </a:r>
                      <a:r>
                        <a:rPr kumimoji="1" lang="it-IT" sz="1000" kern="12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it-IT" sz="1000" kern="1200">
                          <a:solidFill>
                            <a:srgbClr val="00B050"/>
                          </a:solidFill>
                          <a:effectLst/>
                        </a:rPr>
                        <a:t>Rel-1</a:t>
                      </a:r>
                      <a:r>
                        <a:rPr lang="it-IT" sz="1000" kern="1200">
                          <a:solidFill>
                            <a:srgbClr val="00B050"/>
                          </a:solidFill>
                          <a:effectLst/>
                        </a:rPr>
                        <a:t>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</a:rPr>
                        <a:t>Hisashi Onozawa,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</a:rPr>
                        <a:t>Nokia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1A-3A-20A-42A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CA_4DL_1A-3A-40C_1UL_BCS0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Iwo Angelow, Nokia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CA_4DL_1A-3C-40A_1UL_BCS0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Iwo Angelow, Nokia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903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smtClean="0"/>
              <a:t>Executive Summary</a:t>
            </a:r>
            <a:endParaRPr lang="en-US" altLang="en-US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875 approved contributions 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43%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Finalization of earlier releases (up to Rel-12)=&gt; </a:t>
            </a:r>
            <a:r>
              <a:rPr lang="en-GB" altLang="en-US" sz="2000" b="1" dirty="0">
                <a:solidFill>
                  <a:srgbClr val="FF0000"/>
                </a:solidFill>
              </a:rPr>
              <a:t>5%</a:t>
            </a:r>
            <a:r>
              <a:rPr lang="en-GB" altLang="en-US" sz="2000" b="1" dirty="0">
                <a:solidFill>
                  <a:srgbClr val="00B0F0"/>
                </a:solidFill>
              </a:rPr>
              <a:t> </a:t>
            </a:r>
            <a:r>
              <a:rPr lang="en-GB" altLang="en-US" sz="2000" dirty="0" smtClean="0"/>
              <a:t>of contributions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maintenance =&gt; </a:t>
            </a:r>
            <a:r>
              <a:rPr lang="en-US" altLang="en-US" sz="2000" b="1" dirty="0">
                <a:solidFill>
                  <a:srgbClr val="FF0000"/>
                </a:solidFill>
              </a:rPr>
              <a:t>13%</a:t>
            </a:r>
            <a:r>
              <a:rPr lang="en-US" altLang="en-US" sz="2000" b="1" dirty="0">
                <a:solidFill>
                  <a:srgbClr val="00B0F0"/>
                </a:solidFill>
              </a:rPr>
              <a:t> </a:t>
            </a:r>
            <a:r>
              <a:rPr lang="en-US" altLang="en-US" sz="2000" dirty="0" smtClean="0"/>
              <a:t>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and Study Items =&gt; </a:t>
            </a:r>
            <a:r>
              <a:rPr lang="en-US" altLang="en-US" sz="2000" b="1" dirty="0">
                <a:solidFill>
                  <a:srgbClr val="FF0000"/>
                </a:solidFill>
              </a:rPr>
              <a:t>35%</a:t>
            </a:r>
            <a:r>
              <a:rPr lang="en-US" altLang="en-US" sz="2000" dirty="0" smtClean="0"/>
              <a:t> of contributions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RAN4 Spectrum related Work and Study Items (</a:t>
            </a:r>
            <a:r>
              <a:rPr lang="en-US" altLang="en-US" sz="2000" b="1" dirty="0">
                <a:solidFill>
                  <a:srgbClr val="FF0000"/>
                </a:solidFill>
              </a:rPr>
              <a:t>16%</a:t>
            </a:r>
            <a:r>
              <a:rPr lang="en-US" altLang="en-US" sz="2000" dirty="0" smtClean="0"/>
              <a:t> of contributions)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Rel-14 RAN4 non-Spectrum related Work and Study Items (</a:t>
            </a:r>
            <a:r>
              <a:rPr lang="en-GB" altLang="en-US" sz="2000" b="1" dirty="0">
                <a:solidFill>
                  <a:srgbClr val="FF0000"/>
                </a:solidFill>
              </a:rPr>
              <a:t>22%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 </a:t>
            </a:r>
            <a:r>
              <a:rPr lang="en-GB" altLang="en-US" sz="2000" dirty="0"/>
              <a:t>of contributions)</a:t>
            </a:r>
            <a:endParaRPr lang="en-GB" altLang="en-US" sz="2000" dirty="0" smtClean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NR (</a:t>
            </a:r>
            <a:r>
              <a:rPr lang="en-GB" altLang="en-US" sz="2000" b="1" dirty="0">
                <a:solidFill>
                  <a:srgbClr val="FF0000"/>
                </a:solidFill>
              </a:rPr>
              <a:t>6%</a:t>
            </a:r>
            <a:r>
              <a:rPr lang="en-GB" altLang="en-US" sz="2000" dirty="0" smtClean="0"/>
              <a:t> of contributions) 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documents + (</a:t>
            </a:r>
            <a:r>
              <a:rPr lang="en-GB" altLang="en-US" sz="2000" b="1" dirty="0">
                <a:solidFill>
                  <a:srgbClr val="FF0000"/>
                </a:solidFill>
              </a:rPr>
              <a:t>3 %</a:t>
            </a:r>
            <a:r>
              <a:rPr lang="en-GB" altLang="en-US" sz="2000" dirty="0" smtClean="0"/>
              <a:t> of contributions)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579176"/>
              </p:ext>
            </p:extLst>
          </p:nvPr>
        </p:nvGraphicFramePr>
        <p:xfrm>
          <a:off x="816429" y="1583521"/>
          <a:ext cx="7943850" cy="4800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Core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1A-5A-7A-7A</a:t>
                      </a: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</a:rPr>
                        <a:t>CA_4DL_1A-5A-7C_1UL_BCS0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Jaehyun Chang,</a:t>
                      </a:r>
                      <a:br>
                        <a:rPr lang="it-IT" sz="1050">
                          <a:effectLst/>
                        </a:rPr>
                      </a:br>
                      <a:r>
                        <a:rPr lang="it-IT" sz="1050">
                          <a:effectLst/>
                        </a:rPr>
                        <a:t>LG Uplus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CA_4DL_1A-5A-7A-46A_1UL_BCS0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CA_4DL_1A-5A-46C_1UL_BCS0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1A-7A-20A-42A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CA_4DL_1A-7A-46C_1UL_BCS0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Jaehyun Chang, LG Uplus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1A-41A-42C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1A-41C-42A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CA_4DL_1A-46D_1UL_BCS0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Kei </a:t>
                      </a:r>
                      <a:r>
                        <a:rPr lang="en-GB" sz="1050" dirty="0" err="1">
                          <a:solidFill>
                            <a:srgbClr val="00B050"/>
                          </a:solidFill>
                          <a:effectLst/>
                        </a:rPr>
                        <a:t>Andou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, NTT DoCoMo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CA_4DL_1A-46D_1UL_BCS1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Rel-13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Luis Anaya, Vodafone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CA_4DL_2A-2A-12A-12A_1UL_BCS0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Sebastian Thalanany, US Cellular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CA_4DL_2A-2A-5A-</a:t>
                      </a: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CA_4DL_2A-2A-13A-</a:t>
                      </a: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CA_4DL_2A-2A-66A-66A_1UL_BCS0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CA_4DL_2A-2A-66B_1UL_BCS0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CA_4DL_2A-2A-66C_1UL_BCS0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CA_4DL_2A-4A-5B_1UL_BCS0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CA_4DL_2A-4A-7A-7A_1UL_BCS0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CA_4DL_2A-4A-12A-12A_1UL_BCS0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Sebastian Thalanany, US Cellular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solidFill>
                            <a:srgbClr val="00B050"/>
                          </a:solidFill>
                          <a:effectLst/>
                        </a:rPr>
                        <a:t>CA_4DL_2A-4A-12B</a:t>
                      </a: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Sebastian Thalanany, U.S. Cellular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CA_4DL_2A-5A-12A-12A_1UL_BCS0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Rel-11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Sebastian </a:t>
                      </a:r>
                      <a:r>
                        <a:rPr lang="en-GB" sz="1050" dirty="0" err="1">
                          <a:effectLst/>
                        </a:rPr>
                        <a:t>Thalanany</a:t>
                      </a:r>
                      <a:r>
                        <a:rPr lang="en-GB" sz="1050" dirty="0">
                          <a:effectLst/>
                        </a:rPr>
                        <a:t>, US Cellular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4794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27252" y="112939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4675778"/>
              </p:ext>
            </p:extLst>
          </p:nvPr>
        </p:nvGraphicFramePr>
        <p:xfrm>
          <a:off x="816429" y="1583521"/>
          <a:ext cx="7943850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CA_4DL_2A-5B-30A_1UL_BCS0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CA_4DL_2A-5A-66B_1UL_BCS0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CA_4DL_2A-5B-66A_1UL_BCS0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CA_4DL_2C-5B_1UL_BCS0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CA_4DL_2A-46A-46C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CA_4DL_2A-66A-66B_1UL_BCS0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752600" algn="l"/>
                        </a:tabLs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CA_4DL_2A-66A-66C_1UL_BCS0	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CA_4DL_3A-3A-7A-8A_1UL_BCS0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CA_4DL_3A-3A-7A-8A_1UL_BCS1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CA_4DL_3A-3A-7A-7A_1UL_BCS0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CA_4DL_3A-3A-7A-7A_1UL_BCS1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3A-5A-7A-7A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CA_4DL_3A-7A-7A-8A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CA_4DL_3A-7A-7A-8A 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787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CA_4DL_3A-7A-20A-32A_1UL_BCS0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Paolo Goria, Telecom Italia /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20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156925"/>
              </p:ext>
            </p:extLst>
          </p:nvPr>
        </p:nvGraphicFramePr>
        <p:xfrm>
          <a:off x="816429" y="1583521"/>
          <a:ext cx="7943850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3A-7A-20A-42A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3A-7A-40C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CA_4DL_3C-40C_1UL_BCS0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3C-41C_1UL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3A-41D_1UL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4DL_3A-41A-42C_1UL_BCS0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CA_4DL_3A-41C-42A_1UL_BCS0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CA_4DL_3A-46D_1UL_BCS0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CA_4DL_3A-46D_1UL_BCS1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 Liu, Huawei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CA_4DL_4A-4A-12A-12A_1UL_BCS0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Sebastian Thalanany, US Cellular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CA_4DL_4A-4A-12B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CA_4DL_4A-5A-12A-12A_1UL_BCS0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Sebastian Thalanany, US Cellular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CA_4DL_4A-5A-12B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CA_4DL_4A-5B-30A_1UL_BCS0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408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 </a:t>
                      </a:r>
                      <a:b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</a:b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CA_4DL_5A-7A-46C_1UL_BCS0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Jaehyun Chang, LG Uplus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453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43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080103"/>
              </p:ext>
            </p:extLst>
          </p:nvPr>
        </p:nvGraphicFramePr>
        <p:xfrm>
          <a:off x="816429" y="1583521"/>
          <a:ext cx="7943850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CA_4DL_5A-46D_1UL_BCS1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CA_4DL_5A-</a:t>
                      </a:r>
                      <a:r>
                        <a:rPr lang="en-US" sz="1000">
                          <a:effectLst/>
                        </a:rPr>
                        <a:t>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CA_4DL_7A-46D_1UL_BCS0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Liu Bo, Huawei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8B-39C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8A-41D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8B-41C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CA_4DL_8B-46C_1UL_BCS0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Qun Pan,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CMCC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CA_4DL_8A-46D_1UL_BCS0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Qun Pan,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CMCC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CA_4DL_11A-46D_1UL_BCS0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Masaaki Obara, KDDI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CA_4DL_13A-46D_1UL_BCS0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7198212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44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590798"/>
              </p:ext>
            </p:extLst>
          </p:nvPr>
        </p:nvGraphicFramePr>
        <p:xfrm>
          <a:off x="526144" y="1612550"/>
          <a:ext cx="7943850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618200"/>
                <a:gridCol w="734134"/>
                <a:gridCol w="1429168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CA_4DL_19A-46D_1UL_BCS0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CA_4DL_21A-46D_1UL_BCS0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CA_4DL_28A-41A-42C_1UL_BCS0 </a:t>
                      </a:r>
                      <a:r>
                        <a:rPr lang="it-IT" sz="1000" baseline="3000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CA_4DL_28A-41C-42A_1UL_BCS0 </a:t>
                      </a:r>
                      <a:r>
                        <a:rPr lang="it-IT" sz="1000" baseline="3000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CA_4DL_28A-46D_1UL_BCS0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CA_4DL_39C-46C_1UL_BCS0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Yuexia Song, CATT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CA_4DL_39A-46D_1UL_BCS0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Yuexia Song, CATT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CA_4DL_40C-42C_1UL_BCS0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 Lindell, Ericsson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CA_4DL_40C-46C_1UL_BCS0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Qun Pan,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Qun Pan,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CA_4DL_40D-46A_1UL_BCS0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Qun Pan,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CA_4DL_40A-46D_1UL_BCS1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41A-42D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41D-42A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CA_4DL_46A-46C-66A_1UL_BCS0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CA_4DL_46D-66A_1UL_BCS0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507493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(R4-166154)</a:t>
            </a:r>
          </a:p>
          <a:p>
            <a:pPr lvl="1"/>
            <a:r>
              <a:rPr lang="en-US" altLang="en-US" sz="1400" dirty="0" smtClean="0"/>
              <a:t>36.104 (R4-166388)</a:t>
            </a:r>
          </a:p>
          <a:p>
            <a:pPr lvl="1"/>
            <a:r>
              <a:rPr lang="en-US" altLang="en-US" sz="1400" dirty="0" smtClean="0"/>
              <a:t>36.141 (R4-166389)</a:t>
            </a:r>
          </a:p>
          <a:p>
            <a:r>
              <a:rPr lang="en-US" altLang="en-US" sz="1800" dirty="0" smtClean="0"/>
              <a:t>Revised WID (R4-166900)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255728"/>
              </p:ext>
            </p:extLst>
          </p:nvPr>
        </p:nvGraphicFramePr>
        <p:xfrm>
          <a:off x="708660" y="2895589"/>
          <a:ext cx="7871459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1580"/>
                <a:gridCol w="658052"/>
                <a:gridCol w="1130341"/>
                <a:gridCol w="1512895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DL_1A-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3A-5A-7A-7A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SK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32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CA_5DL_1A-3A-7A-20A-42A_1UL_BCS0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Marius Oltean, </a:t>
                      </a:r>
                      <a:r>
                        <a:rPr lang="en-GB" sz="1000">
                          <a:effectLst/>
                        </a:rPr>
                        <a:t>Bouygues Telecom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046" marR="4046" marT="0" marB="0"/>
                </a:tc>
              </a:tr>
              <a:tr h="132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CA_5DL_1A-3C-40C_1UL_BCS0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CA_5DL_1A-5A-7A-46C_1UL_BCS0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Jaehyun Chang, LG Uplus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CA_5DL_1A-7A-46D_1UL_BCS0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Jaehyun Chang, LG Uplus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CA_5DL_1A-41C-42C_1UL_1A_BCS0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CA_5DL_1A-41C-42C_1UL_42A_BCS0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CA_5DL-1A-46E_1UL_BCS0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423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713878"/>
              </p:ext>
            </p:extLst>
          </p:nvPr>
        </p:nvGraphicFramePr>
        <p:xfrm>
          <a:off x="694145" y="1632847"/>
          <a:ext cx="7871459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1580"/>
                <a:gridCol w="658052"/>
                <a:gridCol w="1130341"/>
                <a:gridCol w="1512895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effectLst/>
                        </a:rPr>
                        <a:t>CA_5DL-1A-46E_1UL_BCS1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CA_5DL_2A-2A-5A-66C_1UL_BCS0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CA_5DL_2A-2A-5A-66B_1UL_BCS0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CA_5DL_2A-2A-66D_1UL_BCS0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CA_5DL_2A-2A-66A-66C_1UL_BCS0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CA_5DL_2A-2A-66A-66B_1UL_BCS0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CA_5DL_2A_4A_5B _30A_1UL_BCS0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CA_5DL_2C_5B_30A_1UL_BCS0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CA_5DL_2A-5B-66C_1UL_BCS0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CA_5DL_2A-5B-66B_1UL_BCS0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CA_5DL_2A-5A-66D_1UL_BCS0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CA_5DL_2A-13A-66D_1UL_BCS0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CA_5DL_2A-13A-66A-66C_1UL_BCS0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CA_5DL_2A-13A-66A-66B_1UL_BCS0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CA_5DL_2A-46A-46D_1UL_BCS0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CA_5DL_3A-3A-7A-7A-8A_1UL_BCS0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 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CA_5DL_3A-3A-7A-7A-8A_1UL_BCS1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Bo-Han Hsieh,  CHTTL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CA_5DL_3C-41D_1UL_BCS0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Zhang, Yuqiang;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CA_5DL_3A-41C-42C_1UL_BCS0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CA_5DL-3A-46E_1UL_BCS0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CA_5DL-3A-46E_1UL_BCS1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CA_5DL_4A-4A_5B_ 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400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47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529537"/>
              </p:ext>
            </p:extLst>
          </p:nvPr>
        </p:nvGraphicFramePr>
        <p:xfrm>
          <a:off x="694145" y="1465943"/>
          <a:ext cx="7871459" cy="50437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1580"/>
                <a:gridCol w="658052"/>
                <a:gridCol w="1130341"/>
                <a:gridCol w="1512895"/>
                <a:gridCol w="1188591"/>
              </a:tblGrid>
              <a:tr h="62410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CA_5DL_4A-46A-46D_1UL_BCS0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CA_5DL_5A-7A-46D_1UL_BCS0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Jaehyun Chang, LG Uplus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CA_5DL_5A-46E_1UL_BCS1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CA_5DL_5A-5A-66D_1UL_BCS0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CA_5DL_5A-5A-66A-66C_1UL_BCS0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CA_5DL_5A-5A-66A-66B_1UL_BCS0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CA_5DL_5B-66A-66C_1UL_BCS0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CA_5DL_5B-66A-66B_1UL_BCS0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CA_5DL_7A-46E_1UL_BCS0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Jaehyun Chang, LG Uplus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CA_5DL_8B-41D_1UL_BCS0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effectLst/>
                        </a:rPr>
                        <a:t>CA_5DL_8B-46D_1UL_BCS0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Qun Pan,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CMCC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effectLst/>
                        </a:rPr>
                        <a:t>CA_5DL_8A-46E_1UL_BCS0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Qun Pan,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CMCC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CA_5DL_11A-46E_1UL_11A_BCS0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Masaaki Obara, KDDI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effectLst/>
                        </a:rPr>
                        <a:t>CA_5DL_13A-46E_1UL_BCS0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13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Zheng Zhao, Verizon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32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CA_5DL_19A-46E_1UL_BCS0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32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CA_5DL_21A-46E_1UL_BCS0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56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CA_5DL_28A-41C-42C_1UL_BCS0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330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623125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48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998008"/>
              </p:ext>
            </p:extLst>
          </p:nvPr>
        </p:nvGraphicFramePr>
        <p:xfrm>
          <a:off x="786673" y="1719933"/>
          <a:ext cx="7871459" cy="40005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81580"/>
                <a:gridCol w="658052"/>
                <a:gridCol w="1130341"/>
                <a:gridCol w="1512895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CA combination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REL-indep.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From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contact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name, company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Core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Perf. part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completed?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yes/no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effectLst/>
                        </a:rPr>
                        <a:t>CA_5DL_28A-46E_1UL_BCS0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Luis Anaya, Vodafone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CA_5DL_39C-41D_1UL_BCS0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effectLst/>
                        </a:rPr>
                        <a:t>CA_5DL_39C-46D_1UL_BCS0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Yuexia Song, CATT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SimSun"/>
                        <a:cs typeface="SimSu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SimSun"/>
                        <a:cs typeface="SimSu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effectLst/>
                        </a:rPr>
                        <a:t>CA_5DL_39A-46E_1UL_BCS0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Yuexia Song, CATT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SimSun"/>
                        <a:cs typeface="SimSu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5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SimSun"/>
                        <a:cs typeface="SimSu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effectLst/>
                        </a:rPr>
                        <a:t>CA_5DL_40C-46D_1UL_BCS0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Qun Pan,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CMCC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effectLst/>
                        </a:rPr>
                        <a:t>CA_5DL_40A-46E_1UL_BCS0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Qun Pan,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CMCC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CA_5DL_40A-46E_1UL_BCS1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Luis Anaya, Vodafone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effectLst/>
                        </a:rPr>
                        <a:t>CA_5DL_40D-46C_1UL_BCS0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Qun Pan,</a:t>
                      </a:r>
                      <a:endParaRPr lang="en-US" sz="105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effectLst/>
                        </a:rPr>
                        <a:t>CMCC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CA_5DL_41C-42D_1UL_BCS0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CA_5DL_41D-42C_1UL_BCS0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CA_5DL_46A-46D-66A_1UL_BCS0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Nelson Ueng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T-Mobile USA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effectLst/>
                        </a:rPr>
                        <a:t>CA_5DL_46E-66A_1UL_BCS0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13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Zheng Zhao, Verizon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No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No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330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effectLst/>
                        </a:rPr>
                        <a:t> </a:t>
                      </a:r>
                      <a:endParaRPr lang="en-US" sz="105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0965675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2DL/2UL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(R4-166327)</a:t>
            </a:r>
          </a:p>
          <a:p>
            <a:r>
              <a:rPr lang="en-US" altLang="en-US" sz="1800" dirty="0" smtClean="0"/>
              <a:t>Endorsed Revised WID (R4-166326)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</a:t>
            </a:r>
            <a:endParaRPr lang="en-GB" altLang="en-US" sz="11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14427"/>
              </p:ext>
            </p:extLst>
          </p:nvPr>
        </p:nvGraphicFramePr>
        <p:xfrm>
          <a:off x="649060" y="2372383"/>
          <a:ext cx="7743825" cy="3081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94911"/>
                <a:gridCol w="832007"/>
                <a:gridCol w="2237894"/>
                <a:gridCol w="783855"/>
                <a:gridCol w="895158"/>
              </a:tblGrid>
              <a:tr h="8216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 combination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Core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CA_2DL_3A-41A_2UL_3A-41A_BCS0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Zhang Yuqiang, ZTE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CA_2DL_8A-41A_2UL_8A-41A_BCS0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Pan Qun, CMCC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CA_2DL_3A-42A_2UL_3A-42A_BCS0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CA_2DL_19A-42A_2UL_19A-42A_BCS0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CA_2DL_21A-42A_2UL_21A-42A_BCS0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100">
                          <a:solidFill>
                            <a:srgbClr val="00B050"/>
                          </a:solidFill>
                          <a:effectLst/>
                        </a:rPr>
                        <a:t>2DL_2A-7A_2UL_2A-7A_BCS0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CA_2DL_7A-8A_2UL_7A-8A_BCS0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Bo-Han Hsieh,  CHTTL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CA_2DL_8A-39A_2UL_8A-39A_BCS0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REL-12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Yuexia Song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205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CA_2DL_41A-42A_2UL_41A-42A_BCS0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41084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CA_2DL_3A-21A_2UL_3A-21A_BCS0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Suguru Okuyama, 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NTT DOCOMO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749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613110"/>
              </p:ext>
            </p:extLst>
          </p:nvPr>
        </p:nvGraphicFramePr>
        <p:xfrm>
          <a:off x="168048" y="1628809"/>
          <a:ext cx="8640762" cy="856465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font,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completed WIs by green highlights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 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DL 4 Rx antenna ports (Performance)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RP-161554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Base Station (BS) RF requirements for Active Antenna System (AAS)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06/2014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RP-161666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13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7913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multi-node testing for LAA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RP-161671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318407" y="1047750"/>
            <a:ext cx="8655731" cy="166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sz="1600" kern="0" dirty="0" smtClean="0">
                <a:ea typeface="+mn-ea"/>
                <a:cs typeface="+mn-cs"/>
              </a:rPr>
              <a:t>Agreed</a:t>
            </a:r>
            <a:r>
              <a:rPr lang="zh-CN" altLang="en-US" sz="1600" kern="0" dirty="0" smtClean="0">
                <a:ea typeface="+mn-ea"/>
                <a:cs typeface="+mn-cs"/>
              </a:rPr>
              <a:t> </a:t>
            </a:r>
            <a:r>
              <a:rPr lang="en-US" altLang="zh-CN" sz="1600" kern="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kern="0" dirty="0" smtClean="0"/>
              <a:t>36.101 (R4-167137, -7138, )</a:t>
            </a:r>
          </a:p>
          <a:p>
            <a:r>
              <a:rPr lang="en-US" altLang="en-US" sz="1800" kern="0" dirty="0" smtClean="0"/>
              <a:t>Endorsed Revised WID (R4-165799)</a:t>
            </a:r>
            <a:endParaRPr lang="en-GB" altLang="en-US" sz="1800" kern="0" dirty="0" smtClean="0"/>
          </a:p>
          <a:p>
            <a:r>
              <a:rPr lang="pt-BR" altLang="en-US" sz="1800" kern="0" dirty="0" smtClean="0"/>
              <a:t>Detailed Progress for each CA combination</a:t>
            </a:r>
            <a:endParaRPr lang="en-GB" altLang="en-US" sz="1100" kern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745594"/>
              </p:ext>
            </p:extLst>
          </p:nvPr>
        </p:nvGraphicFramePr>
        <p:xfrm>
          <a:off x="588621" y="2326827"/>
          <a:ext cx="8115302" cy="4011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1059"/>
                <a:gridCol w="911500"/>
                <a:gridCol w="1961371"/>
                <a:gridCol w="980686"/>
                <a:gridCol w="980686"/>
              </a:tblGrid>
              <a:tr h="2913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CA combination</a:t>
                      </a:r>
                      <a:endParaRPr lang="en-US" sz="9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REL-indep.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from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Contact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name, company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Core part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Perf. part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completed?</a:t>
                      </a:r>
                      <a:endParaRPr lang="en-US" sz="9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yes/no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5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CA_3DL_2A-12A-30A_2UL_2A-12A_BCS0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CA_3DL_2A-12B_2UL_2A-12A_BCS0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CA_3DL_4A-12A-30A_2UL_4A-12A_BCS0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CA_3DL_4A-12B_2UL_4A-12A_BCS0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CA_3DL_1A-3A-7A_2UL_1A-3A_BCS0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CA_3DL_1A-3A-7A_2UL_1A-7A_BCS0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CA_3DL_1A-3A-7A_2UL_3A-7A_BCS0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99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CA_3DL_1A-3A-40A_2UL_1A-3A_BCS0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CA_3DL_1A-5A-40A_2UL_1A-5A_BCS0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CA_3DL_3A-5A-40A_2UL_3A-5A_BCS0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6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CA_3DL_1A-7A-8A_2UL_1A-7A_BCS0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CA_3DL_1A-7A-8A_2UL_1A-8A_BCS0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CA_3DL_1A-8A-40A_2UL_1A-8A_BCS0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CA_3DL_3A-3A-8A_2UL_3A-8A_BCS0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Bo-Han Hsieh,  CHTTL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1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CA_3DL_3A-7A-8A_2UL_3A-7A_BCS0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317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CA_3DL_3A-7A-8A_2UL_3A-8A_BCS0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Rel-11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Ilwhan Kim, KT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No</a:t>
                      </a:r>
                      <a:endParaRPr lang="en-US" sz="9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CA_3DL_3A-8A-40A_2UL_3A-8A_BCS0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>
                          <a:solidFill>
                            <a:srgbClr val="00B050"/>
                          </a:solidFill>
                          <a:effectLst/>
                        </a:rPr>
                        <a:t>Ilwhan</a:t>
                      </a: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 Kim, KT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CA_3DL_7C-28A_2UL_7C_BCS0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CA_3DL_7C-28A_2UL_7A-28A_BCS0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CA_3DL_1A-42C_2UL_1A-42A_BCS0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CA_3DL_19A-42C_2UL_19A-42A_BCS0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CA_3DL_21A-42C_2UL_21A-42A_BCS0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82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CA_3DL_3A-42C_2UL_3A-42A_BCS0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CA_3DL_2A-4A-29A_2UL_2A-4A_BCS0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CA_3DL_2A-4A-5A_2UL_2A-4A_BCS0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9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1601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0745818"/>
              </p:ext>
            </p:extLst>
          </p:nvPr>
        </p:nvGraphicFramePr>
        <p:xfrm>
          <a:off x="555170" y="1796149"/>
          <a:ext cx="7788729" cy="30175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2816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CA combination</a:t>
                      </a:r>
                      <a:endParaRPr lang="en-US" sz="11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REL-indep.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from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Contact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name, company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Core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Perf. part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completed?</a:t>
                      </a:r>
                      <a:endParaRPr lang="en-US" sz="11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yes/no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CA_4DL_1A-3A-8A-40A_2UL_1A-3A_BCS0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CA_4DL_1A-3A-8A-40A_2UL_1A-8A_BCS0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CA_4DL_1A-3A-8A-40A_2UL_3A-8A_BCS0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CA_4DL_1A-3A-5A-40A_2UL_1A-3A_BCS0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CA_4DL_1A-3A-5A-40A_2UL_1A-5A_BCS0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CA_4DL_1A-3A-5A-40A_2UL_3A-5A_BCS0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CA_4DL_1A-3A-7A-8A_2UL_1A-3A_BCS0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Ilwhan Kim, KT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CA_4DL_1A-3A-7A-8A_2UL_1A-7A_BCS0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Ilwhan Kim, KT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CA_4DL_1A-3A-7A-8A_2UL_1A-8A_BCS0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Ilwhan Kim, KT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CA_4DL_1A-3A-7A-8A_2UL_3A-7A_BCS0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Ilwhan Kim, KT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CA_4DL_1A-3A-7A-8A_2UL_3A-8A_BCS0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Rel-11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Ilwhan Kim, KT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</a:t>
                      </a:r>
                      <a:endParaRPr lang="en-US" sz="11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CA_4DL_3A-7C-28A_2UL_CA_3A-7A_BCS0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CA_4DL_3A-7C-28A_2UL_CA_7C_BCS0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CA_4DL_3A-7C-28A_2UL_CA_7A-28A_BCS0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38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CA_4DL_2A-4A-5A-29A_2UL_2A-4A_BCS0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1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451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3DL/3UL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No</a:t>
            </a:r>
            <a:r>
              <a:rPr lang="zh-CN" altLang="en-US" sz="2000" dirty="0" smtClean="0">
                <a:ea typeface="+mn-ea"/>
                <a:cs typeface="+mn-cs"/>
              </a:rPr>
              <a:t> </a:t>
            </a:r>
            <a:r>
              <a:rPr lang="en-US" altLang="zh-CN" sz="2000" dirty="0">
                <a:ea typeface="+mn-ea"/>
                <a:cs typeface="+mn-cs"/>
              </a:rPr>
              <a:t>Big CRs </a:t>
            </a:r>
            <a:r>
              <a:rPr lang="en-US" altLang="zh-CN" sz="2000" dirty="0" smtClean="0">
                <a:ea typeface="+mn-ea"/>
                <a:cs typeface="+mn-cs"/>
              </a:rPr>
              <a:t>agreed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000" dirty="0" smtClean="0">
                <a:ea typeface="+mn-ea"/>
                <a:cs typeface="+mn-cs"/>
              </a:rPr>
              <a:t>No band combination proposals </a:t>
            </a:r>
            <a:endParaRPr lang="pt-BR" altLang="en-US" sz="14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4288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Band 41 power class 2 operation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36.101 CR on introduction of power class 2 (R4-166914)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000" dirty="0" smtClean="0">
                <a:ea typeface="+mn-ea"/>
                <a:cs typeface="+mn-cs"/>
              </a:rPr>
              <a:t>Power class 2 is introduced from release 10 and beyond in 36.307 (R4-166915,- 4995, -4996, -4995, -4996, -4997, -4998)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000" dirty="0" smtClean="0">
                <a:ea typeface="+mn-ea"/>
                <a:cs typeface="+mn-cs"/>
              </a:rPr>
              <a:t>LS on status of High power UE WI (R4-167112)  </a:t>
            </a:r>
            <a:endParaRPr lang="pt-BR" altLang="en-US" sz="14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054044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CBRS 3.5GHz band for LTE in US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dirty="0">
                <a:ea typeface="+mn-ea"/>
                <a:cs typeface="+mn-cs"/>
              </a:rPr>
              <a:t>General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 smtClean="0">
                <a:ea typeface="+mn-ea"/>
                <a:cs typeface="+mn-cs"/>
              </a:rPr>
              <a:t>Work plan (-6399)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 smtClean="0">
                <a:ea typeface="+mn-ea"/>
                <a:cs typeface="+mn-cs"/>
              </a:rPr>
              <a:t>TR skeleton (-6401)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 smtClean="0">
                <a:ea typeface="+mn-ea"/>
                <a:cs typeface="+mn-cs"/>
              </a:rPr>
              <a:t>Agreed TPs ( - 6400, -6390, -6391, -6392, -6916, -6393, -6395, -6396)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dirty="0" smtClean="0">
                <a:ea typeface="+mn-ea"/>
                <a:cs typeface="+mn-cs"/>
              </a:rPr>
              <a:t>UE RF requirements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>
                <a:ea typeface="+mn-ea"/>
                <a:cs typeface="+mn-cs"/>
              </a:rPr>
              <a:t>Agreed TPs (-5406, -5407, -6917, -6918, 6504)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dirty="0" smtClean="0">
                <a:ea typeface="+mn-ea"/>
                <a:cs typeface="+mn-cs"/>
              </a:rPr>
              <a:t>BS RF requirements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600" dirty="0">
                <a:ea typeface="+mn-ea"/>
                <a:cs typeface="+mn-cs"/>
              </a:rPr>
              <a:t>Agreed TPs (- 6397, -6919, -6394, -6920) </a:t>
            </a:r>
            <a:endParaRPr lang="pt-BR" altLang="en-US" sz="1600" dirty="0">
              <a:ea typeface="+mn-ea"/>
              <a:cs typeface="+mn-cs"/>
            </a:endParaRPr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1795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SI on CA for Band 3 and Band 39 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SI extended to March 2017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Revised SID (RP-161704) by adding B3+B39+B41 and B3+B8+B39 in the scope was submitted for approval 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Agreed TPs (-5073, -5075)</a:t>
            </a:r>
          </a:p>
          <a:p>
            <a:pPr marL="742950" lvl="2" indent="-342900">
              <a:buBlip>
                <a:blip r:embed="rId2"/>
              </a:buBlip>
            </a:pPr>
            <a:endParaRPr lang="pt-BR" altLang="en-US" sz="10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56803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7029450" cy="1143000"/>
          </a:xfrm>
        </p:spPr>
        <p:txBody>
          <a:bodyPr/>
          <a:lstStyle/>
          <a:p>
            <a:r>
              <a:rPr lang="en-GB" altLang="en-US" sz="2800" dirty="0" smtClean="0"/>
              <a:t>SI on Global application of LTE band 11 and 21</a:t>
            </a:r>
            <a:endParaRPr lang="fi-FI" altLang="en-US" sz="2800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2800" dirty="0">
                <a:ea typeface="+mn-ea"/>
                <a:cs typeface="+mn-cs"/>
              </a:rPr>
              <a:t>General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800" dirty="0" smtClean="0">
                <a:ea typeface="+mn-ea"/>
                <a:cs typeface="+mn-cs"/>
              </a:rPr>
              <a:t>TR skeleton (-5076)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800" dirty="0" smtClean="0">
                <a:ea typeface="+mn-ea"/>
                <a:cs typeface="+mn-cs"/>
              </a:rPr>
              <a:t>Agreed TPs  on Background and protection requirements (-5077)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UE RF requirements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GB" sz="1800" dirty="0" smtClean="0">
                <a:ea typeface="+mn-ea"/>
                <a:cs typeface="+mn-cs"/>
              </a:rPr>
              <a:t>Band </a:t>
            </a:r>
            <a:r>
              <a:rPr lang="en-GB" sz="1800" dirty="0">
                <a:ea typeface="+mn-ea"/>
                <a:cs typeface="+mn-cs"/>
              </a:rPr>
              <a:t>21 does not need any restriction and can be removed from the scope of study </a:t>
            </a:r>
            <a:r>
              <a:rPr lang="en-GB" sz="1800" dirty="0" smtClean="0">
                <a:ea typeface="+mn-ea"/>
                <a:cs typeface="+mn-cs"/>
              </a:rPr>
              <a:t>(-5234).</a:t>
            </a:r>
            <a:endParaRPr lang="en-US" sz="1800" dirty="0">
              <a:ea typeface="+mn-ea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GB" sz="1800" dirty="0">
                <a:ea typeface="+mn-ea"/>
                <a:cs typeface="+mn-cs"/>
              </a:rPr>
              <a:t>It was agreed to consider </a:t>
            </a:r>
            <a:r>
              <a:rPr lang="en-GB" sz="1800" dirty="0" err="1">
                <a:ea typeface="+mn-ea"/>
                <a:cs typeface="+mn-cs"/>
              </a:rPr>
              <a:t>eMTC</a:t>
            </a:r>
            <a:r>
              <a:rPr lang="en-GB" sz="1800" dirty="0">
                <a:ea typeface="+mn-ea"/>
                <a:cs typeface="+mn-cs"/>
              </a:rPr>
              <a:t> and NB-</a:t>
            </a:r>
            <a:r>
              <a:rPr lang="en-GB" sz="1800" dirty="0" err="1">
                <a:ea typeface="+mn-ea"/>
                <a:cs typeface="+mn-cs"/>
              </a:rPr>
              <a:t>IoT</a:t>
            </a:r>
            <a:r>
              <a:rPr lang="en-GB" sz="1800" dirty="0">
                <a:ea typeface="+mn-ea"/>
                <a:cs typeface="+mn-cs"/>
              </a:rPr>
              <a:t> also to make use of the spectrum better </a:t>
            </a:r>
            <a:r>
              <a:rPr lang="en-GB" sz="1800" dirty="0" smtClean="0">
                <a:ea typeface="+mn-ea"/>
                <a:cs typeface="+mn-cs"/>
              </a:rPr>
              <a:t>(-5235).</a:t>
            </a:r>
            <a:endParaRPr lang="en-US" sz="1800" dirty="0">
              <a:ea typeface="+mn-ea"/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US" altLang="en-US" sz="1800" dirty="0" smtClean="0">
                <a:ea typeface="+mn-ea"/>
                <a:cs typeface="+mn-cs"/>
              </a:rPr>
              <a:t>WF on EESS protection (-6983) </a:t>
            </a:r>
          </a:p>
          <a:p>
            <a:pPr marL="742950" lvl="2" indent="-342900">
              <a:buBlip>
                <a:blip r:embed="rId2"/>
              </a:buBlip>
            </a:pPr>
            <a:endParaRPr lang="pt-BR" altLang="en-US" sz="10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26414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Work&amp;Study Items</a:t>
            </a:r>
            <a:br>
              <a:rPr lang="sv-SE" altLang="en-US" dirty="0" smtClean="0"/>
            </a:br>
            <a:r>
              <a:rPr lang="sv-SE" altLang="en-US" dirty="0" smtClean="0"/>
              <a:t>LTE &amp;HSPA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405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Performance enhancements for high speed scenario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400050" lvl="2" indent="0">
              <a:buNone/>
            </a:pPr>
            <a:endParaRPr lang="fi-FI" altLang="zh-CN" sz="1400" dirty="0" smtClean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2800" dirty="0" smtClean="0"/>
              <a:t>RRM requirements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dirty="0" smtClean="0"/>
              <a:t>LS on high speed indicator to RAN2 (-6804) 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2800" dirty="0" smtClean="0"/>
              <a:t>UE demod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2400" dirty="0" smtClean="0"/>
              <a:t>WF on UE performance enhancement under SFN scenario (-6805)</a:t>
            </a:r>
          </a:p>
          <a:p>
            <a:pPr marL="742950" lvl="2" indent="-342900">
              <a:buBlip>
                <a:blip r:embed="rId2"/>
              </a:buBlip>
            </a:pPr>
            <a:r>
              <a:rPr lang="fi-FI" altLang="zh-CN" sz="2400" dirty="0"/>
              <a:t>WF on </a:t>
            </a:r>
            <a:r>
              <a:rPr lang="fi-FI" altLang="zh-CN" sz="2400" dirty="0" smtClean="0"/>
              <a:t>CSI reporting </a:t>
            </a:r>
            <a:r>
              <a:rPr lang="fi-FI" altLang="zh-CN" sz="2400" dirty="0"/>
              <a:t>performance </a:t>
            </a:r>
            <a:r>
              <a:rPr lang="fi-FI" altLang="zh-CN" sz="2400" dirty="0" smtClean="0"/>
              <a:t>under </a:t>
            </a:r>
            <a:r>
              <a:rPr lang="fi-FI" altLang="zh-CN" sz="2400" dirty="0"/>
              <a:t>SFN scenario </a:t>
            </a:r>
            <a:r>
              <a:rPr lang="fi-FI" altLang="zh-CN" sz="2400" dirty="0" smtClean="0"/>
              <a:t>(-7037)</a:t>
            </a:r>
            <a:endParaRPr lang="fi-FI" altLang="zh-CN" sz="2400" dirty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2800" dirty="0" smtClean="0"/>
              <a:t>BS demod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2400" dirty="0" smtClean="0"/>
              <a:t>CR on ETU600 PUSCH test (-6802, 6803)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endParaRPr lang="fi-FI" altLang="zh-CN" sz="1800" dirty="0" smtClean="0"/>
          </a:p>
          <a:p>
            <a:pPr marL="742950" lvl="2" indent="-342900"/>
            <a:endParaRPr lang="fi-FI" altLang="zh-CN" sz="14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en-US" altLang="zh-CN" sz="11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100" dirty="0" smtClean="0"/>
          </a:p>
          <a:p>
            <a:pPr marL="742950" lvl="2" indent="-342900"/>
            <a:endParaRPr lang="fi-FI" altLang="zh-CN" sz="1400" dirty="0" smtClean="0"/>
          </a:p>
          <a:p>
            <a:endParaRPr lang="fi-FI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245912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Multi-Band CS testing with three or more bands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27492" y="1486354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 smtClean="0"/>
              <a:t>WI need to be extended to Dec 2016 to address the remaining performance requirements issues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 smtClean="0"/>
              <a:t>TPs for core requirements (-5179, -6206)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en-US" altLang="zh-CN" sz="2800" dirty="0" smtClean="0"/>
              <a:t>TPs for performance  requirements (-6948)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en-US" altLang="zh-CN" sz="2200" dirty="0" smtClean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en-US" altLang="zh-CN" dirty="0"/>
          </a:p>
          <a:p>
            <a:pPr marL="742950" lvl="2" indent="-342900">
              <a:buFont typeface="Arial" charset="0"/>
              <a:buNone/>
            </a:pPr>
            <a:endParaRPr lang="fi-FI" altLang="zh-CN" dirty="0" smtClean="0"/>
          </a:p>
          <a:p>
            <a:pPr marL="742950" lvl="2" indent="-342900"/>
            <a:endParaRPr lang="fi-FI" altLang="zh-CN" sz="18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dirty="0" smtClean="0"/>
          </a:p>
          <a:p>
            <a:pPr marL="742950" lvl="2" indent="-342900"/>
            <a:endParaRPr lang="en-US" altLang="zh-CN" sz="14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400" dirty="0" smtClean="0"/>
          </a:p>
          <a:p>
            <a:pPr marL="742950" lvl="2" indent="-342900"/>
            <a:endParaRPr lang="fi-FI" altLang="zh-CN" sz="1800" dirty="0" smtClean="0"/>
          </a:p>
          <a:p>
            <a:endParaRPr lang="fi-FI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31196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 Rel-14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764680"/>
              </p:ext>
            </p:extLst>
          </p:nvPr>
        </p:nvGraphicFramePr>
        <p:xfrm>
          <a:off x="212498" y="1282927"/>
          <a:ext cx="8640762" cy="2039937"/>
        </p:xfrm>
        <a:graphic>
          <a:graphicData uri="http://schemas.openxmlformats.org/drawingml/2006/table">
            <a:tbl>
              <a:tblPr/>
              <a:tblGrid>
                <a:gridCol w="5008562"/>
                <a:gridCol w="839788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RP-161471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44/0 %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RP-161482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50/50 %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RP-161673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60/0 %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RP-161470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78/0 %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RP-161497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60/0 %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RP-161675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60/0 %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RP-161488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70/0 %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3DL/3UL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RP-161457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15/15 %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Band 41 power class 2 operation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RP-161476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80 %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Citizen Broad Radio Services (CBRS) 3.5GHz band for LTE in US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RP-161495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70/0%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SI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Feasibility Study on LTE Advanced Carrier Aggregation for Band 3 and Band 39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RP-161703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50%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162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Feasibility study on global application of LTE Band 11 and of LTE Band 21 UEs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RP-161480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30%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109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eAAS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36914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 All submitted contributions have been discussion papers.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WF on clarification of open technical questions on AAS was approved (-6930)</a:t>
            </a:r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45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MIMO OTA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2615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 </a:t>
            </a:r>
            <a:r>
              <a:rPr lang="en-US" altLang="zh-CN" dirty="0"/>
              <a:t>General </a:t>
            </a:r>
          </a:p>
          <a:p>
            <a:pPr lvl="1"/>
            <a:r>
              <a:rPr lang="en-US" altLang="zh-CN" sz="1800" dirty="0" smtClean="0"/>
              <a:t>Evening ad-hoc notes (-5053)</a:t>
            </a:r>
          </a:p>
          <a:p>
            <a:pPr lvl="1"/>
            <a:r>
              <a:rPr lang="en-US" altLang="zh-CN" sz="1800" dirty="0" smtClean="0"/>
              <a:t>MIMO </a:t>
            </a:r>
            <a:r>
              <a:rPr lang="en-US" altLang="zh-CN" sz="1800" dirty="0"/>
              <a:t>OTA Way Forward </a:t>
            </a:r>
            <a:r>
              <a:rPr lang="en-US" altLang="zh-CN" sz="1800" dirty="0" smtClean="0"/>
              <a:t>(-5054) </a:t>
            </a:r>
            <a:r>
              <a:rPr lang="en-US" altLang="zh-CN" sz="1800" dirty="0"/>
              <a:t>with agreements in </a:t>
            </a:r>
            <a:r>
              <a:rPr lang="en-US" altLang="zh-CN" sz="1800" dirty="0" smtClean="0"/>
              <a:t>#80 </a:t>
            </a:r>
          </a:p>
          <a:p>
            <a:r>
              <a:rPr lang="en-US" altLang="zh-CN" dirty="0" smtClean="0"/>
              <a:t>Harmonization </a:t>
            </a:r>
          </a:p>
          <a:p>
            <a:pPr lvl="1"/>
            <a:r>
              <a:rPr lang="en-US" altLang="zh-CN" sz="1800" dirty="0" smtClean="0"/>
              <a:t>37.977 CR on clarification to the Rayleigh Validation (-6855) </a:t>
            </a:r>
            <a:endParaRPr lang="zh-CN" alt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94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Gap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LS to RAN2 with summary of all agreements and related backgrounds and ask RAN2 to start to consider necessary signaling (-7024)</a:t>
            </a:r>
          </a:p>
          <a:p>
            <a:pPr lvl="1"/>
            <a:r>
              <a:rPr lang="en-US" altLang="zh-CN" dirty="0" smtClean="0"/>
              <a:t>WF on measurement gap enhancement (-6809)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813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TRP and TRS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WF </a:t>
            </a:r>
            <a:r>
              <a:rPr lang="en-US" altLang="zh-CN" dirty="0"/>
              <a:t>on framework improvements (- 7201)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As </a:t>
            </a:r>
            <a:r>
              <a:rPr lang="en-US" altLang="zh-CN" dirty="0"/>
              <a:t>requested by last RAN, applicability of UTRA requirements were discussed. CR (-6974) was agreed to capture the agreements. </a:t>
            </a:r>
          </a:p>
          <a:p>
            <a:r>
              <a:rPr lang="en-US" altLang="zh-CN" dirty="0"/>
              <a:t> Endorsed BHH requirements for UMTS band VI and XIX (-5241)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805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eLAA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6379" y="1273629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 General </a:t>
            </a:r>
          </a:p>
          <a:p>
            <a:pPr lvl="1"/>
            <a:r>
              <a:rPr lang="en-US" altLang="zh-CN" sz="1800" dirty="0" smtClean="0"/>
              <a:t>Core WI plan to be extended to Dec 2016 and </a:t>
            </a:r>
            <a:r>
              <a:rPr lang="en-US" altLang="zh-CN" sz="1800" dirty="0" err="1" smtClean="0"/>
              <a:t>Perf</a:t>
            </a:r>
            <a:r>
              <a:rPr lang="en-US" altLang="zh-CN" sz="1800" dirty="0" smtClean="0"/>
              <a:t> WI plan to be extended by June 2017</a:t>
            </a:r>
          </a:p>
          <a:p>
            <a:pPr lvl="1"/>
            <a:r>
              <a:rPr lang="en-US" altLang="zh-CN" sz="1800" dirty="0" smtClean="0"/>
              <a:t>It was agreed to revise </a:t>
            </a:r>
            <a:r>
              <a:rPr lang="en-US" altLang="zh-CN" sz="1800" dirty="0" err="1" smtClean="0"/>
              <a:t>eLAA</a:t>
            </a:r>
            <a:r>
              <a:rPr lang="en-US" altLang="zh-CN" sz="1800" dirty="0" smtClean="0"/>
              <a:t> WID by adding example band combinations (-5261)</a:t>
            </a:r>
          </a:p>
          <a:p>
            <a:pPr lvl="1"/>
            <a:r>
              <a:rPr lang="en-US" altLang="zh-CN" sz="1800" dirty="0" smtClean="0"/>
              <a:t>Evening ad-hoc meeting minutes for </a:t>
            </a:r>
            <a:r>
              <a:rPr lang="en-US" altLang="zh-CN" sz="1800" dirty="0" err="1" smtClean="0"/>
              <a:t>eLAA</a:t>
            </a:r>
            <a:r>
              <a:rPr lang="en-US" altLang="zh-CN" sz="1800" dirty="0" smtClean="0"/>
              <a:t> RRM (-7029)</a:t>
            </a:r>
          </a:p>
          <a:p>
            <a:r>
              <a:rPr lang="en-US" altLang="zh-CN" sz="2000" dirty="0"/>
              <a:t> </a:t>
            </a:r>
            <a:r>
              <a:rPr lang="en-US" altLang="zh-CN" sz="2000" dirty="0" smtClean="0"/>
              <a:t>UE RF requirements </a:t>
            </a:r>
          </a:p>
          <a:p>
            <a:pPr lvl="1"/>
            <a:r>
              <a:rPr lang="en-US" altLang="zh-CN" sz="1800" dirty="0" smtClean="0"/>
              <a:t>WF on UE </a:t>
            </a:r>
            <a:r>
              <a:rPr lang="en-US" altLang="zh-CN" sz="1800" dirty="0" err="1" smtClean="0"/>
              <a:t>Tx</a:t>
            </a:r>
            <a:r>
              <a:rPr lang="en-US" altLang="zh-CN" sz="1800" dirty="0" smtClean="0"/>
              <a:t> requirements (-7193) </a:t>
            </a:r>
          </a:p>
          <a:p>
            <a:pPr lvl="1"/>
            <a:r>
              <a:rPr lang="en-US" altLang="zh-CN" sz="1800" dirty="0" smtClean="0"/>
              <a:t>CR on UE Rx requirements due to introduction of 10MHz (-6976)</a:t>
            </a:r>
            <a:endParaRPr lang="en-US" altLang="zh-CN" sz="1800" dirty="0"/>
          </a:p>
          <a:p>
            <a:r>
              <a:rPr lang="en-US" altLang="zh-CN" sz="2000" dirty="0" smtClean="0"/>
              <a:t> BS RF requirements </a:t>
            </a:r>
          </a:p>
          <a:p>
            <a:pPr lvl="1"/>
            <a:r>
              <a:rPr lang="en-US" altLang="zh-CN" sz="1800" dirty="0" smtClean="0"/>
              <a:t>WF on BS Rx requirements (-7192)</a:t>
            </a:r>
          </a:p>
          <a:p>
            <a:r>
              <a:rPr lang="en-US" altLang="zh-CN" sz="2000" dirty="0" smtClean="0"/>
              <a:t>RRM requirements </a:t>
            </a:r>
          </a:p>
          <a:p>
            <a:pPr lvl="1"/>
            <a:r>
              <a:rPr lang="en-US" altLang="zh-CN" sz="1600" dirty="0" smtClean="0"/>
              <a:t>36.133 CR on Measurement reporting delay (-7161) </a:t>
            </a:r>
          </a:p>
          <a:p>
            <a:pPr lvl="1"/>
            <a:r>
              <a:rPr lang="en-US" altLang="zh-CN" sz="1600" dirty="0"/>
              <a:t>36.133 CR </a:t>
            </a:r>
            <a:r>
              <a:rPr lang="en-US" altLang="zh-CN" sz="1600" dirty="0" smtClean="0"/>
              <a:t>on uplink transmission timing (-6788) </a:t>
            </a:r>
          </a:p>
          <a:p>
            <a:pPr lvl="1"/>
            <a:r>
              <a:rPr lang="en-US" altLang="zh-CN" sz="1600" dirty="0"/>
              <a:t>36.133 CR </a:t>
            </a:r>
            <a:r>
              <a:rPr lang="en-US" altLang="zh-CN" sz="1600" dirty="0" smtClean="0"/>
              <a:t>on RACH clarification (-6789)</a:t>
            </a:r>
          </a:p>
          <a:p>
            <a:pPr lvl="1"/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75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Support for V2V services based on LTE </a:t>
            </a:r>
            <a:r>
              <a:rPr lang="en-GB" altLang="zh-CN" dirty="0" err="1"/>
              <a:t>sidelink</a:t>
            </a:r>
            <a:r>
              <a:rPr lang="en-GB" altLang="zh-CN" dirty="0"/>
              <a:t> 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1600" dirty="0" smtClean="0"/>
              <a:t>General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Core WI plan to be completed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Ad-hoc meeting mintues for RF (-6983) and for RRM (-7015)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TP  on operating scenarios for V2V (-6845)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600" dirty="0"/>
              <a:t>Agreed </a:t>
            </a:r>
            <a:r>
              <a:rPr lang="fi-FI" altLang="zh-CN" sz="1600" dirty="0" smtClean="0"/>
              <a:t>CRs to introduce V2V bands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36.307 CR (-7150)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36.104 CR (-6846)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36.141 CR (-6847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600" dirty="0"/>
              <a:t>Co-existence study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TP of simualtion results (-5692)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Agreed TPs for PRR performance metric (-6305)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Agreed TPs for co-existence conclusion (-5687)</a:t>
            </a:r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r>
              <a:rPr lang="fi-FI" altLang="zh-CN" sz="1600" dirty="0"/>
              <a:t>UE RF requirements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/>
              <a:t>WF on V2X RF requirements was agreed to move remaining issues to V2X WI (-7151</a:t>
            </a:r>
            <a:r>
              <a:rPr lang="fi-FI" altLang="zh-CN" sz="1200" dirty="0" smtClean="0"/>
              <a:t>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WF on close V2V RRM requiremetns (-6755)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Agreed TPs for UE RF requirements (-6959, -6965, -6966, -6850, -6956, -6957, -6958, -6967, -6960, -6961, -6962, -6963, -6968)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36.101 CR on Tx requirements (-7196)</a:t>
            </a:r>
          </a:p>
          <a:p>
            <a:pPr marL="742950" lvl="2" indent="-342900">
              <a:buBlip>
                <a:blip r:embed="rId2"/>
              </a:buBlip>
            </a:pPr>
            <a:r>
              <a:rPr lang="fi-FI" altLang="zh-CN" sz="1200" dirty="0" smtClean="0"/>
              <a:t>36.101 </a:t>
            </a:r>
            <a:r>
              <a:rPr lang="fi-FI" altLang="zh-CN" sz="1200" dirty="0"/>
              <a:t>CR on </a:t>
            </a:r>
            <a:r>
              <a:rPr lang="fi-FI" altLang="zh-CN" sz="1200" dirty="0" smtClean="0"/>
              <a:t>Rx </a:t>
            </a:r>
            <a:r>
              <a:rPr lang="fi-FI" altLang="zh-CN" sz="1200" dirty="0"/>
              <a:t>requirements (-</a:t>
            </a:r>
            <a:r>
              <a:rPr lang="fi-FI" altLang="zh-CN" sz="1200" dirty="0" smtClean="0"/>
              <a:t>7199)</a:t>
            </a:r>
            <a:endParaRPr lang="fi-FI" altLang="zh-CN" sz="1200" dirty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36.101 CR on FRC (-6964)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200" dirty="0" smtClean="0"/>
              <a:t>36.133 CR (-6754)</a:t>
            </a:r>
            <a:endParaRPr lang="fi-FI" altLang="zh-CN" sz="1200" dirty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/>
            <a:endParaRPr lang="fi-FI" altLang="zh-CN" sz="12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/>
            <a:endParaRPr lang="en-US" altLang="zh-CN" sz="105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050" dirty="0" smtClean="0"/>
          </a:p>
          <a:p>
            <a:pPr marL="742950" lvl="2" indent="-342900"/>
            <a:endParaRPr lang="fi-FI" altLang="zh-CN" sz="1200" dirty="0" smtClean="0"/>
          </a:p>
          <a:p>
            <a:endParaRPr lang="fi-FI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4010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SRS switching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>
                <a:ea typeface="+mn-ea"/>
                <a:cs typeface="+mn-cs"/>
              </a:rPr>
              <a:t>Reply </a:t>
            </a:r>
            <a:r>
              <a:rPr lang="en-US" altLang="zh-CN" sz="2800" dirty="0">
                <a:ea typeface="+mn-ea"/>
                <a:cs typeface="+mn-cs"/>
              </a:rPr>
              <a:t>LS on SRS switching </a:t>
            </a:r>
            <a:r>
              <a:rPr lang="en-US" altLang="zh-CN" sz="2800" dirty="0" smtClean="0">
                <a:ea typeface="+mn-ea"/>
                <a:cs typeface="+mn-cs"/>
              </a:rPr>
              <a:t>time was agreed (-6913) </a:t>
            </a:r>
            <a:endParaRPr lang="en-US" altLang="zh-CN" sz="2800" dirty="0"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4652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Uplink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UE capability for UL256QAM was discussed. No agreements achieved. 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UE RF requirements </a:t>
            </a:r>
          </a:p>
          <a:p>
            <a:pPr lvl="1"/>
            <a:r>
              <a:rPr lang="en-US" altLang="zh-CN" dirty="0" smtClean="0"/>
              <a:t>WF on EVM and MPR for UL 256QAM (-6953) </a:t>
            </a:r>
          </a:p>
          <a:p>
            <a:pPr lvl="1"/>
            <a:r>
              <a:rPr lang="en-US" altLang="zh-CN" dirty="0" smtClean="0"/>
              <a:t>WF on MPR/A-MPR simulation assumption for UL 256QAM (-6954) 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606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Indoor positioning enhancements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Definition of performance requirements for RAT-independent indoor positioning enhancements was discussed (-6807). No agreements </a:t>
            </a:r>
            <a:endParaRPr lang="zh-CN" altLang="zh-CN" dirty="0"/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7505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MUST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Agreement on blind detection for MUST was captured in the LS to RAN1 (-6811)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07572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961005"/>
              </p:ext>
            </p:extLst>
          </p:nvPr>
        </p:nvGraphicFramePr>
        <p:xfrm>
          <a:off x="249691" y="1774146"/>
          <a:ext cx="8640762" cy="1616105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 / Performance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RP-161483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45/25 %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Multi-Band Base Station testing with three or more bands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RP-161453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95/60 %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RP-161667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10/0%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75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RP-161585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Measurement Gap Enhancement for LTE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RP-161593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25/0 %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RP-161529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9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72AF2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NB-</a:t>
                      </a:r>
                      <a:r>
                        <a:rPr kumimoji="0" lang="en-US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RF requirement for coexistence with CDMA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RP-161456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35%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bandwidth flexibility enhancements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RP-160942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546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FeMTC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 </a:t>
            </a:r>
          </a:p>
          <a:p>
            <a:pPr lvl="1"/>
            <a:r>
              <a:rPr lang="en-US" altLang="zh-CN" dirty="0" smtClean="0"/>
              <a:t>It was proposed to request more TUs in RF for high data rate support (-5699)</a:t>
            </a:r>
          </a:p>
          <a:p>
            <a:r>
              <a:rPr lang="en-US" altLang="zh-CN" dirty="0"/>
              <a:t> </a:t>
            </a:r>
            <a:r>
              <a:rPr lang="en-US" altLang="zh-CN" dirty="0" smtClean="0"/>
              <a:t>RRM requirements </a:t>
            </a:r>
          </a:p>
          <a:p>
            <a:pPr lvl="1"/>
            <a:r>
              <a:rPr lang="en-US" altLang="zh-CN" dirty="0" smtClean="0"/>
              <a:t>WF for RRM requirements (-6999)</a:t>
            </a:r>
          </a:p>
          <a:p>
            <a:pPr lvl="1"/>
            <a:r>
              <a:rPr lang="en-US" altLang="zh-CN" dirty="0" smtClean="0"/>
              <a:t>Simulation assumption for inter-frequency measurement (-7043)</a:t>
            </a:r>
          </a:p>
          <a:p>
            <a:pPr lvl="1"/>
            <a:r>
              <a:rPr lang="en-US" altLang="zh-CN" dirty="0"/>
              <a:t>Simulation assumption for </a:t>
            </a:r>
            <a:r>
              <a:rPr lang="en-US" altLang="zh-CN" dirty="0" smtClean="0"/>
              <a:t>UE Rx-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time difference(-6818)</a:t>
            </a:r>
            <a:endParaRPr lang="en-US" altLang="zh-CN" dirty="0"/>
          </a:p>
          <a:p>
            <a:pPr lvl="1"/>
            <a:r>
              <a:rPr lang="en-US" altLang="zh-CN" dirty="0"/>
              <a:t>Simulation assumption for </a:t>
            </a:r>
            <a:r>
              <a:rPr lang="en-US" altLang="zh-CN" dirty="0" smtClean="0"/>
              <a:t>RSTD (-6819)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509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mobility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LS to RAN2 on feasibility of mobility enhancement solutions (-6817) was approved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721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enhancement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WF on MCL relaxation for new power class (-7174) was agreed.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826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V2X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</a:t>
            </a:r>
          </a:p>
          <a:p>
            <a:pPr lvl="1"/>
            <a:r>
              <a:rPr lang="en-US" altLang="zh-CN" dirty="0" smtClean="0"/>
              <a:t>WID is supposed to be revised to include remaining issues from V2V WI. </a:t>
            </a:r>
          </a:p>
          <a:p>
            <a:pPr lvl="1"/>
            <a:r>
              <a:rPr lang="en-US" altLang="zh-CN" dirty="0" smtClean="0"/>
              <a:t>Work plan (-6984) </a:t>
            </a:r>
          </a:p>
          <a:p>
            <a:pPr lvl="1"/>
            <a:r>
              <a:rPr lang="en-US" altLang="zh-CN" dirty="0" smtClean="0"/>
              <a:t>TR skeleton (-6985) 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6412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co-existence with CDMA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General</a:t>
            </a:r>
          </a:p>
          <a:p>
            <a:pPr lvl="1"/>
            <a:r>
              <a:rPr lang="en-US" altLang="zh-CN" dirty="0" smtClean="0"/>
              <a:t>Work plan (-5270) </a:t>
            </a:r>
          </a:p>
          <a:p>
            <a:pPr lvl="1"/>
            <a:r>
              <a:rPr lang="en-US" altLang="zh-CN" dirty="0" smtClean="0"/>
              <a:t>TR skeleton (-5273) </a:t>
            </a:r>
          </a:p>
          <a:p>
            <a:pPr lvl="1"/>
            <a:r>
              <a:rPr lang="en-US" altLang="zh-CN" dirty="0" smtClean="0"/>
              <a:t>WF on simulation assumption (-6994)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172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bandwidth flexibility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On hold in Q3</a:t>
            </a:r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769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29" y="8685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9" y="955233"/>
            <a:ext cx="8229600" cy="4525963"/>
          </a:xfrm>
        </p:spPr>
        <p:txBody>
          <a:bodyPr/>
          <a:lstStyle/>
          <a:p>
            <a:r>
              <a:rPr lang="en-US" altLang="zh-CN" sz="1400" dirty="0" smtClean="0"/>
              <a:t>General </a:t>
            </a:r>
          </a:p>
          <a:p>
            <a:pPr lvl="1"/>
            <a:r>
              <a:rPr lang="en-US" altLang="zh-CN" sz="1200" dirty="0" smtClean="0"/>
              <a:t>It was agreed to have 2017 June NR ad-hoc and necessity of RAN4 NR AH in Sept and/or Nov is FFS (- 6840)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For WP5D RF parameters</a:t>
            </a:r>
          </a:p>
          <a:p>
            <a:pPr lvl="1"/>
            <a:r>
              <a:rPr lang="en-US" altLang="zh-CN" sz="1200" dirty="0" smtClean="0"/>
              <a:t>Work plan (-7128) </a:t>
            </a:r>
          </a:p>
          <a:p>
            <a:pPr lvl="1"/>
            <a:r>
              <a:rPr lang="en-US" altLang="zh-CN" sz="1200" dirty="0" smtClean="0"/>
              <a:t>Co-existence study simulation assumption (-7079)</a:t>
            </a:r>
          </a:p>
          <a:p>
            <a:pPr lvl="1"/>
            <a:r>
              <a:rPr lang="en-US" altLang="zh-CN" sz="1200" dirty="0" smtClean="0"/>
              <a:t>ACLR and ACS modelling (-6719) </a:t>
            </a:r>
          </a:p>
          <a:p>
            <a:pPr lvl="1"/>
            <a:r>
              <a:rPr lang="en-US" altLang="zh-CN" sz="1200" dirty="0" smtClean="0"/>
              <a:t>BS and UE beamforming model (-7078, -7123)</a:t>
            </a:r>
          </a:p>
          <a:p>
            <a:pPr lvl="1"/>
            <a:r>
              <a:rPr lang="en-US" altLang="zh-CN" sz="1200" dirty="0" smtClean="0"/>
              <a:t>UL TPC and TP model (-7124)</a:t>
            </a:r>
          </a:p>
          <a:p>
            <a:pPr lvl="1"/>
            <a:r>
              <a:rPr lang="en-US" altLang="zh-CN" sz="1200" dirty="0" smtClean="0"/>
              <a:t>Response LS to WP 5D (-6734, -6674) 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Co-existence below 6GHz</a:t>
            </a:r>
          </a:p>
          <a:p>
            <a:pPr lvl="1"/>
            <a:r>
              <a:rPr lang="en-US" altLang="zh-CN" sz="1100" dirty="0" smtClean="0"/>
              <a:t>WF on co-existence study below 6GHz (-7125) 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Regulatory requirements </a:t>
            </a:r>
          </a:p>
          <a:p>
            <a:pPr lvl="1"/>
            <a:r>
              <a:rPr lang="en-US" altLang="zh-CN" sz="1100" dirty="0" smtClean="0"/>
              <a:t>TP on overview (-6712) </a:t>
            </a:r>
          </a:p>
          <a:p>
            <a:pPr lvl="1"/>
            <a:r>
              <a:rPr lang="en-US" altLang="zh-CN" sz="1100" dirty="0" smtClean="0"/>
              <a:t>TP on OOBE boundary (-7080)</a:t>
            </a:r>
          </a:p>
          <a:p>
            <a:r>
              <a:rPr lang="en-US" altLang="zh-CN" sz="1400" dirty="0"/>
              <a:t> </a:t>
            </a:r>
            <a:r>
              <a:rPr lang="en-US" altLang="zh-CN" sz="1400" dirty="0" smtClean="0"/>
              <a:t>RF feasibility – common issues for UE and BS</a:t>
            </a:r>
          </a:p>
          <a:p>
            <a:pPr lvl="1"/>
            <a:r>
              <a:rPr lang="en-US" altLang="zh-CN" sz="1100" dirty="0" smtClean="0"/>
              <a:t>WF for PA model (-6730)</a:t>
            </a:r>
          </a:p>
          <a:p>
            <a:r>
              <a:rPr lang="en-US" altLang="zh-CN" sz="1400" dirty="0" smtClean="0"/>
              <a:t>UE RF</a:t>
            </a:r>
          </a:p>
          <a:p>
            <a:pPr lvl="1"/>
            <a:r>
              <a:rPr lang="en-US" altLang="zh-CN" sz="1100" dirty="0" smtClean="0"/>
              <a:t>WF on UE RF for </a:t>
            </a:r>
            <a:r>
              <a:rPr lang="en-US" altLang="zh-CN" sz="1100" dirty="0" err="1" smtClean="0"/>
              <a:t>mmWave</a:t>
            </a:r>
            <a:r>
              <a:rPr lang="en-US" altLang="zh-CN" sz="1100" dirty="0" smtClean="0"/>
              <a:t> (-6709) </a:t>
            </a:r>
          </a:p>
          <a:p>
            <a:r>
              <a:rPr lang="en-US" altLang="zh-CN" sz="1400" dirty="0" smtClean="0"/>
              <a:t>BS RF</a:t>
            </a:r>
          </a:p>
          <a:p>
            <a:pPr lvl="1"/>
            <a:r>
              <a:rPr lang="en-US" altLang="zh-CN" sz="1100" dirty="0" smtClean="0"/>
              <a:t>WF on BS RF requirement (-6710)</a:t>
            </a:r>
          </a:p>
          <a:p>
            <a:r>
              <a:rPr lang="en-US" altLang="zh-CN" sz="1500" dirty="0" smtClean="0"/>
              <a:t>Testability </a:t>
            </a:r>
          </a:p>
          <a:p>
            <a:pPr lvl="1"/>
            <a:r>
              <a:rPr lang="en-US" altLang="zh-CN" sz="1100" dirty="0" smtClean="0"/>
              <a:t>WF on testability (-7126)</a:t>
            </a:r>
          </a:p>
          <a:p>
            <a:r>
              <a:rPr lang="en-US" altLang="zh-CN" sz="1500" dirty="0" smtClean="0"/>
              <a:t>RRM requirements </a:t>
            </a:r>
          </a:p>
          <a:p>
            <a:pPr lvl="1"/>
            <a:r>
              <a:rPr lang="en-US" altLang="zh-CN" sz="1100" dirty="0" smtClean="0"/>
              <a:t>WF on RRM requirements (-6735)</a:t>
            </a:r>
          </a:p>
          <a:p>
            <a:pPr lvl="1"/>
            <a:endParaRPr lang="en-US" altLang="zh-CN" sz="1100" dirty="0" smtClean="0"/>
          </a:p>
          <a:p>
            <a:pPr lvl="1"/>
            <a:endParaRPr lang="en-US" altLang="zh-CN" sz="1200" dirty="0" smtClean="0"/>
          </a:p>
          <a:p>
            <a:pPr lvl="1"/>
            <a:endParaRPr lang="en-US" altLang="zh-CN" sz="1200" dirty="0"/>
          </a:p>
          <a:p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7016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smtClean="0"/>
              <a:t>Changes and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54000" y="636588"/>
            <a:ext cx="8729663" cy="581501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Intra-band CA (RP-161473)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2DL/1UL inter-band CA </a:t>
            </a:r>
            <a:r>
              <a:rPr lang="en-GB" altLang="zh-CN" sz="1400" dirty="0">
                <a:ea typeface="SimSun" pitchFamily="2" charset="-122"/>
              </a:rPr>
              <a:t>(</a:t>
            </a:r>
            <a:r>
              <a:rPr lang="en-GB" altLang="zh-CN" sz="1400" dirty="0" smtClean="0">
                <a:ea typeface="SimSun" pitchFamily="2" charset="-122"/>
              </a:rPr>
              <a:t>RP-161481)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3DL/1UL inter-band CA (RP-161673)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4DL/1UL inter-band CA </a:t>
            </a:r>
            <a:r>
              <a:rPr lang="en-GB" altLang="zh-CN" sz="1400" dirty="0">
                <a:ea typeface="SimSun" pitchFamily="2" charset="-122"/>
              </a:rPr>
              <a:t>(</a:t>
            </a:r>
            <a:r>
              <a:rPr lang="en-GB" altLang="zh-CN" sz="1400" dirty="0" smtClean="0">
                <a:ea typeface="SimSun" pitchFamily="2" charset="-122"/>
              </a:rPr>
              <a:t>RP-161472)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5DL/1UL inter-band CA </a:t>
            </a:r>
            <a:r>
              <a:rPr lang="en-GB" altLang="zh-CN" sz="1400" dirty="0">
                <a:ea typeface="SimSun" pitchFamily="2" charset="-122"/>
              </a:rPr>
              <a:t>(</a:t>
            </a:r>
            <a:r>
              <a:rPr lang="en-GB" altLang="zh-CN" sz="1400" dirty="0" smtClean="0">
                <a:ea typeface="SimSun" pitchFamily="2" charset="-122"/>
              </a:rPr>
              <a:t>RP-161496)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2DL/2UL inter-band CA </a:t>
            </a:r>
            <a:r>
              <a:rPr lang="en-GB" altLang="zh-CN" sz="1400" dirty="0">
                <a:ea typeface="SimSun" pitchFamily="2" charset="-122"/>
              </a:rPr>
              <a:t>(</a:t>
            </a:r>
            <a:r>
              <a:rPr lang="en-GB" altLang="zh-CN" sz="1400" dirty="0" smtClean="0">
                <a:ea typeface="SimSun" pitchFamily="2" charset="-122"/>
              </a:rPr>
              <a:t>RP-161676)</a:t>
            </a:r>
          </a:p>
          <a:p>
            <a:pPr marL="742950" lvl="2" indent="-342900"/>
            <a:r>
              <a:rPr lang="en-GB" altLang="zh-CN" sz="1400" dirty="0" err="1" smtClean="0">
                <a:ea typeface="SimSun" pitchFamily="2" charset="-122"/>
              </a:rPr>
              <a:t>xDL</a:t>
            </a:r>
            <a:r>
              <a:rPr lang="en-GB" altLang="zh-CN" sz="1400" dirty="0" smtClean="0">
                <a:ea typeface="SimSun" pitchFamily="2" charset="-122"/>
              </a:rPr>
              <a:t>/2UL inter-band CA (RP-161487)</a:t>
            </a:r>
          </a:p>
          <a:p>
            <a:pPr marL="742950" lvl="2" indent="-342900"/>
            <a:r>
              <a:rPr lang="en-GB" altLang="zh-CN" sz="1400" dirty="0" smtClean="0">
                <a:ea typeface="SimSun" pitchFamily="2" charset="-122"/>
              </a:rPr>
              <a:t>3DL/3UL inter-band CA  - No updated</a:t>
            </a:r>
          </a:p>
          <a:p>
            <a:r>
              <a:rPr lang="en-US" altLang="zh-CN" sz="1800" dirty="0" smtClean="0"/>
              <a:t>Other new Work Item proposals  </a:t>
            </a:r>
          </a:p>
          <a:p>
            <a:pPr lvl="1"/>
            <a:r>
              <a:rPr lang="en-US" altLang="zh-CN" sz="1200" dirty="0" smtClean="0"/>
              <a:t>RF session (5 pcs) </a:t>
            </a:r>
          </a:p>
          <a:p>
            <a:pPr marL="1200150" lvl="3" indent="-342900"/>
            <a:r>
              <a:rPr lang="en-US" altLang="ko-KR" sz="1000" dirty="0" smtClean="0"/>
              <a:t>Category </a:t>
            </a:r>
            <a:r>
              <a:rPr lang="en-US" altLang="ko-KR" sz="1000" dirty="0"/>
              <a:t>1 device with single </a:t>
            </a:r>
            <a:r>
              <a:rPr lang="en-US" altLang="ko-KR" sz="1000" dirty="0" smtClean="0"/>
              <a:t>receiver </a:t>
            </a:r>
          </a:p>
          <a:p>
            <a:pPr marL="1200150" lvl="3" indent="-342900"/>
            <a:r>
              <a:rPr lang="en-US" altLang="zh-CN" sz="1000" dirty="0" smtClean="0"/>
              <a:t>Add channel bandwidth for Band 65</a:t>
            </a:r>
          </a:p>
          <a:p>
            <a:pPr marL="1200150" lvl="3" indent="-342900"/>
            <a:r>
              <a:rPr lang="en-US" altLang="zh-CN" sz="1000" dirty="0" smtClean="0"/>
              <a:t>Add power class for B3/B20/B28</a:t>
            </a:r>
          </a:p>
          <a:p>
            <a:pPr marL="1200150" lvl="3" indent="-342900"/>
            <a:r>
              <a:rPr lang="en-US" altLang="zh-CN" sz="1000" dirty="0" smtClean="0"/>
              <a:t>Band 11 and 31 support NB-</a:t>
            </a:r>
            <a:r>
              <a:rPr lang="en-US" altLang="zh-CN" sz="1000" dirty="0" err="1" smtClean="0"/>
              <a:t>IoT</a:t>
            </a:r>
            <a:endParaRPr lang="en-US" altLang="zh-CN" sz="1000" dirty="0" smtClean="0"/>
          </a:p>
          <a:p>
            <a:pPr marL="1200150" lvl="3" indent="-342900"/>
            <a:r>
              <a:rPr lang="en-US" altLang="zh-CN" sz="1000" dirty="0" smtClean="0"/>
              <a:t>High power UE (power class 2)  for Band 42</a:t>
            </a:r>
          </a:p>
          <a:p>
            <a:pPr marL="742950" lvl="2" indent="-342900"/>
            <a:r>
              <a:rPr lang="en-US" altLang="zh-CN" sz="1200" dirty="0" smtClean="0"/>
              <a:t>RRM/demodulation session  (7 pcs)</a:t>
            </a:r>
          </a:p>
          <a:p>
            <a:pPr marL="1200150" lvl="3" indent="-342900"/>
            <a:r>
              <a:rPr lang="en-GB" altLang="zh-CN" sz="1000" dirty="0" smtClean="0"/>
              <a:t>4Rx </a:t>
            </a:r>
            <a:r>
              <a:rPr lang="en-GB" altLang="zh-CN" sz="1000" dirty="0"/>
              <a:t>with </a:t>
            </a:r>
            <a:r>
              <a:rPr lang="en-GB" altLang="zh-CN" sz="1000" dirty="0" smtClean="0"/>
              <a:t>CA</a:t>
            </a:r>
          </a:p>
          <a:p>
            <a:pPr marL="1200150" lvl="3" indent="-342900"/>
            <a:r>
              <a:rPr lang="en-GB" altLang="zh-CN" sz="1000" dirty="0" smtClean="0"/>
              <a:t>Network-based CRS mitigation for LTE</a:t>
            </a:r>
            <a:endParaRPr lang="en-GB" altLang="zh-CN" sz="1000" dirty="0"/>
          </a:p>
          <a:p>
            <a:pPr marL="1200150" lvl="3" indent="-342900"/>
            <a:r>
              <a:rPr lang="en-GB" altLang="zh-CN" sz="1000" dirty="0" smtClean="0"/>
              <a:t>IC receiver for LTE </a:t>
            </a:r>
            <a:r>
              <a:rPr lang="en-GB" altLang="zh-CN" sz="1000" dirty="0"/>
              <a:t>BS</a:t>
            </a:r>
          </a:p>
          <a:p>
            <a:pPr marL="1200150" lvl="3" indent="-342900"/>
            <a:r>
              <a:rPr lang="en-GB" altLang="zh-CN" sz="1000" dirty="0"/>
              <a:t>Advanced receiver and 4Rx </a:t>
            </a:r>
          </a:p>
          <a:p>
            <a:pPr marL="1200150" lvl="3" indent="-342900"/>
            <a:r>
              <a:rPr lang="en-GB" altLang="zh-CN" sz="1000" dirty="0"/>
              <a:t>Enhanced </a:t>
            </a:r>
            <a:r>
              <a:rPr lang="en-GB" altLang="zh-CN" sz="1000" dirty="0" smtClean="0"/>
              <a:t>CRS and SU-MIMO interference mitigation</a:t>
            </a:r>
          </a:p>
          <a:p>
            <a:pPr marL="1200150" lvl="3" indent="-342900"/>
            <a:r>
              <a:rPr lang="en-GB" altLang="zh-CN" sz="1000" dirty="0" smtClean="0"/>
              <a:t>Low complexity high order MIMO for LTE</a:t>
            </a:r>
          </a:p>
          <a:p>
            <a:pPr marL="1200150" lvl="3" indent="-342900"/>
            <a:r>
              <a:rPr lang="en-GB" altLang="zh-CN" sz="1000" dirty="0" smtClean="0"/>
              <a:t>SI on advanced receiver feature concurrency and capability signalling </a:t>
            </a:r>
            <a:endParaRPr lang="en-GB" altLang="zh-CN" sz="1000" dirty="0"/>
          </a:p>
          <a:p>
            <a:pPr marL="742950" lvl="2" indent="-342900"/>
            <a:endParaRPr lang="en-GB" altLang="zh-CN" sz="1400" dirty="0" smtClean="0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79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976501"/>
              </p:ext>
            </p:extLst>
          </p:nvPr>
        </p:nvGraphicFramePr>
        <p:xfrm>
          <a:off x="618076" y="1651832"/>
          <a:ext cx="718028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4970"/>
                <a:gridCol w="700264"/>
                <a:gridCol w="613533"/>
                <a:gridCol w="613533"/>
                <a:gridCol w="567661"/>
                <a:gridCol w="630735"/>
                <a:gridCol w="630735"/>
                <a:gridCol w="682340"/>
                <a:gridCol w="533257"/>
                <a:gridCol w="533257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Q4 2016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Q1 2017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80bis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81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82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RD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NR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18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12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Maintenances &amp; Return</a:t>
                      </a:r>
                      <a:r>
                        <a:rPr lang="en-US" altLang="zh-CN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to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/>
                        <a:t>0</a:t>
                      </a:r>
                      <a:endParaRPr lang="zh-CN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Rel-13 &amp; Rel-14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12.85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18.8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13.9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15.15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0.15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-5.8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-0.9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-3.15</a:t>
                      </a:r>
                      <a:endParaRPr lang="zh-CN" altLang="en-US" sz="14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4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zh-CN" altLang="en-US" sz="14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30452" y="4756837"/>
            <a:ext cx="8229600" cy="828206"/>
          </a:xfrm>
        </p:spPr>
        <p:txBody>
          <a:bodyPr/>
          <a:lstStyle/>
          <a:p>
            <a:r>
              <a:rPr lang="en-US" altLang="zh-CN" sz="1800" dirty="0" smtClean="0"/>
              <a:t> Above TU budget are provided based on the latest SR submitted to RAN #72. </a:t>
            </a:r>
          </a:p>
          <a:p>
            <a:r>
              <a:rPr lang="en-US" altLang="zh-CN" sz="1800" dirty="0" smtClean="0"/>
              <a:t> 1 TU is reserved for common session in every RAN4 meeting</a:t>
            </a:r>
          </a:p>
          <a:p>
            <a:r>
              <a:rPr lang="en-US" altLang="zh-CN" sz="1800" dirty="0" smtClean="0"/>
              <a:t> NR SI and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 </a:t>
            </a:r>
            <a:r>
              <a:rPr lang="en-US" altLang="zh-CN" sz="1800" dirty="0" err="1" smtClean="0"/>
              <a:t>perf</a:t>
            </a:r>
            <a:r>
              <a:rPr lang="en-US" altLang="zh-CN" sz="1800" dirty="0" smtClean="0"/>
              <a:t> WI were treated in parallel session in Q2</a:t>
            </a:r>
          </a:p>
          <a:p>
            <a:pPr marL="0" indent="0">
              <a:buNone/>
            </a:pPr>
            <a:r>
              <a:rPr lang="en-US" altLang="zh-CN" sz="1800" dirty="0" smtClean="0"/>
              <a:t> 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455865"/>
              </p:ext>
            </p:extLst>
          </p:nvPr>
        </p:nvGraphicFramePr>
        <p:xfrm>
          <a:off x="383721" y="1616075"/>
          <a:ext cx="8428493" cy="3930201"/>
        </p:xfrm>
        <a:graphic>
          <a:graphicData uri="http://schemas.openxmlformats.org/drawingml/2006/table">
            <a:tbl>
              <a:tblPr/>
              <a:tblGrid>
                <a:gridCol w="519793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Perf. WI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Or WID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Core/Perf</a:t>
                      </a:r>
                    </a:p>
                  </a:txBody>
                  <a:tcPr marL="4093" marR="4093" marT="409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LTE Physical Layer Enhancements for MTC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RP-161463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100/80 %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LTE D2D Proximity Services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RP-161508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Multicarrier  Load Distribution of UEs in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US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RP-161696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Licensed-Assisted Access to Unlicensed Spectrum (Performance)</a:t>
                      </a:r>
                      <a:endParaRPr kumimoji="0" lang="fi-FI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RP-161583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100/90 %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Narrow Band IOT (NB-IOT) (Performance)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RP-161659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100/60 %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Elevation </a:t>
                      </a:r>
                      <a:r>
                        <a:rPr kumimoji="0" lang="en-GB" altLang="ja-JP" sz="9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Beamforming</a:t>
                      </a: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/Full-Dimension (FD) MIMO for LTE</a:t>
                      </a: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(Performance)</a:t>
                      </a:r>
                      <a:endParaRPr kumimoji="0" lang="en-GB" altLang="ja-JP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RP-160928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100/100 %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WI/SI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RP-161581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92/0 %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RP-161602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72AF2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SRS Carrier based Switching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RP-161662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55/0 %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Indoor Positioning enhancements for UTRA and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RP-161475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RP-161459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Multiuser Superposition Transmission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RP-161732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enhanced MTC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RP-161462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mobility enhancements in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RP-161700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50/0 %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RP-161660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13/0 %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LTE-based V2X Services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RP-161605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New Radio Access Technology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RP-161587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20 %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779085"/>
              </p:ext>
            </p:extLst>
          </p:nvPr>
        </p:nvGraphicFramePr>
        <p:xfrm>
          <a:off x="233012" y="1009116"/>
          <a:ext cx="8783638" cy="1554480"/>
        </p:xfrm>
        <a:graphic>
          <a:graphicData uri="http://schemas.openxmlformats.org/drawingml/2006/table">
            <a:tbl>
              <a:tblPr/>
              <a:tblGrid>
                <a:gridCol w="1839913"/>
                <a:gridCol w="231933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1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RAN4#80bis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10 – 14 October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Ljubljana, Slovenia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RAN4#81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14 – 18 November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US, Reno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NAF3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RAN#74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 – 8 December 2016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Vienna, Austria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 – 19 Jan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13-  17 Feb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Athens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323850" y="-50800"/>
            <a:ext cx="7200900" cy="360363"/>
          </a:xfrm>
        </p:spPr>
        <p:txBody>
          <a:bodyPr lIns="90488" tIns="44450" rIns="90488" bIns="44450">
            <a:normAutofit fontScale="90000"/>
          </a:bodyPr>
          <a:lstStyle/>
          <a:p>
            <a:r>
              <a:rPr lang="sv-SE" altLang="zh-CN" sz="2300" dirty="0" smtClean="0"/>
              <a:t>RAN WG4 Schedule</a:t>
            </a:r>
            <a:endParaRPr lang="en-US" altLang="zh-CN" sz="23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/>
          </p:cNvSpPr>
          <p:nvPr>
            <p:ph type="title"/>
          </p:nvPr>
        </p:nvSpPr>
        <p:spPr>
          <a:xfrm>
            <a:off x="193675" y="257175"/>
            <a:ext cx="6834188" cy="663575"/>
          </a:xfrm>
        </p:spPr>
        <p:txBody>
          <a:bodyPr/>
          <a:lstStyle/>
          <a:p>
            <a:r>
              <a:rPr lang="sv-SE" altLang="en-US" smtClean="0"/>
              <a:t>Concluding remarks</a:t>
            </a:r>
            <a:endParaRPr lang="en-US" altLang="en-US" smtClean="0"/>
          </a:p>
        </p:txBody>
      </p:sp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1600" dirty="0" smtClean="0">
              <a:solidFill>
                <a:schemeClr val="hlink"/>
              </a:solidFill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800" dirty="0" smtClean="0"/>
              <a:t>2 </a:t>
            </a:r>
            <a:r>
              <a:rPr lang="en-GB" altLang="en-US" sz="1800" dirty="0"/>
              <a:t>RAN4 led WI/SI complete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 smtClean="0"/>
              <a:t>LTE DL 4Rx antenna ports (Performance)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ja-JP" sz="1400" dirty="0" smtClean="0"/>
              <a:t>Base station (BS) RF requirements for Active Antenna System (AAS) </a:t>
            </a:r>
            <a:endParaRPr lang="fi-FI" altLang="ja-JP" sz="14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fi-FI" altLang="ja-JP" sz="1800" dirty="0"/>
              <a:t> </a:t>
            </a:r>
            <a:r>
              <a:rPr lang="fi-FI" altLang="ja-JP" sz="1800" dirty="0" smtClean="0"/>
              <a:t>3 other </a:t>
            </a:r>
            <a:r>
              <a:rPr lang="fi-FI" altLang="ja-JP" sz="1800" dirty="0"/>
              <a:t>WG led WI/SI </a:t>
            </a:r>
            <a:r>
              <a:rPr lang="fi-FI" altLang="ja-JP" sz="1800" dirty="0" smtClean="0"/>
              <a:t>complete</a:t>
            </a:r>
          </a:p>
          <a:p>
            <a:pPr lvl="1" eaLnBrk="1" fontAlgn="b" hangingPunct="1"/>
            <a:r>
              <a:rPr lang="en-US" sz="1400" dirty="0"/>
              <a:t>Enhanced LTE D2D Proximity Services (Performance)</a:t>
            </a:r>
          </a:p>
          <a:p>
            <a:pPr lvl="1" eaLnBrk="1" fontAlgn="b" hangingPunct="1"/>
            <a:r>
              <a:rPr lang="en-US" sz="1400" dirty="0"/>
              <a:t>Multicarrier  Load Distribution of UEs in LTE</a:t>
            </a:r>
            <a:r>
              <a:rPr lang="fi-FI" sz="1400" dirty="0"/>
              <a:t>(Performance)</a:t>
            </a:r>
            <a:endParaRPr lang="en-US" sz="1400" dirty="0"/>
          </a:p>
          <a:p>
            <a:pPr lvl="1" eaLnBrk="1" fontAlgn="b" hangingPunct="1"/>
            <a:r>
              <a:rPr lang="en-GB" sz="1400" dirty="0"/>
              <a:t>Elevation </a:t>
            </a:r>
            <a:r>
              <a:rPr lang="en-GB" sz="1400" dirty="0" err="1"/>
              <a:t>Beamforming</a:t>
            </a:r>
            <a:r>
              <a:rPr lang="en-GB" sz="1400" dirty="0"/>
              <a:t>/Full-Dimension (FD) MIMO for LTE</a:t>
            </a:r>
            <a:r>
              <a:rPr lang="fi-FI" sz="1400" dirty="0"/>
              <a:t>(Performance)</a:t>
            </a:r>
            <a:endParaRPr lang="en-US" sz="1400" dirty="0"/>
          </a:p>
          <a:p>
            <a:pPr lvl="1" eaLnBrk="1" fontAlgn="b" hangingPunct="1"/>
            <a:r>
              <a:rPr lang="en-GB" sz="1400" dirty="0"/>
              <a:t>Support V2V services based on LTE </a:t>
            </a:r>
            <a:r>
              <a:rPr lang="en-GB" sz="1400" dirty="0" err="1"/>
              <a:t>sidelink</a:t>
            </a:r>
            <a:r>
              <a:rPr lang="en-GB" sz="1400" dirty="0"/>
              <a:t> (Core)</a:t>
            </a:r>
            <a:endParaRPr lang="en-US" sz="140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fi-FI" altLang="ja-JP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1600" b="1" dirty="0" smtClean="0">
                <a:solidFill>
                  <a:srgbClr val="C00000"/>
                </a:solidFill>
              </a:rPr>
              <a:t>4Q 2016 main goal is to focus on progressing  Rel-13 work </a:t>
            </a:r>
            <a:r>
              <a:rPr lang="en-GB" altLang="en-US" sz="1600" b="1" dirty="0" err="1" smtClean="0">
                <a:solidFill>
                  <a:srgbClr val="C00000"/>
                </a:solidFill>
              </a:rPr>
              <a:t>perf</a:t>
            </a:r>
            <a:r>
              <a:rPr lang="en-GB" altLang="en-US" sz="1600" b="1" dirty="0" smtClean="0">
                <a:solidFill>
                  <a:srgbClr val="C00000"/>
                </a:solidFill>
              </a:rPr>
              <a:t> part and Rel-14 work  core part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GB" altLang="en-US" sz="1200" b="1" dirty="0" smtClean="0">
              <a:solidFill>
                <a:srgbClr val="C00000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1600" dirty="0" smtClean="0">
                <a:solidFill>
                  <a:schemeClr val="hlink"/>
                </a:solidFill>
              </a:rPr>
              <a:t>Thanks to: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Vice chairmen Xizeng Dai and Hiromasa Umeda for preparation and session chairing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Issam Toufik for efficient secretary support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Evening AH chairs: </a:t>
            </a:r>
          </a:p>
          <a:p>
            <a:pPr lvl="2">
              <a:lnSpc>
                <a:spcPct val="80000"/>
              </a:lnSpc>
              <a:spcBef>
                <a:spcPct val="15000"/>
              </a:spcBef>
            </a:pPr>
            <a:r>
              <a:rPr lang="en-US" altLang="en-US" sz="1100" kern="1200" dirty="0">
                <a:latin typeface="Calibri" pitchFamily="34" charset="0"/>
                <a:ea typeface="MS PGothic" pitchFamily="34" charset="-128"/>
              </a:rPr>
              <a:t>Richard </a:t>
            </a:r>
            <a:r>
              <a:rPr lang="en-US" altLang="en-US" sz="1100" kern="1200" dirty="0" smtClean="0">
                <a:latin typeface="Calibri" pitchFamily="34" charset="0"/>
                <a:ea typeface="MS PGothic" pitchFamily="34" charset="-128"/>
              </a:rPr>
              <a:t>Kybett, </a:t>
            </a:r>
            <a:r>
              <a:rPr lang="fi-FI" altLang="en-US" sz="1100" dirty="0" smtClean="0">
                <a:ea typeface="MS PGothic" pitchFamily="34" charset="-128"/>
              </a:rPr>
              <a:t>Anatoliy </a:t>
            </a:r>
            <a:r>
              <a:rPr lang="fi-FI" altLang="en-US" sz="1100" dirty="0">
                <a:ea typeface="MS PGothic" pitchFamily="34" charset="-128"/>
              </a:rPr>
              <a:t>Ioffe </a:t>
            </a:r>
            <a:r>
              <a:rPr lang="fi-FI" altLang="en-US" sz="1100" dirty="0" smtClean="0">
                <a:ea typeface="MS PGothic" pitchFamily="34" charset="-128"/>
              </a:rPr>
              <a:t>, </a:t>
            </a:r>
            <a:r>
              <a:rPr lang="en-US" altLang="en-US" sz="1100" dirty="0">
                <a:ea typeface="MS PGothic" pitchFamily="34" charset="-128"/>
              </a:rPr>
              <a:t>Steven </a:t>
            </a:r>
            <a:r>
              <a:rPr lang="en-US" altLang="en-US" sz="1100" dirty="0" smtClean="0">
                <a:ea typeface="MS PGothic" pitchFamily="34" charset="-128"/>
              </a:rPr>
              <a:t>Chen, </a:t>
            </a:r>
            <a:r>
              <a:rPr lang="en-US" altLang="en-US" sz="1100" dirty="0">
                <a:ea typeface="MS PGothic" pitchFamily="34" charset="-128"/>
              </a:rPr>
              <a:t>Chris </a:t>
            </a:r>
            <a:r>
              <a:rPr lang="en-US" altLang="en-US" sz="1100" dirty="0" err="1" smtClean="0">
                <a:ea typeface="MS PGothic" pitchFamily="34" charset="-128"/>
              </a:rPr>
              <a:t>Callender</a:t>
            </a:r>
            <a:r>
              <a:rPr lang="en-US" altLang="en-US" sz="1100" dirty="0" smtClean="0">
                <a:ea typeface="MS PGothic" pitchFamily="34" charset="-128"/>
              </a:rPr>
              <a:t>, </a:t>
            </a:r>
            <a:r>
              <a:rPr lang="en-US" altLang="zh-CN" sz="1100" dirty="0" smtClean="0">
                <a:latin typeface="Calibri" pitchFamily="34" charset="0"/>
                <a:ea typeface="MS PGothic" pitchFamily="34" charset="-128"/>
              </a:rPr>
              <a:t>Johan</a:t>
            </a:r>
            <a:r>
              <a:rPr kumimoji="1" lang="en-US" altLang="zh-CN" dirty="0" smtClean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zh-CN" sz="1100" dirty="0" smtClean="0">
                <a:latin typeface="Calibri" pitchFamily="34" charset="0"/>
                <a:ea typeface="MS PGothic" pitchFamily="34" charset="-128"/>
              </a:rPr>
              <a:t>Sköld</a:t>
            </a:r>
            <a:r>
              <a:rPr lang="en-US" altLang="zh-CN" sz="11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Muhammad Kazmi, </a:t>
            </a:r>
            <a:r>
              <a:rPr lang="en-US" altLang="en-US" sz="1100" dirty="0" err="1" smtClean="0">
                <a:latin typeface="Calibri" pitchFamily="34" charset="0"/>
                <a:ea typeface="MS PGothic" pitchFamily="34" charset="-128"/>
              </a:rPr>
              <a:t>Shuwan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 Lim, </a:t>
            </a:r>
            <a:r>
              <a:rPr lang="en-US" altLang="en-US" sz="1100" dirty="0" err="1" smtClean="0">
                <a:latin typeface="Calibri" pitchFamily="34" charset="0"/>
                <a:ea typeface="MS PGothic" pitchFamily="34" charset="-128"/>
              </a:rPr>
              <a:t>Kunihiko</a:t>
            </a:r>
            <a:r>
              <a:rPr lang="en-US" altLang="en-US" sz="1100" dirty="0" smtClean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en-US" sz="1100" dirty="0" err="1" smtClean="0">
                <a:latin typeface="Calibri" pitchFamily="34" charset="0"/>
                <a:ea typeface="MS PGothic" pitchFamily="34" charset="-128"/>
              </a:rPr>
              <a:t>Teshima</a:t>
            </a:r>
            <a:endParaRPr lang="sv-SE" altLang="en-US" sz="1100" dirty="0">
              <a:latin typeface="Calibri" pitchFamily="34" charset="0"/>
              <a:ea typeface="MS PGothic" pitchFamily="34" charset="-128"/>
            </a:endParaRP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sv-SE" altLang="en-US" sz="1400" dirty="0" smtClean="0"/>
              <a:t>Delegates for enthusiastic contributions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400" dirty="0" smtClean="0">
                <a:cs typeface="Arial" charset="0"/>
              </a:rPr>
              <a:t>Huawei, ASTRI and EF3 </a:t>
            </a:r>
            <a:r>
              <a:rPr lang="sv-SE" altLang="en-US" sz="1400" dirty="0" smtClean="0"/>
              <a:t>meeting hosting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Work Items</a:t>
            </a:r>
            <a:br>
              <a:rPr lang="sv-SE" altLang="en-US" dirty="0" smtClean="0"/>
            </a:br>
            <a:r>
              <a:rPr lang="sv-SE" altLang="en-US" dirty="0" smtClean="0"/>
              <a:t>HSPA &amp; LTE</a:t>
            </a:r>
            <a:endParaRPr lang="en-US" altLang="en-US" dirty="0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228331</TotalTime>
  <Words>9318</Words>
  <Application>Microsoft Office PowerPoint</Application>
  <PresentationFormat>On-screen Show (4:3)</PresentationFormat>
  <Paragraphs>3619</Paragraphs>
  <Slides>81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81</vt:i4>
      </vt:variant>
    </vt:vector>
  </HeadingPairs>
  <TitlesOfParts>
    <vt:vector size="82" baseType="lpstr">
      <vt:lpstr>3gpp</vt:lpstr>
      <vt:lpstr>  </vt:lpstr>
      <vt:lpstr>Meetings</vt:lpstr>
      <vt:lpstr>2016 Statistics</vt:lpstr>
      <vt:lpstr>Executive Summary</vt:lpstr>
      <vt:lpstr>Non-spectrum related WI/SI status RAN4 led items Rel-13</vt:lpstr>
      <vt:lpstr>Spectrum related WI/SI status Rel-14</vt:lpstr>
      <vt:lpstr>Non-spectrum related WI/SI status RAN4 led items Rel-14</vt:lpstr>
      <vt:lpstr>Status of other WG led WI/SIs  impacting RAN4</vt:lpstr>
      <vt:lpstr>Rel-13 Work Items HSPA &amp; LTE</vt:lpstr>
      <vt:lpstr>BS RF requirements for Active Antenna Array System (AAS)</vt:lpstr>
      <vt:lpstr>Further LTE Physical Layer Enhancements for MTC</vt:lpstr>
      <vt:lpstr>LTE DL 4RX antenna ports</vt:lpstr>
      <vt:lpstr>Enhanced LTE D2D</vt:lpstr>
      <vt:lpstr>Multicarrier Load distribution</vt:lpstr>
      <vt:lpstr>LAA to Unlicensed Spectrum</vt:lpstr>
      <vt:lpstr>Narrow Band IoT (Performance) </vt:lpstr>
      <vt:lpstr>Elevation Beamforming / Full-Dimension (FD) MIMO for LTE  </vt:lpstr>
      <vt:lpstr>TEI-13 (1/2) </vt:lpstr>
      <vt:lpstr>TEI-13 (2/2) </vt:lpstr>
      <vt:lpstr>Rel-13 Non-Spectrum related SI</vt:lpstr>
      <vt:lpstr>Study on Multi-node testing for LAA</vt:lpstr>
      <vt:lpstr>Rel-14 Specturm related WI/SI</vt:lpstr>
      <vt:lpstr>LTE Intra-Band CA including contiguous and non-contiguous </vt:lpstr>
      <vt:lpstr>PowerPoint Presentation</vt:lpstr>
      <vt:lpstr>LTE Inter-band CA for 2DL/1UL</vt:lpstr>
      <vt:lpstr>LTE Inter-band CA for 2DL/1UL</vt:lpstr>
      <vt:lpstr>LTE Inter-band CA for 2DL/1UL</vt:lpstr>
      <vt:lpstr>LTE Inter-band CA for 2DL/1UL</vt:lpstr>
      <vt:lpstr>PowerPoint Presentation</vt:lpstr>
      <vt:lpstr>LTE Inter-band CA for 2DL/1UL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5DL/1UL</vt:lpstr>
      <vt:lpstr>LTE Inter-band CA for 5DL/1UL</vt:lpstr>
      <vt:lpstr>LTE Inter-band CA for 5DL/1UL</vt:lpstr>
      <vt:lpstr>LTE Inter-band CA for 5DL/1UL</vt:lpstr>
      <vt:lpstr>LTE Inter-band CA for 2DL/2UL</vt:lpstr>
      <vt:lpstr>LTE Inter-band CA for xDL/2UL with x=3,4,5</vt:lpstr>
      <vt:lpstr>LTE Inter-band CA for xDL/2UL with x=3,4,5</vt:lpstr>
      <vt:lpstr>LTE Inter-band CA for 3DL/3UL</vt:lpstr>
      <vt:lpstr>Band 41 power class 2 operation</vt:lpstr>
      <vt:lpstr>CBRS 3.5GHz band for LTE in US</vt:lpstr>
      <vt:lpstr>SI on CA for Band 3 and Band 39 </vt:lpstr>
      <vt:lpstr>SI on Global application of LTE band 11 and 21</vt:lpstr>
      <vt:lpstr>Rel-14 Work&amp;Study Items LTE &amp;HSPA</vt:lpstr>
      <vt:lpstr>Performance enhancements for high speed scenario</vt:lpstr>
      <vt:lpstr>Multi-Band CS testing with three or more bands</vt:lpstr>
      <vt:lpstr>eAAS</vt:lpstr>
      <vt:lpstr>LTE MIMO OTA</vt:lpstr>
      <vt:lpstr>LTE Gap Enhancement</vt:lpstr>
      <vt:lpstr>LTE TRP and TRS</vt:lpstr>
      <vt:lpstr>eLAA</vt:lpstr>
      <vt:lpstr>Support for V2V services based on LTE sidelink </vt:lpstr>
      <vt:lpstr>SRS switching</vt:lpstr>
      <vt:lpstr>Uplink enhancement</vt:lpstr>
      <vt:lpstr>Further Indoor positioning enhancements</vt:lpstr>
      <vt:lpstr>MUST</vt:lpstr>
      <vt:lpstr>FeMTC</vt:lpstr>
      <vt:lpstr>Further mobility enhancement</vt:lpstr>
      <vt:lpstr>NB-IoT enhancement </vt:lpstr>
      <vt:lpstr>V2X</vt:lpstr>
      <vt:lpstr>NB-IoT co-existence with CDMA</vt:lpstr>
      <vt:lpstr>LTE bandwidth flexibility enhancement</vt:lpstr>
      <vt:lpstr>NR</vt:lpstr>
      <vt:lpstr>RAN WG4 Work plan</vt:lpstr>
      <vt:lpstr>Changes and new WI/SI proposals</vt:lpstr>
      <vt:lpstr>RAN4 capacity</vt:lpstr>
      <vt:lpstr>RAN WG4 Schedule</vt:lpstr>
      <vt:lpstr>Concluding remarks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4084</cp:revision>
  <cp:lastPrinted>2016-09-15T08:31:35Z</cp:lastPrinted>
  <dcterms:created xsi:type="dcterms:W3CDTF">2009-11-27T05:15:11Z</dcterms:created>
  <dcterms:modified xsi:type="dcterms:W3CDTF">2016-09-18T06:05:18Z</dcterms:modified>
</cp:coreProperties>
</file>