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63" r:id="rId3"/>
    <p:sldId id="261" r:id="rId4"/>
    <p:sldId id="259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E20000"/>
    <a:srgbClr val="E551E2"/>
    <a:srgbClr val="FF66FF"/>
    <a:srgbClr val="CC0099"/>
    <a:srgbClr val="E3442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5992" autoAdjust="0"/>
    <p:restoredTop sz="94660"/>
  </p:normalViewPr>
  <p:slideViewPr>
    <p:cSldViewPr>
      <p:cViewPr varScale="1">
        <p:scale>
          <a:sx n="72" d="100"/>
          <a:sy n="72" d="100"/>
        </p:scale>
        <p:origin x="184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9F75B-004D-4CDB-B80C-797140E581B2}" type="datetimeFigureOut">
              <a:rPr lang="en-US" smtClean="0"/>
              <a:t>2016-06-15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5F87D-DD2B-4106-A803-383574965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7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3346-5576-447A-9917-CB4DBF9261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12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3346-5576-447A-9917-CB4DBF9261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15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3346-5576-447A-9917-CB4DBF9261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31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966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84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65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134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47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36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73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07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002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2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035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0CA9-D051-45E3-BE01-5718A6DB78C7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45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NR schedule and phases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Source: TSG-RAN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516216" y="106881"/>
            <a:ext cx="2340559" cy="646331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sz="3600" smtClean="0"/>
              <a:t>RP-161253</a:t>
            </a:r>
          </a:p>
        </p:txBody>
      </p:sp>
    </p:spTree>
    <p:extLst>
      <p:ext uri="{BB962C8B-B14F-4D97-AF65-F5344CB8AC3E}">
        <p14:creationId xmlns:p14="http://schemas.microsoft.com/office/powerpoint/2010/main" val="344208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smtClean="0"/>
              <a:t>TSG-RAN agreements on NR scope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2400"/>
              <a:t>Overall Release-15 timeline </a:t>
            </a:r>
            <a:r>
              <a:rPr lang="en-US" altLang="ko-KR" sz="2400" smtClean="0"/>
              <a:t>unchanged, completion target June/2018</a:t>
            </a:r>
            <a:endParaRPr lang="en-US" altLang="ko-KR" sz="2400"/>
          </a:p>
          <a:p>
            <a:r>
              <a:rPr lang="en-US" altLang="ko-KR" sz="2400" smtClean="0"/>
              <a:t>Target content for Rel-15 </a:t>
            </a:r>
          </a:p>
          <a:p>
            <a:pPr lvl="1"/>
            <a:r>
              <a:rPr lang="en-US" altLang="ko-KR" sz="2000" smtClean="0"/>
              <a:t>Support for both Standalone and Non-Standalone operation included, work starting in conjunction and running together</a:t>
            </a:r>
          </a:p>
          <a:p>
            <a:pPr lvl="2"/>
            <a:r>
              <a:rPr lang="en-US" altLang="ko-KR" sz="1600" smtClean="0"/>
              <a:t>Non-standalone NR in this context implies using LTE as control plane anchor</a:t>
            </a:r>
          </a:p>
          <a:p>
            <a:pPr lvl="2"/>
            <a:r>
              <a:rPr lang="en-US" altLang="ko-KR" sz="1600"/>
              <a:t>Standalone NR in this context implies full control plane capability for </a:t>
            </a:r>
            <a:r>
              <a:rPr lang="en-US" altLang="ko-KR" sz="1600" smtClean="0"/>
              <a:t>NR</a:t>
            </a:r>
          </a:p>
          <a:p>
            <a:pPr lvl="2"/>
            <a:r>
              <a:rPr lang="en-US" altLang="ko-KR" sz="1600" smtClean="0"/>
              <a:t>Some potential architecture configuration options are shown in RP-161249 for information</a:t>
            </a:r>
          </a:p>
          <a:p>
            <a:pPr lvl="1"/>
            <a:r>
              <a:rPr lang="en-US" altLang="ko-KR" sz="2000" smtClean="0"/>
              <a:t>eMBB, Low Latency, and High Reliability (to enable some URLLC use cases) in scope</a:t>
            </a:r>
            <a:endParaRPr lang="en-US" altLang="ko-KR" sz="1600" smtClean="0"/>
          </a:p>
          <a:p>
            <a:pPr lvl="1"/>
            <a:r>
              <a:rPr lang="en-US" altLang="ko-KR" sz="2000" smtClean="0"/>
              <a:t>&lt;6GHz and &gt;6GHz in scope</a:t>
            </a:r>
          </a:p>
          <a:p>
            <a:pPr lvl="1"/>
            <a:r>
              <a:rPr lang="en-US" altLang="ko-KR" sz="2000" smtClean="0"/>
              <a:t>Detailed target content subject to eventual SI conclusions and agreed WID scope</a:t>
            </a:r>
            <a:endParaRPr lang="en-US" altLang="ko-KR" sz="2000" dirty="0" smtClean="0"/>
          </a:p>
          <a:p>
            <a:pPr lvl="1"/>
            <a:endParaRPr lang="en-US" altLang="ko-KR" sz="1400"/>
          </a:p>
          <a:p>
            <a:endParaRPr lang="en-US" altLang="ko-KR" sz="2200" smtClean="0"/>
          </a:p>
        </p:txBody>
      </p:sp>
    </p:spTree>
    <p:extLst>
      <p:ext uri="{BB962C8B-B14F-4D97-AF65-F5344CB8AC3E}">
        <p14:creationId xmlns:p14="http://schemas.microsoft.com/office/powerpoint/2010/main" val="248018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NR workplan in TSG-RAN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640960" cy="4464496"/>
          </a:xfrm>
        </p:spPr>
        <p:txBody>
          <a:bodyPr>
            <a:noAutofit/>
          </a:bodyPr>
          <a:lstStyle/>
          <a:p>
            <a:r>
              <a:rPr lang="en-US" sz="2000" smtClean="0"/>
              <a:t>Ask RAN1/RAN2/RAN3/RAN4/SA2 </a:t>
            </a:r>
            <a:r>
              <a:rPr lang="en-US" sz="2000"/>
              <a:t>to </a:t>
            </a:r>
            <a:r>
              <a:rPr lang="en-US" sz="2000" smtClean="0"/>
              <a:t>ensure availability </a:t>
            </a:r>
            <a:r>
              <a:rPr lang="en-US" sz="2000"/>
              <a:t>of </a:t>
            </a:r>
            <a:r>
              <a:rPr lang="en-US" sz="2000" smtClean="0"/>
              <a:t>forward </a:t>
            </a:r>
            <a:r>
              <a:rPr lang="en-US" sz="2000"/>
              <a:t>compatibility </a:t>
            </a:r>
            <a:r>
              <a:rPr lang="en-US" sz="2000" smtClean="0"/>
              <a:t>and report to RAN#75</a:t>
            </a:r>
          </a:p>
          <a:p>
            <a:pPr lvl="1"/>
            <a:r>
              <a:rPr lang="en-US" sz="1600" smtClean="0"/>
              <a:t>This report will aid the scoping of the WID and the expected NR timeline</a:t>
            </a:r>
          </a:p>
          <a:p>
            <a:r>
              <a:rPr lang="en-US" sz="2000" smtClean="0"/>
              <a:t>Target functional requirements impacting L1 design should be available by WID approval (March/2017)</a:t>
            </a:r>
          </a:p>
          <a:p>
            <a:pPr lvl="1"/>
            <a:r>
              <a:rPr lang="en-US" sz="1800" smtClean="0"/>
              <a:t>Potential addition and/or removal of target functional requirements may be undertaken in subsequent TSG meetings as per normal process</a:t>
            </a:r>
          </a:p>
          <a:p>
            <a:r>
              <a:rPr lang="en-US" sz="2000" smtClean="0"/>
              <a:t>L1/L2 </a:t>
            </a:r>
            <a:r>
              <a:rPr lang="en-US" sz="2000"/>
              <a:t>NR aspects:</a:t>
            </a:r>
          </a:p>
          <a:p>
            <a:pPr lvl="1"/>
            <a:r>
              <a:rPr lang="en-US" sz="1800"/>
              <a:t>Common aspects of Standalone/Non-standalone L1/L2 stage 3, and principles of Standalone-specific components </a:t>
            </a:r>
            <a:r>
              <a:rPr lang="en-US" sz="1800" smtClean="0"/>
              <a:t/>
            </a:r>
            <a:br>
              <a:rPr lang="en-US" sz="1800" smtClean="0"/>
            </a:br>
            <a:r>
              <a:rPr lang="en-US" sz="1800" smtClean="0">
                <a:sym typeface="Wingdings" panose="05000000000000000000" pitchFamily="2" charset="2"/>
              </a:rPr>
              <a:t> completion </a:t>
            </a:r>
            <a:r>
              <a:rPr lang="en-US" sz="1800" smtClean="0"/>
              <a:t>target Dec/2017 </a:t>
            </a:r>
            <a:r>
              <a:rPr lang="en-US" sz="1800"/>
              <a:t>– see box 3</a:t>
            </a:r>
            <a:r>
              <a:rPr lang="en-US" sz="1800" smtClean="0"/>
              <a:t> on timeplan</a:t>
            </a:r>
            <a:endParaRPr lang="en-US" sz="1800"/>
          </a:p>
          <a:p>
            <a:pPr lvl="1"/>
            <a:r>
              <a:rPr lang="en-US" sz="1800"/>
              <a:t>Standalone specific L1/L2 stage 3 </a:t>
            </a:r>
            <a:r>
              <a:rPr lang="en-US" sz="1800" smtClean="0">
                <a:sym typeface="Wingdings" panose="05000000000000000000" pitchFamily="2" charset="2"/>
              </a:rPr>
              <a:t> completion target </a:t>
            </a:r>
            <a:r>
              <a:rPr lang="en-US" sz="1800" smtClean="0"/>
              <a:t>March/2018</a:t>
            </a:r>
            <a:endParaRPr lang="en-US" sz="1800"/>
          </a:p>
          <a:p>
            <a:r>
              <a:rPr lang="en-US" sz="2000"/>
              <a:t>Higher Layers NR aspects:</a:t>
            </a:r>
          </a:p>
          <a:p>
            <a:pPr lvl="1"/>
            <a:r>
              <a:rPr lang="fi-FI" sz="1800" smtClean="0"/>
              <a:t>Non-Standalone </a:t>
            </a:r>
            <a:r>
              <a:rPr lang="fi-FI" sz="1800"/>
              <a:t>higher layers </a:t>
            </a:r>
            <a:r>
              <a:rPr lang="fi-FI" sz="1800" smtClean="0"/>
              <a:t>completion target to be defined at RAN#75</a:t>
            </a:r>
          </a:p>
          <a:p>
            <a:pPr lvl="1"/>
            <a:r>
              <a:rPr lang="fi-FI" sz="1800" smtClean="0"/>
              <a:t>Standalone </a:t>
            </a:r>
            <a:r>
              <a:rPr lang="fi-FI" sz="1800"/>
              <a:t>higher layers </a:t>
            </a:r>
            <a:r>
              <a:rPr lang="fi-FI" sz="1800" smtClean="0"/>
              <a:t>completion target June/2018</a:t>
            </a:r>
            <a:r>
              <a:rPr lang="fi-FI" sz="1800"/>
              <a:t>. </a:t>
            </a:r>
            <a:endParaRPr lang="fi-FI" sz="1800" smtClean="0"/>
          </a:p>
        </p:txBody>
      </p:sp>
    </p:spTree>
    <p:extLst>
      <p:ext uri="{BB962C8B-B14F-4D97-AF65-F5344CB8AC3E}">
        <p14:creationId xmlns:p14="http://schemas.microsoft.com/office/powerpoint/2010/main" val="84154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traight Connector 53"/>
          <p:cNvCxnSpPr/>
          <p:nvPr/>
        </p:nvCxnSpPr>
        <p:spPr>
          <a:xfrm flipV="1">
            <a:off x="5868144" y="5230942"/>
            <a:ext cx="0" cy="4868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7686116" y="2050759"/>
            <a:ext cx="0" cy="1954305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3999" cy="1143000"/>
          </a:xfrm>
        </p:spPr>
        <p:txBody>
          <a:bodyPr>
            <a:noAutofit/>
          </a:bodyPr>
          <a:lstStyle/>
          <a:p>
            <a:r>
              <a:rPr lang="es-ES" sz="3600" smtClean="0"/>
              <a:t>Overall timeline for NR in TSG-RAN</a:t>
            </a:r>
            <a:endParaRPr lang="en-GB" sz="3600" dirty="0"/>
          </a:p>
        </p:txBody>
      </p:sp>
      <p:sp>
        <p:nvSpPr>
          <p:cNvPr id="4" name="Rounded Rectangle 3"/>
          <p:cNvSpPr/>
          <p:nvPr/>
        </p:nvSpPr>
        <p:spPr>
          <a:xfrm>
            <a:off x="6228184" y="1052736"/>
            <a:ext cx="2664296" cy="998023"/>
          </a:xfrm>
          <a:prstGeom prst="roundRect">
            <a:avLst>
              <a:gd name="adj" fmla="val 13658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45357" y="4641287"/>
            <a:ext cx="3672408" cy="2099501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00B0F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7405" y="4678685"/>
            <a:ext cx="3530359" cy="206210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rgbClr val="00B0F0"/>
                </a:solidFill>
              </a:rPr>
              <a:t>2. CHECKPOINT</a:t>
            </a:r>
            <a:r>
              <a:rPr lang="en-US" sz="1600" b="1" u="sng" dirty="0" smtClean="0">
                <a:solidFill>
                  <a:srgbClr val="00B0F0"/>
                </a:solidFill>
              </a:rPr>
              <a:t>: RAN#75: March 2017</a:t>
            </a:r>
            <a:r>
              <a:rPr lang="en-US" sz="1600" b="1" dirty="0" smtClean="0">
                <a:solidFill>
                  <a:srgbClr val="00B0F0"/>
                </a:solidFill>
              </a:rPr>
              <a:t>:</a:t>
            </a:r>
          </a:p>
          <a:p>
            <a:r>
              <a:rPr lang="en-US" sz="1400" smtClean="0"/>
              <a:t>- Completion of SI with corresponding performance evaluation and concepts;</a:t>
            </a:r>
          </a:p>
          <a:p>
            <a:r>
              <a:rPr lang="en-US" sz="1400" smtClean="0"/>
              <a:t>-  </a:t>
            </a:r>
            <a:r>
              <a:rPr lang="en-US" sz="1400"/>
              <a:t>A</a:t>
            </a:r>
            <a:r>
              <a:rPr lang="en-US" sz="1400" smtClean="0"/>
              <a:t>pproval of WID(s);</a:t>
            </a:r>
            <a:br>
              <a:rPr lang="en-US" sz="1400" smtClean="0"/>
            </a:br>
            <a:r>
              <a:rPr lang="en-US" sz="1400" smtClean="0"/>
              <a:t>- Report from RAN1/RAN2/RAN3/RAN4/SA2 on fwd compatibility of NSA and SA NR; </a:t>
            </a:r>
          </a:p>
          <a:p>
            <a:r>
              <a:rPr lang="en-GB" sz="1400" smtClean="0"/>
              <a:t>- </a:t>
            </a:r>
            <a:r>
              <a:rPr lang="en-US" sz="1400"/>
              <a:t>Reconfirmation of NR timeplan, including completion target for NSA higher layer </a:t>
            </a:r>
            <a:r>
              <a:rPr lang="en-US" sz="1400" smtClean="0"/>
              <a:t>components (box 4)</a:t>
            </a:r>
            <a:endParaRPr lang="en-GB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4614407" y="2420888"/>
            <a:ext cx="2837913" cy="1296144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97574" y="2475669"/>
            <a:ext cx="2608224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rgbClr val="92D050"/>
                </a:solidFill>
              </a:rPr>
              <a:t>4. RAN#78/RAN#79:</a:t>
            </a:r>
            <a:r>
              <a:rPr lang="en-US" sz="1400" smtClean="0"/>
              <a:t> Stage-3 freeze for Non-Standalone </a:t>
            </a:r>
            <a:r>
              <a:rPr lang="en-US" sz="1400"/>
              <a:t>higher layers </a:t>
            </a:r>
            <a:r>
              <a:rPr lang="en-US" sz="1400" smtClean="0"/>
              <a:t>(</a:t>
            </a:r>
            <a:r>
              <a:rPr lang="en-US" sz="1400" dirty="0" smtClean="0"/>
              <a:t>including components common with </a:t>
            </a:r>
            <a:r>
              <a:rPr lang="en-US" sz="1400" smtClean="0"/>
              <a:t>standalone). </a:t>
            </a:r>
            <a:br>
              <a:rPr lang="en-US" sz="1400" smtClean="0"/>
            </a:br>
            <a:r>
              <a:rPr lang="en-US" sz="1400" smtClean="0"/>
              <a:t>Completion target TBD.</a:t>
            </a:r>
            <a:endParaRPr lang="en-US" sz="12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6228184" y="1124745"/>
            <a:ext cx="2706237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 u="sng" smtClean="0">
                <a:solidFill>
                  <a:srgbClr val="E20000"/>
                </a:solidFill>
              </a:rPr>
              <a:t>5. RAN#80</a:t>
            </a:r>
            <a:r>
              <a:rPr lang="en-GB" sz="1600" b="1" u="sng" dirty="0" smtClean="0">
                <a:solidFill>
                  <a:srgbClr val="E20000"/>
                </a:solidFill>
              </a:rPr>
              <a:t>, June 2018</a:t>
            </a:r>
            <a:r>
              <a:rPr lang="en-GB" sz="1600" b="1" smtClean="0">
                <a:solidFill>
                  <a:srgbClr val="E20000"/>
                </a:solidFill>
              </a:rPr>
              <a:t>: </a:t>
            </a:r>
            <a:r>
              <a:rPr lang="en-GB" sz="1400" smtClean="0"/>
              <a:t>Release </a:t>
            </a:r>
            <a:r>
              <a:rPr lang="en-GB" sz="1400" dirty="0" smtClean="0"/>
              <a:t>15 stage </a:t>
            </a:r>
            <a:r>
              <a:rPr lang="en-GB" sz="1400" smtClean="0"/>
              <a:t>3 freeze for NR, including Standalone.</a:t>
            </a:r>
            <a:endParaRPr lang="en-US" sz="1600" dirty="0" smtClean="0"/>
          </a:p>
        </p:txBody>
      </p:sp>
      <p:cxnSp>
        <p:nvCxnSpPr>
          <p:cNvPr id="35" name="Straight Connector 34"/>
          <p:cNvCxnSpPr/>
          <p:nvPr/>
        </p:nvCxnSpPr>
        <p:spPr>
          <a:xfrm flipH="1" flipV="1">
            <a:off x="3707904" y="3981637"/>
            <a:ext cx="17772" cy="6714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845356" y="1340767"/>
            <a:ext cx="2104722" cy="1152129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87406" y="1415677"/>
            <a:ext cx="2004192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6"/>
                </a:solidFill>
              </a:rPr>
              <a:t>1. RAN#73</a:t>
            </a:r>
            <a:r>
              <a:rPr lang="en-US" sz="1600" b="1" u="sng" dirty="0" smtClean="0">
                <a:solidFill>
                  <a:schemeClr val="accent6"/>
                </a:solidFill>
              </a:rPr>
              <a:t>, September 2016:</a:t>
            </a:r>
            <a:endParaRPr lang="en-US" sz="1600" b="1" dirty="0">
              <a:solidFill>
                <a:schemeClr val="accent6"/>
              </a:solidFill>
            </a:endParaRPr>
          </a:p>
          <a:p>
            <a:r>
              <a:rPr lang="en-US" sz="1600" dirty="0" smtClean="0"/>
              <a:t>5G NR Requirements TR completion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2051720" y="2492895"/>
            <a:ext cx="0" cy="14887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 rot="5400000">
            <a:off x="4400435" y="2643627"/>
            <a:ext cx="279725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7430920" y="2643539"/>
            <a:ext cx="279904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7" name="Title 2"/>
          <p:cNvSpPr txBox="1">
            <a:spLocks/>
          </p:cNvSpPr>
          <p:nvPr/>
        </p:nvSpPr>
        <p:spPr>
          <a:xfrm>
            <a:off x="4091110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 rot="5400000">
            <a:off x="1373594" y="2643538"/>
            <a:ext cx="279903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1100410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716016" y="4843607"/>
            <a:ext cx="2795747" cy="1394866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799184" y="4822701"/>
            <a:ext cx="2712579" cy="141577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rgbClr val="92D050"/>
                </a:solidFill>
              </a:rPr>
              <a:t>3. RAN#78</a:t>
            </a:r>
            <a:r>
              <a:rPr lang="en-US" sz="1600" b="1" u="sng" dirty="0" smtClean="0">
                <a:solidFill>
                  <a:srgbClr val="92D050"/>
                </a:solidFill>
              </a:rPr>
              <a:t>, December 2017</a:t>
            </a:r>
            <a:r>
              <a:rPr lang="en-US" sz="1600" b="1" dirty="0" smtClean="0">
                <a:solidFill>
                  <a:srgbClr val="92D050"/>
                </a:solidFill>
              </a:rPr>
              <a:t>: </a:t>
            </a:r>
          </a:p>
          <a:p>
            <a:r>
              <a:rPr lang="en-US" sz="1400" smtClean="0"/>
              <a:t>- Stage </a:t>
            </a:r>
            <a:r>
              <a:rPr lang="en-US" sz="1400"/>
              <a:t>3 freeze of L1/L2 for common aspects of NSA (focused on licensed bands) and SA </a:t>
            </a:r>
            <a:r>
              <a:rPr lang="en-US" sz="1400" smtClean="0"/>
              <a:t>NR;</a:t>
            </a:r>
          </a:p>
          <a:p>
            <a:r>
              <a:rPr lang="en-US" sz="1400" smtClean="0"/>
              <a:t>- Principles agreed for </a:t>
            </a:r>
            <a:r>
              <a:rPr lang="en-US" sz="1400"/>
              <a:t>SA-specific </a:t>
            </a:r>
            <a:r>
              <a:rPr lang="en-US" sz="1400" smtClean="0"/>
              <a:t>L1/L2 components.</a:t>
            </a:r>
            <a:endParaRPr lang="en-US" sz="1400" dirty="0"/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7292246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mtClean="0">
                <a:solidFill>
                  <a:schemeClr val="bg1"/>
                </a:solidFill>
              </a:rPr>
              <a:t>2018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5868144" y="4261540"/>
            <a:ext cx="0" cy="58206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937647" y="6297320"/>
            <a:ext cx="2168750" cy="523220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u="sng"/>
              <a:t>Note:</a:t>
            </a:r>
            <a:r>
              <a:rPr lang="en-US" sz="1400"/>
              <a:t> </a:t>
            </a:r>
            <a:r>
              <a:rPr lang="en-US" sz="1400" smtClean="0"/>
              <a:t>SA: Standalone</a:t>
            </a:r>
          </a:p>
          <a:p>
            <a:r>
              <a:rPr lang="en-US" sz="1400" smtClean="0"/>
              <a:t>        NSA: Non-Standalone</a:t>
            </a:r>
          </a:p>
        </p:txBody>
      </p:sp>
    </p:spTree>
    <p:extLst>
      <p:ext uri="{BB962C8B-B14F-4D97-AF65-F5344CB8AC3E}">
        <p14:creationId xmlns:p14="http://schemas.microsoft.com/office/powerpoint/2010/main" val="107157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mtClean="0"/>
              <a:t>Issues for joint meeting with TSG-SA</a:t>
            </a:r>
            <a:br>
              <a:rPr lang="en-US" smtClean="0"/>
            </a:br>
            <a:endParaRPr lang="en-US" sz="22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67333"/>
            <a:ext cx="8496944" cy="4525963"/>
          </a:xfrm>
        </p:spPr>
        <p:txBody>
          <a:bodyPr>
            <a:noAutofit/>
          </a:bodyPr>
          <a:lstStyle/>
          <a:p>
            <a:r>
              <a:rPr lang="en-US" altLang="ko-KR" sz="2200" smtClean="0"/>
              <a:t>NexGen </a:t>
            </a:r>
            <a:r>
              <a:rPr lang="en-US" altLang="ko-KR" sz="2200"/>
              <a:t>core </a:t>
            </a:r>
            <a:r>
              <a:rPr lang="en-US" altLang="ko-KR" sz="2200" smtClean="0"/>
              <a:t>functionality and RAN Rel-15 content aligned with eachother, to </a:t>
            </a:r>
            <a:r>
              <a:rPr lang="en-US" altLang="ko-KR" sz="2200"/>
              <a:t>be included in </a:t>
            </a:r>
            <a:r>
              <a:rPr lang="en-US" altLang="ko-KR" sz="2200" smtClean="0"/>
              <a:t>Rel-15 as per re-confirmed schedule</a:t>
            </a:r>
            <a:endParaRPr lang="en-US" altLang="ko-KR" sz="2200"/>
          </a:p>
          <a:p>
            <a:pPr lvl="1"/>
            <a:r>
              <a:rPr lang="en-US" altLang="ko-KR" sz="1800"/>
              <a:t>Contineous coordination between RAN, SA, and CT should take place</a:t>
            </a:r>
          </a:p>
          <a:p>
            <a:r>
              <a:rPr lang="fi-FI" sz="2200" smtClean="0"/>
              <a:t>Core network connectivity for Non-standalone NR with LTE/eLTE as the control plane anchor</a:t>
            </a:r>
            <a:endParaRPr lang="fi-FI" sz="1800"/>
          </a:p>
          <a:p>
            <a:r>
              <a:rPr lang="fi-FI" sz="2200" smtClean="0"/>
              <a:t>Core network connectivity for Standalone NR </a:t>
            </a:r>
          </a:p>
          <a:p>
            <a:pPr lvl="1"/>
            <a:r>
              <a:rPr lang="fi-FI" sz="1800"/>
              <a:t>A</a:t>
            </a:r>
            <a:r>
              <a:rPr lang="fi-FI" sz="1800" smtClean="0"/>
              <a:t>ssumed </a:t>
            </a:r>
            <a:r>
              <a:rPr lang="fi-FI" sz="1800"/>
              <a:t>to </a:t>
            </a:r>
            <a:r>
              <a:rPr lang="fi-FI" sz="1800" smtClean="0"/>
              <a:t>only consider </a:t>
            </a:r>
            <a:r>
              <a:rPr lang="fi-FI" sz="1800"/>
              <a:t>connectivity to NexGen core</a:t>
            </a:r>
          </a:p>
          <a:p>
            <a:r>
              <a:rPr lang="fi-FI" sz="2200" smtClean="0"/>
              <a:t>Consideration around Non-standalone </a:t>
            </a:r>
            <a:r>
              <a:rPr lang="fi-FI" sz="2200"/>
              <a:t>and Standalone NR </a:t>
            </a:r>
            <a:r>
              <a:rPr lang="fi-FI" sz="2200" smtClean="0"/>
              <a:t>deployments existing in parallel (roaming, device capabilities, etc…)</a:t>
            </a:r>
            <a:endParaRPr lang="en-US" altLang="ko-KR" sz="1400"/>
          </a:p>
          <a:p>
            <a:endParaRPr lang="en-US" altLang="ko-KR" sz="2200" smtClean="0"/>
          </a:p>
        </p:txBody>
      </p:sp>
    </p:spTree>
    <p:extLst>
      <p:ext uri="{BB962C8B-B14F-4D97-AF65-F5344CB8AC3E}">
        <p14:creationId xmlns:p14="http://schemas.microsoft.com/office/powerpoint/2010/main" val="277393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</TotalTime>
  <Words>406</Words>
  <Application>Microsoft Office PowerPoint</Application>
  <PresentationFormat>On-screen Show (4:3)</PresentationFormat>
  <Paragraphs>51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Vodafone Rg</vt:lpstr>
      <vt:lpstr>Wingdings</vt:lpstr>
      <vt:lpstr>Office Theme</vt:lpstr>
      <vt:lpstr>NR schedule and phases</vt:lpstr>
      <vt:lpstr>TSG-RAN agreements on NR scope</vt:lpstr>
      <vt:lpstr>NR workplan in TSG-RAN</vt:lpstr>
      <vt:lpstr>Overall timeline for NR in TSG-RAN</vt:lpstr>
      <vt:lpstr>Issues for joint meeting with TSG-SA </vt:lpstr>
    </vt:vector>
  </TitlesOfParts>
  <Company>Vodafone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5G-NR schedule adjustment and further definition</dc:title>
  <dc:creator>Tim Frost1, Vodafone</dc:creator>
  <cp:lastModifiedBy>Bertenyi, Balazs (Nokia - HU/Budapest)</cp:lastModifiedBy>
  <cp:revision>111</cp:revision>
  <dcterms:created xsi:type="dcterms:W3CDTF">2016-06-01T08:09:07Z</dcterms:created>
  <dcterms:modified xsi:type="dcterms:W3CDTF">2016-06-15T03:53:43Z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-65006577</vt:i4>
  </property>
  <property fmtid="{D5CDD505-2E9C-101B-9397-08002B2CF9AE}" pid="3" name="_NewReviewCycle">
    <vt:lpwstr/>
  </property>
  <property fmtid="{D5CDD505-2E9C-101B-9397-08002B2CF9AE}" pid="4" name="_EmailSubject">
    <vt:lpwstr>timeline</vt:lpwstr>
  </property>
  <property fmtid="{D5CDD505-2E9C-101B-9397-08002B2CF9AE}" pid="5" name="_AuthorEmail">
    <vt:lpwstr>tim.frost@vodafone.com</vt:lpwstr>
  </property>
  <property fmtid="{D5CDD505-2E9C-101B-9397-08002B2CF9AE}" pid="6" name="_AuthorEmailDisplayName">
    <vt:lpwstr>Frost, Tim, Vodafone Group (tfrostf)</vt:lpwstr>
  </property>
</Properties>
</file>