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2"/>
  </p:notesMasterIdLst>
  <p:sldIdLst>
    <p:sldId id="256" r:id="rId2"/>
    <p:sldId id="267" r:id="rId3"/>
    <p:sldId id="259" r:id="rId4"/>
    <p:sldId id="260" r:id="rId5"/>
    <p:sldId id="261" r:id="rId6"/>
    <p:sldId id="262" r:id="rId7"/>
    <p:sldId id="264" r:id="rId8"/>
    <p:sldId id="265" r:id="rId9"/>
    <p:sldId id="266" r:id="rId10"/>
    <p:sldId id="268" r:id="rId11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1" d="100"/>
          <a:sy n="61" d="100"/>
        </p:scale>
        <p:origin x="-154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7843BF4-D946-48A6-880D-4D8EBD693F8E}" type="datetimeFigureOut">
              <a:rPr lang="zh-CN" altLang="en-US" smtClean="0"/>
              <a:t>2016/6/16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9F62567-2CE2-43FB-BCC4-36AA2C2631B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110369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4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5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6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9F62567-2CE2-43FB-BCC4-36AA2C2631B5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9628858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0237486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013685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312125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27889762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424836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2595608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474296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24912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18777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79760331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A210510-2C5F-4C92-BB81-810DD0209B81}" type="datetimeFigureOut">
              <a:rPr kumimoji="1" lang="ja-JP" altLang="en-US" smtClean="0"/>
              <a:pPr/>
              <a:t>2016/6/16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85DB9C-4A7B-4896-AB71-1162B2787850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8472697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946647"/>
          </a:xfrm>
        </p:spPr>
        <p:txBody>
          <a:bodyPr>
            <a:normAutofit/>
          </a:bodyPr>
          <a:lstStyle/>
          <a:p>
            <a:r>
              <a:rPr lang="en-US" altLang="ja-JP" dirty="0" smtClean="0"/>
              <a:t>Way forward on remaining </a:t>
            </a:r>
            <a:br>
              <a:rPr lang="en-US" altLang="ja-JP" dirty="0" smtClean="0"/>
            </a:br>
            <a:r>
              <a:rPr lang="en-US" altLang="ja-JP" dirty="0" smtClean="0"/>
              <a:t>open issues in TR38.913</a:t>
            </a:r>
            <a:endParaRPr kumimoji="1" lang="ja-JP" altLang="en-US" dirty="0"/>
          </a:p>
        </p:txBody>
      </p:sp>
      <p:sp>
        <p:nvSpPr>
          <p:cNvPr id="3" name="TextBox 4"/>
          <p:cNvSpPr txBox="1"/>
          <p:nvPr/>
        </p:nvSpPr>
        <p:spPr>
          <a:xfrm>
            <a:off x="179512" y="116632"/>
            <a:ext cx="876328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hangingPunct="0"/>
            <a:r>
              <a:rPr lang="en-GB" b="1" dirty="0" smtClean="0"/>
              <a:t>3GPP </a:t>
            </a:r>
            <a:r>
              <a:rPr lang="en-GB" b="1" dirty="0"/>
              <a:t>TSG-RAN Meeting #</a:t>
            </a:r>
            <a:r>
              <a:rPr lang="en-GB" b="1" dirty="0" smtClean="0"/>
              <a:t>72          </a:t>
            </a:r>
            <a:r>
              <a:rPr lang="en-GB" b="1" dirty="0"/>
              <a:t>				          </a:t>
            </a:r>
            <a:r>
              <a:rPr lang="en-GB" b="1" dirty="0" smtClean="0"/>
              <a:t>         RP-16</a:t>
            </a:r>
            <a:r>
              <a:rPr lang="en-US" altLang="ja-JP" b="1" dirty="0" smtClean="0"/>
              <a:t>1308 </a:t>
            </a:r>
            <a:r>
              <a:rPr lang="en-GB" b="1" dirty="0" smtClean="0"/>
              <a:t>Busan, Korea, </a:t>
            </a:r>
            <a:r>
              <a:rPr lang="en-GB" altLang="ja-JP" b="1" dirty="0"/>
              <a:t>June 13 - 16, </a:t>
            </a:r>
            <a:r>
              <a:rPr lang="en-GB" altLang="ja-JP" b="1" dirty="0" smtClean="0"/>
              <a:t>2016</a:t>
            </a:r>
          </a:p>
          <a:p>
            <a:pPr hangingPunct="0"/>
            <a:r>
              <a:rPr lang="en-GB" b="1" dirty="0" smtClean="0"/>
              <a:t>AI 9.2.2</a:t>
            </a:r>
          </a:p>
          <a:p>
            <a:pPr hangingPunct="0"/>
            <a:r>
              <a:rPr lang="en-GB" b="1" dirty="0" smtClean="0"/>
              <a:t>Document for discussion/approval</a:t>
            </a:r>
            <a:endParaRPr lang="en-US" b="1" dirty="0"/>
          </a:p>
        </p:txBody>
      </p:sp>
      <p:sp>
        <p:nvSpPr>
          <p:cNvPr id="4" name="サブタイトル 2"/>
          <p:cNvSpPr>
            <a:spLocks noGrp="1"/>
          </p:cNvSpPr>
          <p:nvPr>
            <p:ph type="subTitle" idx="1"/>
          </p:nvPr>
        </p:nvSpPr>
        <p:spPr>
          <a:xfrm>
            <a:off x="971600" y="3886200"/>
            <a:ext cx="7056784" cy="1752600"/>
          </a:xfrm>
        </p:spPr>
        <p:txBody>
          <a:bodyPr/>
          <a:lstStyle/>
          <a:p>
            <a:endParaRPr lang="en-US" altLang="ja-JP" dirty="0" smtClean="0"/>
          </a:p>
          <a:p>
            <a:r>
              <a:rPr lang="en-US" altLang="ja-JP" dirty="0" smtClean="0">
                <a:solidFill>
                  <a:schemeClr val="tx1"/>
                </a:solidFill>
              </a:rPr>
              <a:t>NTT DOCOMO, CMCC</a:t>
            </a:r>
            <a:endParaRPr kumimoji="1" lang="ja-JP" alt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4861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(7) Editor’s notes</a:t>
            </a:r>
            <a:endParaRPr lang="zh-CN" altLang="en-US" dirty="0"/>
          </a:p>
        </p:txBody>
      </p:sp>
      <p:sp>
        <p:nvSpPr>
          <p:cNvPr id="4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800" b="1" u="sng" dirty="0"/>
              <a:t>Open issue: 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There are still some Editor's notes in Section 3.1, 4, 6.1.4, 6.1.8, 6.1.9, 7.3, 7.6, 7.8, 7.9, 7.17, 7.19, 10.1.2.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Definition of terminology TRP in </a:t>
            </a:r>
            <a:r>
              <a:rPr lang="en-US" altLang="zh-CN" sz="2200" dirty="0" smtClean="0">
                <a:sym typeface="Wingdings" panose="05000000000000000000" pitchFamily="2" charset="2"/>
              </a:rPr>
              <a:t> section 3.1 </a:t>
            </a:r>
            <a:endParaRPr lang="en-US" altLang="ja-JP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ja-JP" sz="2800" b="1" u="sng" dirty="0"/>
              <a:t>Proposed action: </a:t>
            </a:r>
          </a:p>
          <a:p>
            <a:pPr>
              <a:buFontTx/>
              <a:buChar char="-"/>
            </a:pPr>
            <a:r>
              <a:rPr lang="en-US" altLang="ja-JP" sz="2200" dirty="0">
                <a:sym typeface="Wingdings" panose="05000000000000000000" pitchFamily="2" charset="2"/>
              </a:rPr>
              <a:t>Propose to </a:t>
            </a:r>
            <a:r>
              <a:rPr lang="en-US" altLang="ja-JP" sz="2200" dirty="0" smtClean="0">
                <a:sym typeface="Wingdings" panose="05000000000000000000" pitchFamily="2" charset="2"/>
              </a:rPr>
              <a:t>solve the issues of Editor's notes by RAN #73. </a:t>
            </a:r>
          </a:p>
          <a:p>
            <a:pPr>
              <a:buFontTx/>
              <a:buChar char="-"/>
            </a:pPr>
            <a:r>
              <a:rPr lang="en-US" altLang="ja-JP" sz="2200" dirty="0" smtClean="0">
                <a:sym typeface="Wingdings" panose="05000000000000000000" pitchFamily="2" charset="2"/>
              </a:rPr>
              <a:t>Email discussions after RAN #72 should be kicked off.</a:t>
            </a:r>
            <a:endParaRPr lang="en-US" altLang="ja-JP" sz="2200" dirty="0">
              <a:sym typeface="Wingdings" panose="05000000000000000000" pitchFamily="2" charset="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ja-JP" b="1" dirty="0" smtClean="0"/>
              <a:t>Motivation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ja-JP" dirty="0" smtClean="0"/>
              <a:t>The email discussions kicked-off after RAN#71 resolved the majority of the open issues in 38.913.</a:t>
            </a:r>
          </a:p>
          <a:p>
            <a:endParaRPr lang="en-US" altLang="ja-JP" dirty="0"/>
          </a:p>
          <a:p>
            <a:r>
              <a:rPr lang="en-US" altLang="ja-JP" dirty="0" smtClean="0"/>
              <a:t>However, there are still a few remaining open issues to be addressed.</a:t>
            </a:r>
          </a:p>
          <a:p>
            <a:endParaRPr kumimoji="1" lang="en-US" altLang="ja-JP" dirty="0"/>
          </a:p>
          <a:p>
            <a:r>
              <a:rPr lang="en-US" altLang="ja-JP" dirty="0" smtClean="0"/>
              <a:t>This contribution provides a way forward on the remaining open issues in 38.913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432953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/>
              <a:t>(1) 4. </a:t>
            </a:r>
            <a:r>
              <a:rPr lang="en-US" altLang="ja-JP" b="1" dirty="0" smtClean="0"/>
              <a:t>Introduction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ja-JP" sz="3800" b="1" u="sng" dirty="0" smtClean="0"/>
              <a:t>Open issue:</a:t>
            </a:r>
          </a:p>
          <a:p>
            <a:pPr marL="0" indent="0">
              <a:buNone/>
            </a:pPr>
            <a:r>
              <a:rPr lang="en-US" altLang="ja-JP" dirty="0" smtClean="0"/>
              <a:t>The following two </a:t>
            </a:r>
            <a:r>
              <a:rPr lang="en-US" altLang="ja-JP" dirty="0"/>
              <a:t>square brackets are remaining. </a:t>
            </a:r>
            <a:endParaRPr lang="en-US" altLang="ja-JP" dirty="0" smtClean="0"/>
          </a:p>
          <a:p>
            <a:pPr marL="0" indent="0">
              <a:buNone/>
            </a:pPr>
            <a:r>
              <a:rPr lang="en-US" altLang="ja-JP" dirty="0" smtClean="0"/>
              <a:t>[</a:t>
            </a:r>
            <a:r>
              <a:rPr lang="en-US" altLang="ja-JP" dirty="0"/>
              <a:t>Brief descriptions of deployment scenarios for next generation access technologies to be developed in this TR] </a:t>
            </a:r>
          </a:p>
          <a:p>
            <a:pPr marL="0" indent="0">
              <a:buNone/>
            </a:pPr>
            <a:r>
              <a:rPr lang="en-US" altLang="ja-JP" dirty="0"/>
              <a:t>[Brief descriptions of requirements for next generation access technologies to be developed in this TR] </a:t>
            </a:r>
            <a:endParaRPr lang="ja-JP" altLang="ja-JP" dirty="0"/>
          </a:p>
          <a:p>
            <a:pPr marL="0" indent="0">
              <a:buNone/>
            </a:pPr>
            <a:endParaRPr lang="ja-JP" altLang="ja-JP" dirty="0"/>
          </a:p>
          <a:p>
            <a:pPr marL="0" indent="0">
              <a:buNone/>
            </a:pPr>
            <a:r>
              <a:rPr lang="en-US" altLang="ja-JP" sz="3800" b="1" u="sng" dirty="0">
                <a:solidFill>
                  <a:srgbClr val="00B0F0"/>
                </a:solidFill>
              </a:rPr>
              <a:t>Proposed </a:t>
            </a:r>
            <a:r>
              <a:rPr lang="en-US" altLang="ja-JP" sz="3800" b="1" u="sng" dirty="0" smtClean="0">
                <a:solidFill>
                  <a:srgbClr val="00B0F0"/>
                </a:solidFill>
              </a:rPr>
              <a:t>action:</a:t>
            </a:r>
            <a:endParaRPr lang="en-US" altLang="ja-JP" sz="3800" b="1" u="sng" dirty="0">
              <a:solidFill>
                <a:srgbClr val="00B0F0"/>
              </a:solidFill>
            </a:endParaRPr>
          </a:p>
          <a:p>
            <a:pPr>
              <a:buFont typeface="Wingdings" panose="05000000000000000000" pitchFamily="2" charset="2"/>
              <a:buChar char="Ø"/>
            </a:pPr>
            <a:r>
              <a:rPr lang="en-US" altLang="ja-JP" dirty="0" smtClean="0"/>
              <a:t>Remove the text in the square brackets from the TR.</a:t>
            </a:r>
          </a:p>
          <a:p>
            <a:pPr>
              <a:buFont typeface="Wingdings" panose="05000000000000000000" pitchFamily="2" charset="2"/>
              <a:buChar char="Ø"/>
            </a:pPr>
            <a:r>
              <a:rPr lang="en-US" altLang="ja-JP" dirty="0" smtClean="0"/>
              <a:t>Add the following text instead:</a:t>
            </a:r>
          </a:p>
          <a:p>
            <a:pPr marL="0" indent="0">
              <a:buNone/>
            </a:pPr>
            <a:r>
              <a:rPr lang="en-US" altLang="ja-JP" dirty="0" smtClean="0"/>
              <a:t>“A </a:t>
            </a:r>
            <a:r>
              <a:rPr lang="en-US" altLang="ja-JP" dirty="0"/>
              <a:t>set of requirements have been defined, so that the fulfilment of these will make the New Radio support the usage scenarios </a:t>
            </a:r>
            <a:r>
              <a:rPr lang="en-US" altLang="ja-JP" dirty="0" err="1"/>
              <a:t>eMBB</a:t>
            </a:r>
            <a:r>
              <a:rPr lang="en-US" altLang="ja-JP" dirty="0"/>
              <a:t>, </a:t>
            </a:r>
            <a:r>
              <a:rPr lang="en-US" altLang="ja-JP" dirty="0" err="1"/>
              <a:t>mMTC</a:t>
            </a:r>
            <a:r>
              <a:rPr lang="en-US" altLang="ja-JP" dirty="0"/>
              <a:t>, and URLLC. To ensure a wide operating range, a set of deployment scenarios has also been identified, ranging from indoor to rural</a:t>
            </a:r>
            <a:r>
              <a:rPr lang="en-US" altLang="ja-JP" dirty="0" smtClean="0"/>
              <a:t>.”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4604320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>
            <a:normAutofit/>
          </a:bodyPr>
          <a:lstStyle/>
          <a:p>
            <a:r>
              <a:rPr lang="en-US" altLang="ja-JP" b="1" dirty="0" smtClean="0"/>
              <a:t>(2) </a:t>
            </a:r>
            <a:r>
              <a:rPr lang="en-US" altLang="ja-JP" b="1" dirty="0"/>
              <a:t>7.6. Latency for infrequent small packets </a:t>
            </a:r>
            <a:r>
              <a:rPr lang="en-US" altLang="ja-JP" dirty="0"/>
              <a:t> 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2708920"/>
            <a:ext cx="8229600" cy="3417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400" b="1" u="sng" dirty="0" smtClean="0"/>
              <a:t>Open issue: </a:t>
            </a:r>
          </a:p>
          <a:p>
            <a:pPr marL="0" indent="0">
              <a:buNone/>
            </a:pPr>
            <a:r>
              <a:rPr lang="en-US" altLang="ja-JP" sz="2200" dirty="0" smtClean="0"/>
              <a:t>No requirement captured for this KPI.</a:t>
            </a:r>
          </a:p>
          <a:p>
            <a:pPr marL="0" indent="0">
              <a:buNone/>
            </a:pPr>
            <a:endParaRPr lang="en-US" altLang="ja-JP" sz="2200" b="1" u="sng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ja-JP" sz="2400" b="1" u="sng" dirty="0" smtClean="0">
                <a:solidFill>
                  <a:srgbClr val="00B0F0"/>
                </a:solidFill>
              </a:rPr>
              <a:t>Proposed </a:t>
            </a:r>
            <a:r>
              <a:rPr lang="en-US" altLang="ja-JP" sz="2400" b="1" u="sng" dirty="0">
                <a:solidFill>
                  <a:srgbClr val="00B0F0"/>
                </a:solidFill>
              </a:rPr>
              <a:t>action: </a:t>
            </a:r>
          </a:p>
          <a:p>
            <a:pPr marL="0" indent="0">
              <a:buNone/>
            </a:pPr>
            <a:r>
              <a:rPr lang="en-US" altLang="ja-JP" sz="2200" dirty="0" smtClean="0"/>
              <a:t>- Remove this KPI if no requirement is introduced </a:t>
            </a:r>
            <a:r>
              <a:rPr lang="en-US" altLang="ja-JP" sz="2200" dirty="0" smtClean="0"/>
              <a:t>until RAN#73.</a:t>
            </a:r>
            <a:endParaRPr lang="en-US" altLang="ja-JP" sz="2200" dirty="0" smtClean="0"/>
          </a:p>
        </p:txBody>
      </p:sp>
    </p:spTree>
    <p:extLst>
      <p:ext uri="{BB962C8B-B14F-4D97-AF65-F5344CB8AC3E}">
        <p14:creationId xmlns:p14="http://schemas.microsoft.com/office/powerpoint/2010/main" val="628178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ja-JP" b="1" dirty="0" smtClean="0"/>
              <a:t>(3) 7.17 Connection density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400" b="1" u="sng" dirty="0" smtClean="0"/>
              <a:t>Open issue: </a:t>
            </a:r>
          </a:p>
          <a:p>
            <a:pPr marL="0" indent="0">
              <a:buNone/>
            </a:pPr>
            <a:r>
              <a:rPr lang="en-US" altLang="ja-JP" sz="2200" dirty="0" err="1" smtClean="0"/>
              <a:t>QoS</a:t>
            </a:r>
            <a:r>
              <a:rPr lang="en-US" altLang="ja-JP" sz="2200" dirty="0" smtClean="0"/>
              <a:t> </a:t>
            </a:r>
            <a:r>
              <a:rPr lang="en-US" altLang="ja-JP" sz="2200" dirty="0"/>
              <a:t>definition </a:t>
            </a:r>
            <a:r>
              <a:rPr lang="en-US" altLang="ja-JP" sz="2200" dirty="0" smtClean="0"/>
              <a:t>is missing for this KPI.</a:t>
            </a:r>
          </a:p>
          <a:p>
            <a:pPr marL="0" indent="0">
              <a:buNone/>
            </a:pPr>
            <a:endParaRPr lang="en-US" altLang="ja-JP" sz="2200" dirty="0" smtClean="0"/>
          </a:p>
          <a:p>
            <a:pPr marL="0" indent="0">
              <a:buNone/>
            </a:pPr>
            <a:r>
              <a:rPr lang="en-US" altLang="ja-JP" sz="2400" b="1" u="sng" dirty="0" smtClean="0">
                <a:solidFill>
                  <a:srgbClr val="00B0F0"/>
                </a:solidFill>
              </a:rPr>
              <a:t>Proposed action:</a:t>
            </a:r>
          </a:p>
          <a:p>
            <a:pPr marL="0" indent="0">
              <a:buNone/>
            </a:pPr>
            <a:r>
              <a:rPr lang="en-US" altLang="ja-JP" sz="2200" dirty="0" smtClean="0"/>
              <a:t>- Add </a:t>
            </a:r>
            <a:r>
              <a:rPr lang="en-US" altLang="ja-JP" sz="2200" dirty="0" err="1" smtClean="0"/>
              <a:t>QoS</a:t>
            </a:r>
            <a:r>
              <a:rPr lang="en-US" altLang="ja-JP" sz="2200" dirty="0" smtClean="0"/>
              <a:t> definition to the definition as </a:t>
            </a:r>
            <a:r>
              <a:rPr lang="en-US" altLang="ja-JP" sz="2200" dirty="0" smtClean="0"/>
              <a:t>follows if there is not proposal on the definition:</a:t>
            </a:r>
            <a:endParaRPr lang="en-US" altLang="ja-JP" sz="2200" dirty="0" smtClean="0"/>
          </a:p>
          <a:p>
            <a:pPr marL="0" indent="0">
              <a:buNone/>
            </a:pPr>
            <a:r>
              <a:rPr lang="en-US" altLang="ja-JP" sz="2200" dirty="0" smtClean="0"/>
              <a:t>“Connection </a:t>
            </a:r>
            <a:r>
              <a:rPr lang="en-US" altLang="ja-JP" sz="2200" dirty="0"/>
              <a:t>density refers to total number of devices fulfilling a target </a:t>
            </a:r>
            <a:r>
              <a:rPr lang="en-US" altLang="ja-JP" sz="2200" dirty="0" err="1"/>
              <a:t>QoS</a:t>
            </a:r>
            <a:r>
              <a:rPr lang="en-US" altLang="ja-JP" sz="2200" dirty="0"/>
              <a:t> per unit area (per km2), where the target </a:t>
            </a:r>
            <a:r>
              <a:rPr lang="en-US" altLang="ja-JP" sz="2200" dirty="0" err="1"/>
              <a:t>QoS</a:t>
            </a:r>
            <a:r>
              <a:rPr lang="en-US" altLang="ja-JP" sz="2200" dirty="0"/>
              <a:t> is to deliver within 10s an amount of data of 200 </a:t>
            </a:r>
            <a:r>
              <a:rPr lang="en-US" altLang="ja-JP" sz="2200" dirty="0" smtClean="0"/>
              <a:t>bytes</a:t>
            </a:r>
            <a:r>
              <a:rPr lang="ja-JP" altLang="en-US" sz="2200" dirty="0"/>
              <a:t> </a:t>
            </a:r>
            <a:r>
              <a:rPr lang="en-US" altLang="ja-JP" sz="2200" dirty="0" smtClean="0"/>
              <a:t>per day </a:t>
            </a:r>
            <a:r>
              <a:rPr lang="en-US" altLang="ja-JP" sz="2200" dirty="0"/>
              <a:t>with 99% success probability</a:t>
            </a:r>
            <a:r>
              <a:rPr lang="en-US" altLang="ja-JP" sz="2200" dirty="0" smtClean="0"/>
              <a:t>.”</a:t>
            </a:r>
            <a:endParaRPr lang="en-US" altLang="ja-JP" sz="2200" dirty="0"/>
          </a:p>
        </p:txBody>
      </p:sp>
    </p:spTree>
    <p:extLst>
      <p:ext uri="{BB962C8B-B14F-4D97-AF65-F5344CB8AC3E}">
        <p14:creationId xmlns:p14="http://schemas.microsoft.com/office/powerpoint/2010/main" val="567647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395536" y="98072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ja-JP" b="1" dirty="0" smtClean="0"/>
              <a:t>(4) </a:t>
            </a:r>
            <a:r>
              <a:rPr lang="en-US" altLang="ja-JP" b="1" dirty="0"/>
              <a:t>M</a:t>
            </a:r>
            <a:r>
              <a:rPr lang="en-US" altLang="ja-JP" b="1" dirty="0" smtClean="0"/>
              <a:t>apping </a:t>
            </a:r>
            <a:r>
              <a:rPr lang="en-US" altLang="ja-JP" b="1" dirty="0"/>
              <a:t>between deployment scenarios and usage scenarios for each </a:t>
            </a:r>
            <a:r>
              <a:rPr lang="en-US" altLang="ja-JP" b="1" dirty="0" smtClean="0"/>
              <a:t>KPI</a:t>
            </a:r>
            <a:r>
              <a:rPr lang="en-US" altLang="ja-JP" b="1" dirty="0"/>
              <a:t> </a:t>
            </a:r>
            <a:r>
              <a:rPr lang="ja-JP" altLang="ja-JP" b="1" dirty="0"/>
              <a:t/>
            </a:r>
            <a:br>
              <a:rPr lang="ja-JP" altLang="ja-JP" b="1" dirty="0"/>
            </a:b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855365"/>
            <a:ext cx="8229600" cy="4525963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en-US" altLang="ja-JP" b="1" u="sng" dirty="0" smtClean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ja-JP" sz="2800" b="1" u="sng" dirty="0" smtClean="0"/>
              <a:t>Open </a:t>
            </a:r>
            <a:r>
              <a:rPr lang="en-US" altLang="ja-JP" sz="2800" b="1" u="sng" dirty="0"/>
              <a:t>issue: </a:t>
            </a:r>
          </a:p>
          <a:p>
            <a:pPr>
              <a:buFontTx/>
              <a:buChar char="-"/>
            </a:pPr>
            <a:r>
              <a:rPr lang="en-US" altLang="ja-JP" sz="2200" dirty="0"/>
              <a:t>The </a:t>
            </a:r>
            <a:r>
              <a:rPr lang="en-US" altLang="ja-JP" sz="2200" dirty="0" smtClean="0"/>
              <a:t>most of tables </a:t>
            </a:r>
            <a:r>
              <a:rPr lang="en-US" altLang="ja-JP" sz="2200" dirty="0"/>
              <a:t>on mapping between deployment scenarios and usage scenarios for each KPI are </a:t>
            </a:r>
            <a:r>
              <a:rPr lang="en-US" altLang="ja-JP" sz="2200" dirty="0" smtClean="0"/>
              <a:t>empty in Chapter 7.</a:t>
            </a:r>
            <a:endParaRPr lang="en-US" altLang="ja-JP" sz="2200" dirty="0"/>
          </a:p>
          <a:p>
            <a:pPr marL="0" indent="0">
              <a:buNone/>
            </a:pPr>
            <a:endParaRPr lang="en-US" altLang="ja-JP" b="1" u="sng" dirty="0">
              <a:solidFill>
                <a:srgbClr val="00B0F0"/>
              </a:solidFill>
            </a:endParaRPr>
          </a:p>
          <a:p>
            <a:pPr marL="0" indent="0">
              <a:buNone/>
            </a:pPr>
            <a:r>
              <a:rPr lang="en-US" altLang="ja-JP" sz="2800" b="1" u="sng" dirty="0" smtClean="0">
                <a:solidFill>
                  <a:srgbClr val="00B0F0"/>
                </a:solidFill>
              </a:rPr>
              <a:t>Proposed </a:t>
            </a:r>
            <a:r>
              <a:rPr lang="en-US" altLang="ja-JP" sz="2800" b="1" u="sng" dirty="0">
                <a:solidFill>
                  <a:srgbClr val="00B0F0"/>
                </a:solidFill>
              </a:rPr>
              <a:t>action: </a:t>
            </a:r>
            <a:endParaRPr lang="en-US" altLang="ja-JP" sz="2800" b="1" u="sng" dirty="0" smtClean="0">
              <a:solidFill>
                <a:srgbClr val="00B0F0"/>
              </a:solidFill>
            </a:endParaRPr>
          </a:p>
          <a:p>
            <a:pPr>
              <a:buFontTx/>
              <a:buChar char="-"/>
            </a:pPr>
            <a:r>
              <a:rPr lang="en-US" altLang="ja-JP" sz="2200" dirty="0"/>
              <a:t>Remove empty tables and only leaves tables with </a:t>
            </a:r>
            <a:r>
              <a:rPr lang="en-US" altLang="ja-JP" sz="2200" dirty="0" smtClean="0"/>
              <a:t>numbers.</a:t>
            </a:r>
            <a:endParaRPr lang="en-US" altLang="ja-JP" sz="2200" dirty="0"/>
          </a:p>
          <a:p>
            <a:pPr>
              <a:buFontTx/>
              <a:buChar char="-"/>
            </a:pPr>
            <a:r>
              <a:rPr lang="en-US" altLang="ja-JP" sz="2200" dirty="0" smtClean="0"/>
              <a:t>Strike through empty cells for tables with numbers for only a subset of deployment scenarios or usage scenarios.</a:t>
            </a:r>
          </a:p>
          <a:p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3558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altLang="ja-JP" b="1" dirty="0" smtClean="0"/>
              <a:t>(5) Evaluation </a:t>
            </a:r>
            <a:r>
              <a:rPr lang="en-US" altLang="ja-JP" b="1" dirty="0"/>
              <a:t>methodologies for TR38.913 KPIs</a:t>
            </a:r>
            <a:endParaRPr kumimoji="1"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altLang="ja-JP" sz="2800" b="1" u="sng" dirty="0"/>
              <a:t>Open issue: </a:t>
            </a:r>
          </a:p>
          <a:p>
            <a:pPr>
              <a:buFontTx/>
              <a:buChar char="-"/>
            </a:pPr>
            <a:r>
              <a:rPr lang="en-US" altLang="ja-JP" sz="2200" dirty="0">
                <a:sym typeface="Wingdings" panose="05000000000000000000" pitchFamily="2" charset="2"/>
              </a:rPr>
              <a:t>The evaluation methodology for each KPI is not clarified in the TR.</a:t>
            </a:r>
          </a:p>
          <a:p>
            <a:pPr>
              <a:buFontTx/>
              <a:buChar char="-"/>
            </a:pPr>
            <a:endParaRPr lang="en-US" altLang="ja-JP" dirty="0" smtClean="0">
              <a:sym typeface="Wingdings" panose="05000000000000000000" pitchFamily="2" charset="2"/>
            </a:endParaRPr>
          </a:p>
          <a:p>
            <a:pPr marL="0" indent="0">
              <a:buNone/>
            </a:pPr>
            <a:r>
              <a:rPr lang="en-US" altLang="ja-JP" sz="2800" b="1" u="sng" dirty="0">
                <a:solidFill>
                  <a:srgbClr val="00B0F0"/>
                </a:solidFill>
              </a:rPr>
              <a:t>Proposed action: </a:t>
            </a:r>
          </a:p>
          <a:p>
            <a:pPr>
              <a:buFontTx/>
              <a:buChar char="-"/>
            </a:pPr>
            <a:r>
              <a:rPr lang="en-US" altLang="ja-JP" sz="2200" dirty="0">
                <a:sym typeface="Wingdings" panose="05000000000000000000" pitchFamily="2" charset="2"/>
              </a:rPr>
              <a:t>Propose to add </a:t>
            </a:r>
            <a:r>
              <a:rPr lang="en-US" altLang="ja-JP" sz="2200" dirty="0" smtClean="0">
                <a:sym typeface="Wingdings" panose="05000000000000000000" pitchFamily="2" charset="2"/>
              </a:rPr>
              <a:t>a new section at the end of chapter 7 as shown in the next slide to include the mapping </a:t>
            </a:r>
            <a:r>
              <a:rPr lang="en-US" altLang="ja-JP" sz="2200" dirty="0">
                <a:sym typeface="Wingdings" panose="05000000000000000000" pitchFamily="2" charset="2"/>
              </a:rPr>
              <a:t>table </a:t>
            </a:r>
            <a:r>
              <a:rPr lang="en-US" altLang="ja-JP" sz="2200" dirty="0" smtClean="0">
                <a:sym typeface="Wingdings" panose="05000000000000000000" pitchFamily="2" charset="2"/>
              </a:rPr>
              <a:t>based </a:t>
            </a:r>
            <a:r>
              <a:rPr lang="en-US" altLang="ja-JP" sz="2200" dirty="0">
                <a:sym typeface="Wingdings" panose="05000000000000000000" pitchFamily="2" charset="2"/>
              </a:rPr>
              <a:t>on </a:t>
            </a:r>
            <a:r>
              <a:rPr lang="en-US" altLang="ja-JP" sz="2200" dirty="0" smtClean="0">
                <a:sym typeface="Wingdings" panose="05000000000000000000" pitchFamily="2" charset="2"/>
              </a:rPr>
              <a:t>RAN#71-11 and  RAN#71-03/RAN#71-06 discussion outcomes.</a:t>
            </a:r>
            <a:endParaRPr lang="en-US" altLang="ja-JP" sz="2200" dirty="0">
              <a:sym typeface="Wingdings" panose="05000000000000000000" pitchFamily="2" charset="2"/>
            </a:endParaRPr>
          </a:p>
        </p:txBody>
      </p:sp>
    </p:spTree>
    <p:extLst>
      <p:ext uri="{BB962C8B-B14F-4D97-AF65-F5344CB8AC3E}">
        <p14:creationId xmlns:p14="http://schemas.microsoft.com/office/powerpoint/2010/main" val="38253218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1637227"/>
              </p:ext>
            </p:extLst>
          </p:nvPr>
        </p:nvGraphicFramePr>
        <p:xfrm>
          <a:off x="539552" y="1268760"/>
          <a:ext cx="8424936" cy="4989872"/>
        </p:xfrm>
        <a:graphic>
          <a:graphicData uri="http://schemas.openxmlformats.org/drawingml/2006/table">
            <a:tbl>
              <a:tblPr firstRow="1" firstCol="1" bandRow="1"/>
              <a:tblGrid>
                <a:gridCol w="822096"/>
                <a:gridCol w="2167740"/>
                <a:gridCol w="2580608"/>
                <a:gridCol w="2854492"/>
              </a:tblGrid>
              <a:tr h="216026"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 dirty="0" smtClean="0">
                          <a:effectLst/>
                          <a:latin typeface="Times New Roman"/>
                          <a:ea typeface="SimSun"/>
                        </a:rPr>
                        <a:t>Section</a:t>
                      </a:r>
                      <a:endParaRPr lang="ja-JP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>
                          <a:effectLst/>
                          <a:latin typeface="Times New Roman"/>
                          <a:ea typeface="SimSun"/>
                        </a:rPr>
                        <a:t>KPI</a:t>
                      </a:r>
                      <a:endParaRPr lang="ja-JP" sz="11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 dirty="0">
                          <a:effectLst/>
                          <a:latin typeface="Times New Roman"/>
                          <a:ea typeface="SimSun"/>
                        </a:rPr>
                        <a:t>Evaluation </a:t>
                      </a:r>
                      <a:r>
                        <a:rPr lang="en-GB" sz="1100" b="1" dirty="0" smtClean="0">
                          <a:effectLst/>
                          <a:latin typeface="Times New Roman"/>
                          <a:ea typeface="SimSun"/>
                        </a:rPr>
                        <a:t>methodology</a:t>
                      </a:r>
                      <a:endParaRPr lang="ja-JP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  <a:tc>
                  <a:txBody>
                    <a:bodyPr/>
                    <a:lstStyle/>
                    <a:p>
                      <a:pPr algn="l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100" b="1" dirty="0">
                          <a:effectLst/>
                          <a:latin typeface="Times New Roman"/>
                          <a:ea typeface="SimSun"/>
                        </a:rPr>
                        <a:t>Relevant deployment scenario</a:t>
                      </a:r>
                      <a:endParaRPr lang="ja-JP" sz="11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E7E6E6"/>
                    </a:solidFill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Peak data rate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Analytical evaluation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7.2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Peak spectral efficiency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Analytical evaluation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7.3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Bandwidth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Inspection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7.4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Control plane latency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Analytical evaluation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7.5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Use plane latency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Analytical evaluation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7.6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Latency for infrequent small packets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Analytical evaluation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7.7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Mobility interruption time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Analytical evaluation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7.8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Inter-system mobility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kumimoji="1" lang="en-GB" sz="1000" kern="1200" dirty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Inspection</a:t>
                      </a:r>
                      <a:endParaRPr kumimoji="1" lang="ja-JP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7.9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Reliability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kumimoji="1" lang="en-GB" altLang="ja-JP" sz="1000" kern="12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  <a:cs typeface="+mn-cs"/>
                        </a:rPr>
                        <a:t>Link level evaluation</a:t>
                      </a:r>
                      <a:endParaRPr kumimoji="1" lang="ja-JP" altLang="ja-JP" sz="1000" kern="12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altLang="ja-JP" sz="1000" dirty="0" smtClean="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alt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97002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7.10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Coverage and extreme coverage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Link budget / link level analysis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Extreme long distance coverage in low density areas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7.11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UE battery life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Analytical evaluation 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7.12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UE energy efficiency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Inspection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N/A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7.13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Cell/TRP spectral efficiency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A joint system level evaluation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Indoor Hotspot, Dense Urban, Rural, Urban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Macro,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High</a:t>
                      </a:r>
                      <a:r>
                        <a:rPr lang="en-GB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speed</a:t>
                      </a:r>
                      <a:endParaRPr lang="ja-JP" sz="10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7.14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Area traffic capacity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7.15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User experienced data rate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20278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7.16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5</a:t>
                      </a:r>
                      <a:r>
                        <a:rPr lang="en-GB" sz="1000" baseline="30000">
                          <a:effectLst/>
                          <a:latin typeface="Times New Roman"/>
                          <a:ea typeface="SimSun"/>
                        </a:rPr>
                        <a:t>th</a:t>
                      </a: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 percentile user spectrum efficiency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367448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7.17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Connection density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[Analytical evaluation 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and 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system level simulation] 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[Urban coverage for massive connection (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ＭＳ 明朝"/>
                        </a:rPr>
                        <a:t>U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rban environment)]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5576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7.18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Mobility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Link level evaluation with deployment scenario specific operating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point </a:t>
                      </a:r>
                      <a:endParaRPr lang="ja-JP" altLang="ja-JP" sz="1000" dirty="0" smtClean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[Rural]</a:t>
                      </a:r>
                      <a:r>
                        <a:rPr lang="en-GB" sz="1000" baseline="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 smtClean="0">
                          <a:solidFill>
                            <a:srgbClr val="FF0000"/>
                          </a:solidFill>
                          <a:effectLst/>
                          <a:latin typeface="Times New Roman"/>
                          <a:ea typeface="SimSun"/>
                        </a:rPr>
                        <a:t>[High Speed]</a:t>
                      </a:r>
                      <a:endParaRPr lang="ja-JP" sz="1000" dirty="0">
                        <a:solidFill>
                          <a:srgbClr val="FF0000"/>
                        </a:solidFill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54330"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>
                          <a:effectLst/>
                          <a:latin typeface="Times New Roman"/>
                          <a:ea typeface="SimSun"/>
                        </a:rPr>
                        <a:t>7.19</a:t>
                      </a:r>
                      <a:endParaRPr lang="ja-JP" sz="100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Network energy efficiency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ts val="1400"/>
                        </a:lnSpc>
                        <a:spcBef>
                          <a:spcPts val="600"/>
                        </a:spcBef>
                        <a:spcAft>
                          <a:spcPts val="900"/>
                        </a:spcAft>
                      </a:pPr>
                      <a:r>
                        <a:rPr lang="en-GB" sz="1000" dirty="0">
                          <a:effectLst/>
                          <a:latin typeface="Times New Roman"/>
                          <a:ea typeface="SimSun"/>
                        </a:rPr>
                        <a:t>Inspection and system level evaluation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</a:rPr>
                        <a:t>For inspection: NA</a:t>
                      </a:r>
                    </a:p>
                    <a:p>
                      <a:pPr algn="just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 smtClean="0">
                          <a:effectLst/>
                          <a:latin typeface="Times New Roman"/>
                          <a:ea typeface="SimSun"/>
                        </a:rPr>
                        <a:t>For system level evaluation: a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t least in 2 deployment scenarios: one coverage limited environment (ex: Rural) AND one capacity limited environment (ex: </a:t>
                      </a:r>
                      <a:r>
                        <a:rPr lang="en-GB" sz="100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Dense</a:t>
                      </a:r>
                      <a:r>
                        <a:rPr lang="en-GB" sz="1000" baseline="0" dirty="0" smtClean="0">
                          <a:solidFill>
                            <a:schemeClr val="tx1"/>
                          </a:solidFill>
                          <a:effectLst/>
                          <a:latin typeface="Times New Roman"/>
                          <a:ea typeface="SimSun"/>
                        </a:rPr>
                        <a:t> </a:t>
                      </a:r>
                      <a:r>
                        <a:rPr lang="en-GB" sz="1000" dirty="0" smtClean="0">
                          <a:effectLst/>
                          <a:latin typeface="Times New Roman"/>
                          <a:ea typeface="SimSun"/>
                        </a:rPr>
                        <a:t>Urban)</a:t>
                      </a:r>
                      <a:endParaRPr lang="ja-JP" sz="1000" dirty="0">
                        <a:effectLst/>
                        <a:latin typeface="Times New Roman"/>
                        <a:ea typeface="SimSun"/>
                      </a:endParaRPr>
                    </a:p>
                  </a:txBody>
                  <a:tcPr marL="56314" marR="563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6" name="テキスト ボックス 5"/>
          <p:cNvSpPr txBox="1"/>
          <p:nvPr/>
        </p:nvSpPr>
        <p:spPr>
          <a:xfrm>
            <a:off x="516726" y="44624"/>
            <a:ext cx="8403198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hangingPunct="0"/>
            <a:r>
              <a:rPr lang="en-GB" altLang="ja-JP" sz="2400" b="1" dirty="0" smtClean="0"/>
              <a:t>7.20 Evaluation methodology</a:t>
            </a:r>
            <a:endParaRPr lang="ja-JP" altLang="ja-JP" sz="2400" b="1" dirty="0"/>
          </a:p>
          <a:p>
            <a:pPr hangingPunct="0"/>
            <a:r>
              <a:rPr lang="en-GB" altLang="ja-JP" dirty="0" smtClean="0"/>
              <a:t>  This  section describes </a:t>
            </a:r>
            <a:r>
              <a:rPr lang="en-GB" altLang="ja-JP" dirty="0"/>
              <a:t>the </a:t>
            </a:r>
            <a:r>
              <a:rPr lang="en-GB" altLang="ja-JP" dirty="0" smtClean="0"/>
              <a:t>evaluation methodology and relevant deployment scenario </a:t>
            </a:r>
          </a:p>
          <a:p>
            <a:pPr hangingPunct="0"/>
            <a:r>
              <a:rPr lang="en-GB" altLang="ja-JP" dirty="0" smtClean="0"/>
              <a:t>  of each KPI in the TR. This is summarized in Table 7.20.1.</a:t>
            </a:r>
            <a:endParaRPr lang="ja-JP" altLang="ja-JP" dirty="0"/>
          </a:p>
        </p:txBody>
      </p:sp>
      <p:sp>
        <p:nvSpPr>
          <p:cNvPr id="7" name="正方形/長方形 6"/>
          <p:cNvSpPr/>
          <p:nvPr/>
        </p:nvSpPr>
        <p:spPr>
          <a:xfrm>
            <a:off x="516726" y="980728"/>
            <a:ext cx="844776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/>
            <a:r>
              <a:rPr lang="en-GB" altLang="ja-JP" b="1" dirty="0"/>
              <a:t>Table </a:t>
            </a:r>
            <a:r>
              <a:rPr lang="en-GB" altLang="ja-JP" b="1" dirty="0" smtClean="0"/>
              <a:t>7.20-1</a:t>
            </a:r>
            <a:r>
              <a:rPr lang="en-GB" altLang="ja-JP" b="1" dirty="0"/>
              <a:t>: </a:t>
            </a:r>
            <a:r>
              <a:rPr lang="en-GB" altLang="ja-JP" b="1" dirty="0" smtClean="0"/>
              <a:t>Evaluation methodology and relevant deployment scenario for each KPI</a:t>
            </a:r>
            <a:endParaRPr lang="ja-JP" altLang="ja-JP" b="1" dirty="0"/>
          </a:p>
        </p:txBody>
      </p:sp>
      <p:sp>
        <p:nvSpPr>
          <p:cNvPr id="8" name="正方形/長方形 7"/>
          <p:cNvSpPr/>
          <p:nvPr/>
        </p:nvSpPr>
        <p:spPr>
          <a:xfrm>
            <a:off x="464589" y="6237312"/>
            <a:ext cx="849989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/>
            <a:r>
              <a:rPr lang="en-US" altLang="ja-JP" sz="1600" b="1" dirty="0"/>
              <a:t>References: </a:t>
            </a:r>
            <a:r>
              <a:rPr lang="en-US" altLang="ja-JP" sz="1600" dirty="0"/>
              <a:t>RP-160961, RP-160962, RP-160963, RP-160964, RP-160965, RP-160966, </a:t>
            </a:r>
            <a:r>
              <a:rPr lang="en-US" altLang="ja-JP" sz="1600" dirty="0" smtClean="0"/>
              <a:t>                       RP-160967</a:t>
            </a:r>
            <a:r>
              <a:rPr lang="en-US" altLang="ja-JP" sz="1600" dirty="0"/>
              <a:t>, RP-160968, RP-160969, RP-160970, RP-160884, RP-160885, RP-160805</a:t>
            </a:r>
          </a:p>
        </p:txBody>
      </p:sp>
    </p:spTree>
    <p:extLst>
      <p:ext uri="{BB962C8B-B14F-4D97-AF65-F5344CB8AC3E}">
        <p14:creationId xmlns:p14="http://schemas.microsoft.com/office/powerpoint/2010/main" val="179721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ja-JP" b="1" dirty="0" smtClean="0"/>
              <a:t>(6) </a:t>
            </a:r>
            <a:r>
              <a:rPr lang="en-US" altLang="ja-JP" b="1" dirty="0"/>
              <a:t>Editorial issue </a:t>
            </a:r>
            <a:endParaRPr lang="ja-JP" altLang="en-US" b="1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ja-JP" dirty="0"/>
              <a:t>D</a:t>
            </a:r>
            <a:r>
              <a:rPr lang="en-US" altLang="ja-JP" dirty="0" smtClean="0"/>
              <a:t>o </a:t>
            </a:r>
            <a:r>
              <a:rPr lang="en-US" altLang="ja-JP" dirty="0"/>
              <a:t>update </a:t>
            </a:r>
            <a:r>
              <a:rPr lang="en-US" altLang="ja-JP" dirty="0" smtClean="0"/>
              <a:t>Table 6.1.2-1 in the TR by removing </a:t>
            </a:r>
            <a:r>
              <a:rPr lang="en-US" altLang="ja-JP" dirty="0"/>
              <a:t>the square bracket in Table 6.1.2-1 on </a:t>
            </a:r>
            <a:r>
              <a:rPr lang="en-US" altLang="ja-JP" dirty="0" smtClean="0"/>
              <a:t>the number </a:t>
            </a:r>
            <a:r>
              <a:rPr lang="en-US" altLang="ja-JP" dirty="0"/>
              <a:t>of users per </a:t>
            </a:r>
            <a:r>
              <a:rPr lang="en-US" altLang="ja-JP" dirty="0" smtClean="0"/>
              <a:t>TRP.</a:t>
            </a:r>
          </a:p>
          <a:p>
            <a:r>
              <a:rPr lang="en-US" altLang="ja-JP" dirty="0" smtClean="0"/>
              <a:t>This was </a:t>
            </a:r>
            <a:r>
              <a:rPr lang="en-US" altLang="ja-JP" dirty="0"/>
              <a:t>already resolved in RP-160672 at the </a:t>
            </a:r>
            <a:r>
              <a:rPr lang="en-US" altLang="ja-JP" dirty="0" smtClean="0"/>
              <a:t>RAN#71 meeting</a:t>
            </a:r>
            <a:r>
              <a:rPr lang="en-US" altLang="ja-JP" dirty="0"/>
              <a:t>. </a:t>
            </a:r>
            <a:endParaRPr lang="en-US" altLang="ja-JP" dirty="0" smtClean="0"/>
          </a:p>
          <a:p>
            <a:r>
              <a:rPr lang="en-US" altLang="ja-JP" dirty="0" smtClean="0"/>
              <a:t>This is an editorial issue.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16313842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271</TotalTime>
  <Words>770</Words>
  <Application>Microsoft Office PowerPoint</Application>
  <PresentationFormat>画面に合わせる (4:3)</PresentationFormat>
  <Paragraphs>150</Paragraphs>
  <Slides>10</Slides>
  <Notes>10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10</vt:i4>
      </vt:variant>
    </vt:vector>
  </HeadingPairs>
  <TitlesOfParts>
    <vt:vector size="11" baseType="lpstr">
      <vt:lpstr>Office ​​テーマ</vt:lpstr>
      <vt:lpstr>Way forward on remaining  open issues in TR38.913</vt:lpstr>
      <vt:lpstr>Motivation</vt:lpstr>
      <vt:lpstr>(1) 4. Introduction</vt:lpstr>
      <vt:lpstr>(2) 7.6. Latency for infrequent small packets  </vt:lpstr>
      <vt:lpstr>(3) 7.17 Connection density</vt:lpstr>
      <vt:lpstr>(4) Mapping between deployment scenarios and usage scenarios for each KPI  </vt:lpstr>
      <vt:lpstr>(5) Evaluation methodologies for TR38.913 KPIs</vt:lpstr>
      <vt:lpstr>PowerPoint プレゼンテーション</vt:lpstr>
      <vt:lpstr>(6) Editorial issue </vt:lpstr>
      <vt:lpstr>(7) Editor’s notes</vt:lpstr>
    </vt:vector>
  </TitlesOfParts>
  <Company>株式会社NTTドコモ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Action Points toward RAN#72</dc:title>
  <dc:creator>NTT DOCOMO</dc:creator>
  <cp:lastModifiedBy>NTT DOCOMO, INC. 3</cp:lastModifiedBy>
  <cp:revision>36</cp:revision>
  <dcterms:created xsi:type="dcterms:W3CDTF">2016-06-08T07:11:26Z</dcterms:created>
  <dcterms:modified xsi:type="dcterms:W3CDTF">2016-06-16T05:49:40Z</dcterms:modified>
</cp:coreProperties>
</file>