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58" r:id="rId4"/>
    <p:sldId id="259" r:id="rId5"/>
    <p:sldId id="260" r:id="rId6"/>
    <p:sldId id="266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057400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Proposal on handling of </a:t>
            </a:r>
            <a:r>
              <a:rPr lang="en-US" sz="4000" dirty="0" err="1" smtClean="0"/>
              <a:t>eMBMS</a:t>
            </a:r>
            <a:r>
              <a:rPr lang="en-US" sz="4000" dirty="0" smtClean="0"/>
              <a:t> WI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HiSilicon, Orange, Intel,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28600" y="228600"/>
            <a:ext cx="8077200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altLang="zh-CN" b="1" dirty="0" smtClean="0">
                <a:solidFill>
                  <a:srgbClr val="C86138"/>
                </a:solidFill>
              </a:rPr>
              <a:t>3GPP TSG RAN Meeting #72                                                                             </a:t>
            </a:r>
            <a:r>
              <a:rPr lang="en-GB" altLang="zh-CN" b="1" dirty="0" smtClean="0">
                <a:solidFill>
                  <a:srgbClr val="C86138"/>
                </a:solidFill>
              </a:rPr>
              <a:t>RP-161241</a:t>
            </a:r>
            <a:endParaRPr lang="zh-CN" altLang="zh-CN" dirty="0" smtClean="0">
              <a:solidFill>
                <a:srgbClr val="C86138"/>
              </a:solidFill>
            </a:endParaRPr>
          </a:p>
          <a:p>
            <a:pPr>
              <a:buNone/>
            </a:pPr>
            <a:r>
              <a:rPr lang="fi-FI" altLang="zh-CN" b="1" dirty="0" smtClean="0">
                <a:solidFill>
                  <a:srgbClr val="C86138"/>
                </a:solidFill>
              </a:rPr>
              <a:t>Busan, Korea, June 13 - 16, 2016</a:t>
            </a:r>
            <a:r>
              <a:rPr lang="en-GB" altLang="zh-CN" b="1" dirty="0" smtClean="0">
                <a:solidFill>
                  <a:srgbClr val="C86138"/>
                </a:solidFill>
              </a:rPr>
              <a:t> 	</a:t>
            </a:r>
            <a:endParaRPr lang="en-US" altLang="zh-CN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endParaRPr lang="en-US" altLang="zh-CN" sz="600" b="1" dirty="0" smtClean="0">
              <a:solidFill>
                <a:srgbClr val="C86138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Document for: Discussion</a:t>
            </a:r>
          </a:p>
          <a:p>
            <a:pPr>
              <a:buNone/>
            </a:pPr>
            <a:r>
              <a:rPr lang="en-US" altLang="zh-CN" sz="1600" b="1" dirty="0" smtClean="0">
                <a:solidFill>
                  <a:srgbClr val="C86138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Agenda Item: 10.2.11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Background-Objectives in WID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hangingPunct="0">
              <a:buNone/>
            </a:pPr>
            <a:r>
              <a:rPr lang="en-US" sz="4000" dirty="0" smtClean="0"/>
              <a:t>The objective of the work item is to evaluate and specify the following </a:t>
            </a:r>
            <a:r>
              <a:rPr lang="en-US" sz="4000" dirty="0" err="1" smtClean="0"/>
              <a:t>eMBMS</a:t>
            </a:r>
            <a:r>
              <a:rPr lang="en-US" sz="4000" dirty="0" smtClean="0"/>
              <a:t> enhancements for LTE [R1-160675]:  </a:t>
            </a:r>
          </a:p>
          <a:p>
            <a:pPr lvl="0" hangingPunct="0">
              <a:buNone/>
            </a:pPr>
            <a:r>
              <a:rPr lang="en-US" sz="4000" dirty="0" smtClean="0"/>
              <a:t>   a. Specify means of using a longer cyclic prefix (e.g. greater than 33.33µs) for use in a mixed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/</a:t>
            </a:r>
            <a:r>
              <a:rPr lang="en-US" sz="4000" dirty="0" err="1" smtClean="0"/>
              <a:t>eMBMS</a:t>
            </a:r>
            <a:r>
              <a:rPr lang="en-US" sz="4000" dirty="0" smtClean="0"/>
              <a:t> carrier for large SFN delay spread environment (e.g. 15km or larger inter-site distance), which guarantees coexistence of the legacy and new prefixes on the same carrier, while achieving a spectral efficiency of at least 2 bps/Hz. This objective includes evaluation. (RAN1)</a:t>
            </a:r>
          </a:p>
          <a:p>
            <a:pPr lvl="0" fontAlgn="auto" hangingPunct="0">
              <a:buNone/>
            </a:pPr>
            <a:r>
              <a:rPr lang="en-US" sz="4000" dirty="0" smtClean="0"/>
              <a:t>    b. Specify means of using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0, 4, 5, 9 (FS1) and 0, 1, 5, 6 (FS2) for MBSFN. (RAN2, RAN1)</a:t>
            </a:r>
          </a:p>
          <a:p>
            <a:pPr lvl="1" fontAlgn="auto" hangingPunct="0"/>
            <a:r>
              <a:rPr lang="en-US" sz="4000" dirty="0" smtClean="0"/>
              <a:t>The non-MBSFN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for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can only be used as </a:t>
            </a:r>
            <a:r>
              <a:rPr lang="en-US" sz="4000" dirty="0" err="1" smtClean="0"/>
              <a:t>Scell</a:t>
            </a:r>
            <a:endParaRPr lang="en-US" sz="4000" dirty="0" smtClean="0"/>
          </a:p>
          <a:p>
            <a:pPr lvl="0" fontAlgn="auto" hangingPunct="0">
              <a:buNone/>
            </a:pPr>
            <a:r>
              <a:rPr lang="en-US" sz="4000" dirty="0" smtClean="0"/>
              <a:t>    c. Specify means of configuring MBSFN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without a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control region and cell-specific reference signals. (RAN1, RAN2) </a:t>
            </a:r>
          </a:p>
          <a:p>
            <a:pPr hangingPunct="0">
              <a:buNone/>
            </a:pPr>
            <a:r>
              <a:rPr lang="en-US" sz="4000" dirty="0" smtClean="0"/>
              <a:t>Study the following:</a:t>
            </a:r>
          </a:p>
          <a:p>
            <a:pPr lvl="0" hangingPunct="0">
              <a:buNone/>
            </a:pPr>
            <a:r>
              <a:rPr lang="en-US" sz="4000" dirty="0" smtClean="0"/>
              <a:t>     d. Support for standalone carrier with all DL </a:t>
            </a:r>
            <a:r>
              <a:rPr lang="en-US" sz="4000" dirty="0" err="1" smtClean="0"/>
              <a:t>subframes</a:t>
            </a:r>
            <a:r>
              <a:rPr lang="en-US" sz="4000" dirty="0" smtClean="0"/>
              <a:t> dedicated to MBSFN transmission and self-contained </a:t>
            </a:r>
            <a:r>
              <a:rPr lang="en-US" sz="4000" dirty="0" err="1" smtClean="0"/>
              <a:t>eMBMS</a:t>
            </a:r>
            <a:r>
              <a:rPr lang="en-US" sz="4000" dirty="0" smtClean="0"/>
              <a:t> signaling including information of SIB13, SIB15, SIB16. (RAN2)</a:t>
            </a:r>
          </a:p>
          <a:p>
            <a:pPr lvl="0" hangingPunct="0">
              <a:buNone/>
            </a:pPr>
            <a:r>
              <a:rPr lang="en-US" sz="4000" dirty="0" smtClean="0"/>
              <a:t>     e. Support for multi-carrier </a:t>
            </a:r>
            <a:r>
              <a:rPr lang="en-US" sz="4000" dirty="0" err="1" smtClean="0"/>
              <a:t>eMBMS</a:t>
            </a:r>
            <a:r>
              <a:rPr lang="en-US" sz="4000" dirty="0" smtClean="0"/>
              <a:t>/</a:t>
            </a:r>
            <a:r>
              <a:rPr lang="en-US" sz="4000" dirty="0" err="1" smtClean="0"/>
              <a:t>unicast</a:t>
            </a:r>
            <a:r>
              <a:rPr lang="en-US" sz="4000" dirty="0" smtClean="0"/>
              <a:t> operation involving reception from one or more </a:t>
            </a:r>
            <a:r>
              <a:rPr lang="en-US" sz="4000" dirty="0" err="1" smtClean="0"/>
              <a:t>eMBMS</a:t>
            </a:r>
            <a:r>
              <a:rPr lang="en-US" sz="4000" dirty="0" smtClean="0"/>
              <a:t> cells that may be non-collocated and asynchronous with one or more cells that are simultaneously used for </a:t>
            </a:r>
            <a:r>
              <a:rPr lang="en-US" sz="4000" dirty="0" err="1" smtClean="0"/>
              <a:t>unicast</a:t>
            </a:r>
            <a:r>
              <a:rPr lang="en-US" sz="4000" dirty="0" smtClean="0"/>
              <a:t>. (RAN4, RAN2)</a:t>
            </a:r>
          </a:p>
          <a:p>
            <a:pPr lvl="0" hangingPunct="0">
              <a:buNone/>
            </a:pPr>
            <a:r>
              <a:rPr lang="en-US" sz="4000" dirty="0" smtClean="0"/>
              <a:t>     f. Solutions where a UE can receive the TV transport service without being authenticated (RAN1, RAN2, RAN3)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-1/4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5105400"/>
          </a:xfrm>
        </p:spPr>
        <p:txBody>
          <a:bodyPr>
            <a:normAutofit fontScale="70000" lnSpcReduction="20000"/>
          </a:bodyPr>
          <a:lstStyle/>
          <a:p>
            <a:pPr marL="571500" indent="-514350">
              <a:buNone/>
            </a:pPr>
            <a:r>
              <a:rPr lang="en-US" sz="3400" dirty="0" smtClean="0"/>
              <a:t>For  objective a</a:t>
            </a:r>
            <a:r>
              <a:rPr lang="en-US" sz="2800" dirty="0" smtClean="0"/>
              <a:t>, </a:t>
            </a:r>
            <a:r>
              <a:rPr lang="en-US" sz="2300" i="1" dirty="0" smtClean="0"/>
              <a:t>Specify means of using a longer cyclic prefix (e.g. greater than 33.33µs) for use in a mixed </a:t>
            </a:r>
            <a:r>
              <a:rPr lang="en-US" sz="2300" i="1" dirty="0" err="1" smtClean="0"/>
              <a:t>unicast</a:t>
            </a:r>
            <a:r>
              <a:rPr lang="en-US" sz="2300" i="1" dirty="0" smtClean="0"/>
              <a:t>/</a:t>
            </a:r>
            <a:r>
              <a:rPr lang="en-US" sz="2300" i="1" dirty="0" err="1" smtClean="0"/>
              <a:t>eMBMS</a:t>
            </a:r>
            <a:r>
              <a:rPr lang="en-US" sz="2300" i="1" dirty="0" smtClean="0"/>
              <a:t> carrier for large SFN delay spread environment (e.g. 15km or larger inter-site distance), which guarantees coexistence of the legacy and new prefixes on the same carrier, while achieving a spectral efficiency of at least 2 bps/Hz. This objective includes evaluation. (RAN1)</a:t>
            </a:r>
            <a:endParaRPr lang="en-US" sz="2800" i="1" dirty="0" smtClean="0"/>
          </a:p>
          <a:p>
            <a:pPr lvl="1"/>
            <a:r>
              <a:rPr lang="en-US" dirty="0" smtClean="0"/>
              <a:t>New numerology (new carrier spacing) was not mentioned in RAN #71, and not captured in WID</a:t>
            </a:r>
          </a:p>
          <a:p>
            <a:pPr lvl="1"/>
            <a:r>
              <a:rPr lang="en-US" sz="2900" dirty="0" smtClean="0"/>
              <a:t>New numerology will take long time to investigate and specify, </a:t>
            </a:r>
            <a:r>
              <a:rPr lang="en-US" dirty="0" smtClean="0"/>
              <a:t>while the allocated TU cannot fit it.</a:t>
            </a:r>
          </a:p>
          <a:p>
            <a:pPr lvl="2"/>
            <a:r>
              <a:rPr lang="en-US" sz="2500" dirty="0" smtClean="0"/>
              <a:t>Examples can be found in R8 numerologies and R13 NB-</a:t>
            </a:r>
            <a:r>
              <a:rPr lang="en-US" sz="2500" dirty="0" err="1" smtClean="0"/>
              <a:t>IoT</a:t>
            </a:r>
            <a:r>
              <a:rPr lang="en-US" sz="2500" dirty="0" smtClean="0"/>
              <a:t> numerology discussion. </a:t>
            </a:r>
          </a:p>
          <a:p>
            <a:pPr lvl="1"/>
            <a:r>
              <a:rPr lang="en-US" sz="2900" dirty="0" smtClean="0"/>
              <a:t>There are on-going NR discussion in Rel-14 on new numerology including broadcasting service, which covers the scenarios highlighted in the joint paper [RP-160825]</a:t>
            </a:r>
          </a:p>
          <a:p>
            <a:pPr lvl="2">
              <a:buNone/>
            </a:pPr>
            <a:r>
              <a:rPr lang="en-US" sz="2500" dirty="0" smtClean="0"/>
              <a:t> </a:t>
            </a:r>
          </a:p>
          <a:p>
            <a:r>
              <a:rPr lang="en-US" dirty="0" smtClean="0">
                <a:solidFill>
                  <a:srgbClr val="3333FF"/>
                </a:solidFill>
              </a:rPr>
              <a:t>Observation:  Discuss new numerology in NR instead of in LTE session for MBSFN with very large ISD can potentially provide more efficient progress</a:t>
            </a:r>
            <a:endParaRPr lang="en-US" dirty="0">
              <a:solidFill>
                <a:srgbClr val="3333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-2/4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71500" lvl="1" indent="-514350">
              <a:buNone/>
            </a:pPr>
            <a:r>
              <a:rPr lang="en-US" sz="3000" dirty="0" smtClean="0"/>
              <a:t>For objective b and c, </a:t>
            </a:r>
          </a:p>
          <a:p>
            <a:pPr lvl="0" fontAlgn="auto" hangingPunct="0">
              <a:buNone/>
            </a:pPr>
            <a:r>
              <a:rPr lang="en-US" sz="1700" i="1" dirty="0" smtClean="0"/>
              <a:t>    </a:t>
            </a:r>
            <a:r>
              <a:rPr lang="en-US" sz="2000" i="1" dirty="0" smtClean="0"/>
              <a:t>b. Specify means of using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0, 4, 5, 9 (FS1) and 0, 1, 5, 6 (FS2) for MBSFN. (RAN2, RAN1)</a:t>
            </a:r>
          </a:p>
          <a:p>
            <a:pPr lvl="1" fontAlgn="auto" hangingPunct="0"/>
            <a:r>
              <a:rPr lang="en-US" sz="2000" i="1" dirty="0" smtClean="0"/>
              <a:t>The non-MBSFN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for 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 can only be used as </a:t>
            </a:r>
            <a:r>
              <a:rPr lang="en-US" sz="2000" i="1" dirty="0" err="1" smtClean="0"/>
              <a:t>Scell</a:t>
            </a:r>
            <a:endParaRPr lang="en-US" sz="2000" i="1" dirty="0" smtClean="0"/>
          </a:p>
          <a:p>
            <a:pPr lvl="0" fontAlgn="auto" hangingPunct="0">
              <a:buNone/>
            </a:pPr>
            <a:r>
              <a:rPr lang="en-US" sz="2000" i="1" dirty="0" smtClean="0"/>
              <a:t>    c. Specify means of configuring MBSFN </a:t>
            </a:r>
            <a:r>
              <a:rPr lang="en-US" sz="2000" i="1" dirty="0" err="1" smtClean="0"/>
              <a:t>subframes</a:t>
            </a:r>
            <a:r>
              <a:rPr lang="en-US" sz="2000" i="1" dirty="0" smtClean="0"/>
              <a:t> without a </a:t>
            </a:r>
            <a:r>
              <a:rPr lang="en-US" sz="2000" i="1" dirty="0" err="1" smtClean="0"/>
              <a:t>unicast</a:t>
            </a:r>
            <a:r>
              <a:rPr lang="en-US" sz="2000" i="1" dirty="0" smtClean="0"/>
              <a:t> control region and cell-specific reference signals. (RAN1, RAN2) </a:t>
            </a:r>
            <a:endParaRPr lang="en-US" sz="1800" i="1" dirty="0" smtClean="0"/>
          </a:p>
          <a:p>
            <a:r>
              <a:rPr lang="en-US" sz="3000" dirty="0" smtClean="0"/>
              <a:t>It is duplicated with the proposal of Lean carrier [RP-160880], which was resubmitted to RAN#72. </a:t>
            </a:r>
          </a:p>
          <a:p>
            <a:r>
              <a:rPr lang="en-US" sz="3000" dirty="0" smtClean="0">
                <a:solidFill>
                  <a:srgbClr val="0070C0"/>
                </a:solidFill>
              </a:rPr>
              <a:t> Observation: One of the WI (</a:t>
            </a:r>
            <a:r>
              <a:rPr lang="en-US" sz="3000" dirty="0" err="1" smtClean="0">
                <a:solidFill>
                  <a:srgbClr val="0070C0"/>
                </a:solidFill>
              </a:rPr>
              <a:t>eMBMS</a:t>
            </a:r>
            <a:r>
              <a:rPr lang="en-US" sz="3000" dirty="0" smtClean="0">
                <a:solidFill>
                  <a:srgbClr val="0070C0"/>
                </a:solidFill>
              </a:rPr>
              <a:t> or Lean carrier) should be chosen to complete the related work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-3/4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4000" dirty="0" smtClean="0"/>
              <a:t>Objective d-f are for study rather than for specification</a:t>
            </a:r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-4/4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58200" cy="4953000"/>
          </a:xfrm>
        </p:spPr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MBSFN operation requires time synchronization among </a:t>
            </a:r>
            <a:r>
              <a:rPr lang="en-US" sz="3200" dirty="0" err="1" smtClean="0"/>
              <a:t>eNBs</a:t>
            </a:r>
            <a:r>
              <a:rPr lang="en-US" sz="3200" dirty="0" smtClean="0"/>
              <a:t>. No requirement has been defined in 3GPP for MBSFN operation.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en-US" sz="3200" dirty="0" smtClean="0"/>
              <a:t>To ensure of the MBSFN operation performance, inter-cell time synchronization requirement needs to be specified in RAN4, which should be applicable also for legacy MBSFN operation </a:t>
            </a:r>
          </a:p>
          <a:p>
            <a:pPr marL="342900" lvl="1" indent="-342900">
              <a:buFont typeface="Arial" pitchFamily="34" charset="0"/>
              <a:buChar char="•"/>
            </a:pP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It is difficult to complete all of the objectives within Rel-14. Scope reduction is needed to ensure the completion of the most important objective(s) in this WI.</a:t>
            </a:r>
          </a:p>
          <a:p>
            <a:pPr lvl="1"/>
            <a:r>
              <a:rPr lang="en-US" dirty="0" smtClean="0"/>
              <a:t>Remove objectives </a:t>
            </a:r>
            <a:r>
              <a:rPr lang="en-US" dirty="0" err="1" smtClean="0"/>
              <a:t>d,e,f</a:t>
            </a:r>
            <a:r>
              <a:rPr lang="en-US" dirty="0" smtClean="0"/>
              <a:t>, which are for study</a:t>
            </a:r>
          </a:p>
          <a:p>
            <a:pPr lvl="1"/>
            <a:r>
              <a:rPr lang="en-US" dirty="0" smtClean="0"/>
              <a:t>keep either objective a or objective </a:t>
            </a:r>
            <a:r>
              <a:rPr lang="en-US" dirty="0" err="1" smtClean="0"/>
              <a:t>b&amp;c</a:t>
            </a:r>
            <a:r>
              <a:rPr lang="en-US" dirty="0" smtClean="0"/>
              <a:t>. </a:t>
            </a:r>
          </a:p>
          <a:p>
            <a:pPr lvl="2"/>
            <a:r>
              <a:rPr lang="en-US" dirty="0" smtClean="0"/>
              <a:t>If objective a is down scoped, complete the work of objective a in 5G new RAT</a:t>
            </a:r>
          </a:p>
          <a:p>
            <a:pPr lvl="1"/>
            <a:r>
              <a:rPr lang="en-US" dirty="0" smtClean="0"/>
              <a:t>Include the following objective into </a:t>
            </a:r>
            <a:r>
              <a:rPr lang="en-US" dirty="0" err="1" smtClean="0"/>
              <a:t>eMBMS</a:t>
            </a:r>
            <a:r>
              <a:rPr lang="en-US" dirty="0" smtClean="0"/>
              <a:t> WI: “to specify inter-cell time synchronization requirement  for MBSFN operation [RAN4]”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665</TotalTime>
  <Words>608</Words>
  <Application>Microsoft Office PowerPoint</Application>
  <PresentationFormat>On-screen Show (4:3)</PresentationFormat>
  <Paragraphs>43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Proposal on handling of eMBMS WI</vt:lpstr>
      <vt:lpstr>Background-Objectives in WID</vt:lpstr>
      <vt:lpstr>Discussion -1/4</vt:lpstr>
      <vt:lpstr>Discussion -2/4</vt:lpstr>
      <vt:lpstr>Discussion -3/4</vt:lpstr>
      <vt:lpstr>Discussion -4/4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on handling of eMBMS WI</dc:title>
  <dc:creator>Fanxiaoan</dc:creator>
  <cp:lastModifiedBy>HUAWEI</cp:lastModifiedBy>
  <cp:revision>41</cp:revision>
  <dcterms:created xsi:type="dcterms:W3CDTF">2006-08-16T00:00:00Z</dcterms:created>
  <dcterms:modified xsi:type="dcterms:W3CDTF">2016-06-15T00:51:56Z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(3)vFFP/Ez2JrUjHyaJ3b6bW/yoJdm5qVzjKUoHB05idJKEFAPacOQwglDanlGLMRevKSwFmFSS
HfX3L5MqB047G0EWgNUZrqyDVkdF36vr2Tipzx/q/wvzVaA9zdg6A3Bf4IemD84rgb2SS+yQ
HdxHzbwNa8p28sOMo/AZqKC8UL6muwbDOFMD6GdTSS6O14NExOsVJnx9J+nSE+PIGS+WYJTS
ljOigM017QFpq6b/Qh</vt:lpwstr>
  </property>
  <property fmtid="{D5CDD505-2E9C-101B-9397-08002B2CF9AE}" pid="3" name="_2015_ms_pID_7253431">
    <vt:lpwstr>+o0JJKztvBr6g6TNbg/5yKMMrhByq1Es28UGaOwFacNb2O6OaAkSsU
GO2in8Kkm3Eosl/YQTWog85UFk8dWs2lBr/nxJ1xALi1eS5QUsUOSP7dKgxOx4PfwFUeOHzO
7Y7YqmM4H3I/E0X4pqwtAbStXl/NGfl9X/yLPTEeNML+mpvHV7atPUKNAZ5mi+UTr6+Lvw6S
U1QFY28Ik8yzGx99eyx42sxsYmhVK8XoyHjN</vt:lpwstr>
  </property>
  <property fmtid="{D5CDD505-2E9C-101B-9397-08002B2CF9AE}" pid="4" name="_2015_ms_pID_7253432">
    <vt:lpwstr>Qon/dyK+vqievisScGJkRtWwLQVDegQxLEQy
zaq53jN6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1465897849</vt:lpwstr>
  </property>
</Properties>
</file>