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8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ore, Dino" initials="FD" lastIdx="0" clrIdx="0">
    <p:extLst>
      <p:ext uri="{19B8F6BF-5375-455C-9EA6-DF929625EA0E}">
        <p15:presenceInfo xmlns:p15="http://schemas.microsoft.com/office/powerpoint/2012/main" userId="S-1-5-21-945540591-4024260831-3861152641-558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22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971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126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49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4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3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1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0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82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66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7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B1895-B2FC-45F7-946B-A8B5C025307F}" type="datetimeFigureOut">
              <a:rPr lang="en-US" smtClean="0"/>
              <a:t>6/13/2016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3FABD-87FF-4A58-A4F5-D1953D01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4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0258" y="2208627"/>
            <a:ext cx="95021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 smtClean="0"/>
              <a:t>Wrap-up of NR Session (Monday)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RAN Chairman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98904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RAN is studying a Non-Standalone (NSA) and a Standalone (SA) mode for </a:t>
            </a:r>
            <a:r>
              <a:rPr lang="en-US" dirty="0" smtClean="0"/>
              <a:t>NR</a:t>
            </a:r>
            <a:endParaRPr lang="en-US" dirty="0"/>
          </a:p>
          <a:p>
            <a:pPr lvl="1"/>
            <a:r>
              <a:rPr lang="en-US" dirty="0" smtClean="0"/>
              <a:t>NSA NR assumes an LTE anchor carrier for Control Plane &amp; Core Network connectivity while </a:t>
            </a:r>
            <a:r>
              <a:rPr lang="en-US" dirty="0"/>
              <a:t>the NR carrier </a:t>
            </a:r>
            <a:r>
              <a:rPr lang="en-US" dirty="0" smtClean="0"/>
              <a:t>is only used </a:t>
            </a:r>
            <a:r>
              <a:rPr lang="en-US" dirty="0"/>
              <a:t>for </a:t>
            </a:r>
            <a:r>
              <a:rPr lang="en-US" dirty="0" smtClean="0"/>
              <a:t>data </a:t>
            </a:r>
          </a:p>
          <a:p>
            <a:endParaRPr lang="en-US" dirty="0" smtClean="0"/>
          </a:p>
          <a:p>
            <a:r>
              <a:rPr lang="en-US" dirty="0" smtClean="0"/>
              <a:t>RAN is </a:t>
            </a:r>
            <a:r>
              <a:rPr lang="en-US" dirty="0"/>
              <a:t>discussing </a:t>
            </a:r>
            <a:r>
              <a:rPr lang="en-US" dirty="0" smtClean="0"/>
              <a:t>a proposal to </a:t>
            </a:r>
            <a:r>
              <a:rPr lang="en-US" dirty="0"/>
              <a:t>have an early freeze of NSA </a:t>
            </a:r>
            <a:r>
              <a:rPr lang="en-US" dirty="0" smtClean="0"/>
              <a:t>NR for </a:t>
            </a:r>
            <a:r>
              <a:rPr lang="en-US" dirty="0" err="1" smtClean="0"/>
              <a:t>eMBB</a:t>
            </a:r>
            <a:r>
              <a:rPr lang="en-US" dirty="0" smtClean="0"/>
              <a:t> </a:t>
            </a:r>
            <a:r>
              <a:rPr lang="en-US" dirty="0"/>
              <a:t>in Mar </a:t>
            </a:r>
            <a:r>
              <a:rPr lang="en-US" dirty="0" smtClean="0"/>
              <a:t>18</a:t>
            </a:r>
          </a:p>
          <a:p>
            <a:endParaRPr lang="en-US" dirty="0" smtClean="0"/>
          </a:p>
          <a:p>
            <a:r>
              <a:rPr lang="en-US" dirty="0" smtClean="0"/>
              <a:t>Regardless </a:t>
            </a:r>
            <a:r>
              <a:rPr lang="en-US" dirty="0"/>
              <a:t>of the </a:t>
            </a:r>
            <a:r>
              <a:rPr lang="en-US" dirty="0" smtClean="0"/>
              <a:t>acceleration </a:t>
            </a:r>
            <a:r>
              <a:rPr lang="en-US" dirty="0"/>
              <a:t>proposal, it is clear that we need to better understand the CN connectivity options for NSA NR </a:t>
            </a:r>
            <a:r>
              <a:rPr lang="en-US" dirty="0" smtClean="0"/>
              <a:t>for </a:t>
            </a:r>
            <a:r>
              <a:rPr lang="en-US" dirty="0" err="1" smtClean="0"/>
              <a:t>eMBB</a:t>
            </a:r>
            <a:r>
              <a:rPr lang="en-US" dirty="0" smtClean="0"/>
              <a:t> and </a:t>
            </a:r>
            <a:r>
              <a:rPr lang="en-US" dirty="0"/>
              <a:t>their implications </a:t>
            </a:r>
            <a:endParaRPr lang="en-US" dirty="0" smtClean="0"/>
          </a:p>
          <a:p>
            <a:pPr lvl="1"/>
            <a:r>
              <a:rPr lang="en-US" dirty="0" smtClean="0"/>
              <a:t>e.g. </a:t>
            </a:r>
            <a:r>
              <a:rPr lang="en-US" dirty="0"/>
              <a:t>whether NSA NR </a:t>
            </a:r>
            <a:r>
              <a:rPr lang="en-US" dirty="0" smtClean="0"/>
              <a:t>should </a:t>
            </a:r>
            <a:r>
              <a:rPr lang="en-US" dirty="0"/>
              <a:t>connect to </a:t>
            </a:r>
            <a:r>
              <a:rPr lang="en-US" dirty="0" smtClean="0"/>
              <a:t>EPC </a:t>
            </a:r>
            <a:r>
              <a:rPr lang="en-US" dirty="0"/>
              <a:t>or New Core, or both options should be </a:t>
            </a:r>
            <a:r>
              <a:rPr lang="en-US" dirty="0" smtClean="0"/>
              <a:t>allowed</a:t>
            </a:r>
            <a:endParaRPr lang="en-US" dirty="0"/>
          </a:p>
          <a:p>
            <a:pPr marL="228600" lvl="1">
              <a:spcBef>
                <a:spcPts val="1000"/>
              </a:spcBef>
            </a:pP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CN </a:t>
            </a:r>
            <a:r>
              <a:rPr lang="en-US" sz="2800" dirty="0"/>
              <a:t>connectivity </a:t>
            </a:r>
            <a:r>
              <a:rPr lang="en-US" sz="2800" dirty="0" smtClean="0"/>
              <a:t>options for </a:t>
            </a:r>
            <a:r>
              <a:rPr lang="en-US" sz="2800" dirty="0"/>
              <a:t>NSA NR </a:t>
            </a:r>
            <a:r>
              <a:rPr lang="en-US" sz="2800" dirty="0" smtClean="0"/>
              <a:t>can be discussed further in the joint RAN-SA session</a:t>
            </a:r>
          </a:p>
          <a:p>
            <a:pPr lvl="1"/>
            <a:r>
              <a:rPr lang="en-US" sz="2500" dirty="0"/>
              <a:t>If possible the joint session should conclude on the </a:t>
            </a:r>
            <a:r>
              <a:rPr lang="en-US" sz="2500" dirty="0" smtClean="0"/>
              <a:t>option(s) </a:t>
            </a:r>
            <a:r>
              <a:rPr lang="en-US" sz="2500" dirty="0"/>
              <a:t>to be </a:t>
            </a:r>
            <a:r>
              <a:rPr lang="en-US" sz="2500" dirty="0" smtClean="0"/>
              <a:t>supported. If that is not possible, S2-R2-R3 could be tasked to </a:t>
            </a:r>
            <a:r>
              <a:rPr lang="en-US" sz="2500" dirty="0"/>
              <a:t>look at </a:t>
            </a:r>
            <a:r>
              <a:rPr lang="en-US" sz="2500" dirty="0" smtClean="0"/>
              <a:t>it in Q3 so that in Sep we can make a more informed decision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595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</a:t>
            </a:r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seems to be an emerging consensus that </a:t>
            </a:r>
            <a:r>
              <a:rPr lang="en-US" dirty="0" smtClean="0"/>
              <a:t>SA </a:t>
            </a:r>
            <a:r>
              <a:rPr lang="en-US" dirty="0" smtClean="0"/>
              <a:t>NR </a:t>
            </a:r>
            <a:r>
              <a:rPr lang="en-US" dirty="0" smtClean="0"/>
              <a:t>will </a:t>
            </a:r>
            <a:r>
              <a:rPr lang="en-US" dirty="0" smtClean="0"/>
              <a:t>be supported in </a:t>
            </a:r>
            <a:r>
              <a:rPr lang="en-US" dirty="0" smtClean="0"/>
              <a:t>the Rel-15 timeframe </a:t>
            </a:r>
            <a:r>
              <a:rPr lang="en-US" dirty="0" smtClean="0"/>
              <a:t>for </a:t>
            </a:r>
            <a:r>
              <a:rPr lang="en-US" dirty="0" err="1" smtClean="0"/>
              <a:t>eMBB</a:t>
            </a:r>
            <a:r>
              <a:rPr lang="en-US" dirty="0" smtClean="0"/>
              <a:t> and perhaps some other initial usecases</a:t>
            </a:r>
            <a:endParaRPr lang="en-US" dirty="0" smtClean="0"/>
          </a:p>
          <a:p>
            <a:pPr lvl="1"/>
            <a:r>
              <a:rPr lang="en-US" dirty="0" smtClean="0"/>
              <a:t>Some companies proposed </a:t>
            </a:r>
            <a:r>
              <a:rPr lang="en-US" dirty="0" smtClean="0"/>
              <a:t>1-Q</a:t>
            </a:r>
            <a:r>
              <a:rPr lang="en-US" dirty="0" smtClean="0"/>
              <a:t> </a:t>
            </a:r>
            <a:r>
              <a:rPr lang="en-US" dirty="0" smtClean="0"/>
              <a:t>shift </a:t>
            </a:r>
            <a:r>
              <a:rPr lang="en-US" dirty="0" smtClean="0"/>
              <a:t>to Rel-15 </a:t>
            </a:r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 smtClean="0"/>
              <a:t>allow more time to complete </a:t>
            </a:r>
            <a:r>
              <a:rPr lang="en-US" dirty="0" smtClean="0"/>
              <a:t>SA NR</a:t>
            </a:r>
          </a:p>
          <a:p>
            <a:pPr lvl="1"/>
            <a:r>
              <a:rPr lang="en-US" dirty="0" smtClean="0"/>
              <a:t>Other companies proposed that acceleration of SA NR could be considered for some usecases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joint RAN-SA session we could discuss how do we get organized to complete some usecases of NA SR in the Rel-15 timeframe </a:t>
            </a:r>
          </a:p>
          <a:p>
            <a:endParaRPr lang="en-US" dirty="0" smtClean="0"/>
          </a:p>
          <a:p>
            <a:r>
              <a:rPr lang="en-US" dirty="0" smtClean="0"/>
              <a:t>In any case, it </a:t>
            </a:r>
            <a:r>
              <a:rPr lang="en-US" dirty="0"/>
              <a:t>was stressed further </a:t>
            </a:r>
            <a:r>
              <a:rPr lang="en-US" dirty="0" smtClean="0"/>
              <a:t>that </a:t>
            </a:r>
            <a:r>
              <a:rPr lang="en-US" b="1" dirty="0" smtClean="0"/>
              <a:t>forward compatibility </a:t>
            </a:r>
            <a:r>
              <a:rPr lang="en-US" dirty="0" smtClean="0"/>
              <a:t>in the NR design is </a:t>
            </a:r>
            <a:r>
              <a:rPr lang="en-US" dirty="0" smtClean="0"/>
              <a:t>key to enable optimal addition of features in subsequent releases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99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the joint RAN-SA session…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CN connectivity </a:t>
            </a:r>
            <a:r>
              <a:rPr lang="en-US" dirty="0" smtClean="0"/>
              <a:t>for </a:t>
            </a:r>
            <a:r>
              <a:rPr lang="en-US" dirty="0"/>
              <a:t>NSA </a:t>
            </a:r>
            <a:r>
              <a:rPr lang="en-US" dirty="0" smtClean="0"/>
              <a:t>NR</a:t>
            </a:r>
          </a:p>
          <a:p>
            <a:endParaRPr lang="en-US" dirty="0" smtClean="0"/>
          </a:p>
          <a:p>
            <a:r>
              <a:rPr lang="en-GB" dirty="0" smtClean="0"/>
              <a:t>If we are to </a:t>
            </a:r>
            <a:r>
              <a:rPr lang="en-GB" dirty="0"/>
              <a:t>complete some use cases of </a:t>
            </a:r>
            <a:r>
              <a:rPr lang="en-GB" dirty="0" smtClean="0"/>
              <a:t>SA </a:t>
            </a:r>
            <a:r>
              <a:rPr lang="en-GB" dirty="0" smtClean="0"/>
              <a:t>NR in the Rel-15 timeframe, </a:t>
            </a:r>
            <a:r>
              <a:rPr lang="en-GB" dirty="0"/>
              <a:t>how can this be organised across RAN and SA to achieve </a:t>
            </a:r>
            <a:r>
              <a:rPr lang="en-GB" dirty="0" smtClean="0"/>
              <a:t>system-wide support ?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If RAN achieves any further progress on the topic </a:t>
            </a:r>
            <a:r>
              <a:rPr lang="en-US" dirty="0" smtClean="0"/>
              <a:t>until </a:t>
            </a:r>
            <a:r>
              <a:rPr lang="en-US" dirty="0" smtClean="0"/>
              <a:t>Wed, it </a:t>
            </a:r>
            <a:r>
              <a:rPr lang="en-US" dirty="0" smtClean="0"/>
              <a:t>can also be brought up in the joint session for discussion with SA </a:t>
            </a:r>
          </a:p>
          <a:p>
            <a:pPr marL="457200" lvl="1" indent="0">
              <a:buNone/>
            </a:pPr>
            <a:r>
              <a:rPr lang="en-US" dirty="0" smtClean="0"/>
              <a:t>=&gt; Companies invited to found further common ground</a:t>
            </a:r>
          </a:p>
          <a:p>
            <a:endParaRPr lang="en-US" dirty="0"/>
          </a:p>
          <a:p>
            <a:r>
              <a:rPr lang="en-US" dirty="0" smtClean="0"/>
              <a:t>[Note that SA will discuss related topics on Wed afternoon and may bring up additional topics to the joint discussion]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532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379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Summary (1)</vt:lpstr>
      <vt:lpstr>Summary (2)</vt:lpstr>
      <vt:lpstr>For the joint RAN-SA session…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</dc:title>
  <dc:creator>Flore, Dino</dc:creator>
  <cp:lastModifiedBy>Flore, Dino</cp:lastModifiedBy>
  <cp:revision>50</cp:revision>
  <dcterms:created xsi:type="dcterms:W3CDTF">2016-06-08T09:03:01Z</dcterms:created>
  <dcterms:modified xsi:type="dcterms:W3CDTF">2016-06-13T06:06:43Z</dcterms:modified>
</cp:coreProperties>
</file>