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86" r:id="rId1"/>
  </p:sldMasterIdLst>
  <p:notesMasterIdLst>
    <p:notesMasterId r:id="rId15"/>
  </p:notesMasterIdLst>
  <p:handoutMasterIdLst>
    <p:handoutMasterId r:id="rId16"/>
  </p:handoutMasterIdLst>
  <p:sldIdLst>
    <p:sldId id="313" r:id="rId2"/>
    <p:sldId id="321" r:id="rId3"/>
    <p:sldId id="262" r:id="rId4"/>
    <p:sldId id="322" r:id="rId5"/>
    <p:sldId id="318" r:id="rId6"/>
    <p:sldId id="326" r:id="rId7"/>
    <p:sldId id="323" r:id="rId8"/>
    <p:sldId id="327" r:id="rId9"/>
    <p:sldId id="315" r:id="rId10"/>
    <p:sldId id="328" r:id="rId11"/>
    <p:sldId id="325" r:id="rId12"/>
    <p:sldId id="320" r:id="rId13"/>
    <p:sldId id="30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1">
          <p15:clr>
            <a:srgbClr val="A4A3A4"/>
          </p15:clr>
        </p15:guide>
        <p15:guide id="2" orient="horz" pos="3004">
          <p15:clr>
            <a:srgbClr val="A4A3A4"/>
          </p15:clr>
        </p15:guide>
        <p15:guide id="3" orient="horz" pos="422">
          <p15:clr>
            <a:srgbClr val="A4A3A4"/>
          </p15:clr>
        </p15:guide>
        <p15:guide id="4" orient="horz" pos="824">
          <p15:clr>
            <a:srgbClr val="A4A3A4"/>
          </p15:clr>
        </p15:guide>
        <p15:guide id="5" orient="horz" pos="2916">
          <p15:clr>
            <a:srgbClr val="A4A3A4"/>
          </p15:clr>
        </p15:guide>
        <p15:guide id="6" orient="horz" pos="1643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  <p15:guide id="9" pos="2909">
          <p15:clr>
            <a:srgbClr val="A4A3A4"/>
          </p15:clr>
        </p15:guide>
        <p15:guide id="10" pos="2811">
          <p15:clr>
            <a:srgbClr val="A4A3A4"/>
          </p15:clr>
        </p15:guide>
        <p15:guide id="11" pos="2852">
          <p15:clr>
            <a:srgbClr val="A4A3A4"/>
          </p15:clr>
        </p15:guide>
        <p15:guide id="12" orient="horz" pos="1576">
          <p15:clr>
            <a:srgbClr val="A4A3A4"/>
          </p15:clr>
        </p15:guide>
        <p15:guide id="13" orient="horz" pos="2059">
          <p15:clr>
            <a:srgbClr val="A4A3A4"/>
          </p15:clr>
        </p15:guide>
        <p15:guide id="14" orient="horz" pos="1164" userDrawn="1">
          <p15:clr>
            <a:srgbClr val="A4A3A4"/>
          </p15:clr>
        </p15:guide>
        <p15:guide id="15" pos="2182">
          <p15:clr>
            <a:srgbClr val="A4A3A4"/>
          </p15:clr>
        </p15:guide>
        <p15:guide id="16" pos="3517">
          <p15:clr>
            <a:srgbClr val="A4A3A4"/>
          </p15:clr>
        </p15:guide>
        <p15:guide id="17" orient="horz" pos="2108">
          <p15:clr>
            <a:srgbClr val="A4A3A4"/>
          </p15:clr>
        </p15:guide>
        <p15:guide id="18" orient="horz" pos="4005">
          <p15:clr>
            <a:srgbClr val="A4A3A4"/>
          </p15:clr>
        </p15:guide>
        <p15:guide id="19" orient="horz" pos="563">
          <p15:clr>
            <a:srgbClr val="A4A3A4"/>
          </p15:clr>
        </p15:guide>
        <p15:guide id="20" orient="horz" pos="1099">
          <p15:clr>
            <a:srgbClr val="A4A3A4"/>
          </p15:clr>
        </p15:guide>
        <p15:guide id="21" orient="horz" pos="3888">
          <p15:clr>
            <a:srgbClr val="A4A3A4"/>
          </p15:clr>
        </p15:guide>
        <p15:guide id="22" orient="horz" pos="2191">
          <p15:clr>
            <a:srgbClr val="A4A3A4"/>
          </p15:clr>
        </p15:guide>
        <p15:guide id="23" orient="horz" pos="2101">
          <p15:clr>
            <a:srgbClr val="A4A3A4"/>
          </p15:clr>
        </p15:guide>
        <p15:guide id="24" orient="horz" pos="2745">
          <p15:clr>
            <a:srgbClr val="A4A3A4"/>
          </p15:clr>
        </p15:guide>
        <p15:guide id="25" orient="horz" pos="15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Author" initials="A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D8E7BF"/>
    <a:srgbClr val="E7EBF5"/>
    <a:srgbClr val="CBD5EA"/>
    <a:srgbClr val="C1D99B"/>
    <a:srgbClr val="D2E4B6"/>
    <a:srgbClr val="BCE292"/>
    <a:srgbClr val="D6EDBD"/>
    <a:srgbClr val="F83308"/>
    <a:srgbClr val="FD92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8" autoAdjust="0"/>
    <p:restoredTop sz="87808" autoAdjust="0"/>
  </p:normalViewPr>
  <p:slideViewPr>
    <p:cSldViewPr snapToGrid="0">
      <p:cViewPr varScale="1">
        <p:scale>
          <a:sx n="94" d="100"/>
          <a:sy n="94" d="100"/>
        </p:scale>
        <p:origin x="725" y="82"/>
      </p:cViewPr>
      <p:guideLst>
        <p:guide orient="horz" pos="1581"/>
        <p:guide orient="horz" pos="3004"/>
        <p:guide orient="horz" pos="422"/>
        <p:guide orient="horz" pos="824"/>
        <p:guide orient="horz" pos="2916"/>
        <p:guide orient="horz" pos="1643"/>
        <p:guide pos="5470"/>
        <p:guide pos="287"/>
        <p:guide pos="2909"/>
        <p:guide pos="2811"/>
        <p:guide pos="2852"/>
        <p:guide orient="horz" pos="1576"/>
        <p:guide orient="horz" pos="2059"/>
        <p:guide orient="horz" pos="1164"/>
        <p:guide pos="2182"/>
        <p:guide pos="3517"/>
        <p:guide orient="horz" pos="2108"/>
        <p:guide orient="horz" pos="4005"/>
        <p:guide orient="horz" pos="563"/>
        <p:guide orient="horz" pos="1099"/>
        <p:guide orient="horz" pos="3888"/>
        <p:guide orient="horz" pos="2191"/>
        <p:guide orient="horz" pos="2101"/>
        <p:guide orient="horz" pos="2745"/>
        <p:guide orient="horz" pos="15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6/13/2016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6/13/2016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BL</a:t>
            </a:r>
            <a:r>
              <a:rPr lang="en-US" b="1" baseline="0" dirty="0" smtClean="0"/>
              <a:t> </a:t>
            </a:r>
            <a:r>
              <a:rPr lang="en-US" b="0" baseline="0" dirty="0" smtClean="0"/>
              <a:t>= Bandwidth reduced Low complexity</a:t>
            </a:r>
          </a:p>
          <a:p>
            <a:r>
              <a:rPr lang="en-US" b="1" baseline="0" dirty="0" smtClean="0"/>
              <a:t>MT </a:t>
            </a:r>
            <a:r>
              <a:rPr lang="en-US" b="0" baseline="0" dirty="0" smtClean="0"/>
              <a:t> = Mobile Terminated calls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764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BL</a:t>
            </a:r>
            <a:r>
              <a:rPr lang="en-US" b="1" baseline="0" dirty="0" smtClean="0"/>
              <a:t> </a:t>
            </a:r>
            <a:r>
              <a:rPr lang="en-US" b="0" baseline="0" dirty="0" smtClean="0"/>
              <a:t>= Bandwidth reduced Low complexity</a:t>
            </a:r>
          </a:p>
          <a:p>
            <a:r>
              <a:rPr lang="en-US" b="1" baseline="0" dirty="0" smtClean="0"/>
              <a:t>MT </a:t>
            </a:r>
            <a:r>
              <a:rPr lang="en-US" b="0" baseline="0" dirty="0" smtClean="0"/>
              <a:t> = Mobile Terminated calls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083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173815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1632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4" y="2"/>
            <a:ext cx="4465637" cy="64685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4006850" cy="1158240"/>
          </a:xfrm>
        </p:spPr>
        <p:txBody>
          <a:bodyPr>
            <a:noAutofit/>
          </a:bodyPr>
          <a:lstStyle>
            <a:lvl1pPr>
              <a:defRPr sz="2800" baseline="0"/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766992"/>
            <a:ext cx="4006850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490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016478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>
                <a:solidFill>
                  <a:srgbClr val="003C71"/>
                </a:solidFill>
              </a:rPr>
              <a:t>40pt Arial</a:t>
            </a:r>
            <a:br>
              <a:rPr lang="en-US" dirty="0" smtClean="0">
                <a:solidFill>
                  <a:srgbClr val="003C71"/>
                </a:solidFill>
              </a:rPr>
            </a:br>
            <a:r>
              <a:rPr lang="en-US" dirty="0" smtClean="0">
                <a:solidFill>
                  <a:srgbClr val="003C71"/>
                </a:solidFill>
              </a:rPr>
              <a:t>White Section Break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55613" y="4318668"/>
            <a:ext cx="6330212" cy="1233813"/>
          </a:xfrm>
        </p:spPr>
        <p:txBody>
          <a:bodyPr/>
          <a:lstStyle>
            <a:lvl1pPr>
              <a:defRPr sz="1600">
                <a:solidFill>
                  <a:srgbClr val="0071C5"/>
                </a:solidFill>
              </a:defRPr>
            </a:lvl1pPr>
          </a:lstStyle>
          <a:p>
            <a:r>
              <a:rPr lang="en-US" b="0" dirty="0" smtClean="0"/>
              <a:t>16pt Arial Subhead, Date, Etc.</a:t>
            </a:r>
            <a:endParaRPr lang="en-US" b="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826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55613" y="4318668"/>
            <a:ext cx="6330212" cy="1233813"/>
          </a:xfrm>
        </p:spPr>
        <p:txBody>
          <a:bodyPr/>
          <a:lstStyle>
            <a:lvl1pPr>
              <a:defRPr sz="1600">
                <a:solidFill>
                  <a:srgbClr val="F3D54E"/>
                </a:solidFill>
              </a:defRPr>
            </a:lvl1pPr>
          </a:lstStyle>
          <a:p>
            <a:r>
              <a:rPr lang="en-US" b="0" dirty="0" smtClean="0"/>
              <a:t>16pt Arial Subhead, Date, Etc.</a:t>
            </a:r>
            <a:endParaRPr lang="en-US" b="0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016478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4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40pt Arial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54976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469059"/>
            <a:ext cx="77724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100" baseline="0">
                <a:solidFill>
                  <a:srgbClr val="003C71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n-US" dirty="0" smtClean="0"/>
              <a:t>40pt Arial Hero Text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979843"/>
            <a:ext cx="77724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/>
                <a:ea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Arial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054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4465049"/>
            <a:ext cx="77724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"/>
            <a:ext cx="9144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715006"/>
            <a:ext cx="8212886" cy="1617028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4000" b="0" spc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40pt Arial Blue Section Break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59427" y="662624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2574529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09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521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284715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 userDrawn="1"/>
        </p:nvSpPr>
        <p:spPr>
          <a:xfrm>
            <a:off x="1381327" y="4840594"/>
            <a:ext cx="6478621" cy="70039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Communication and Devices Group</a:t>
            </a:r>
          </a:p>
          <a:p>
            <a:pPr algn="ctr"/>
            <a:endParaRPr lang="en-GB" sz="2400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178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_experience_wht_rgb_30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232" y="2694414"/>
            <a:ext cx="2085380" cy="211387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26443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B5CA9C-FFAE-734D-8488-685557D6D07F}" type="datetime1">
              <a:rPr lang="en-US" smtClean="0">
                <a:solidFill>
                  <a:prstClr val="black"/>
                </a:solidFill>
              </a:rPr>
              <a:pPr/>
              <a:t>6/13/2016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Inhaltsplatzhalter 30"/>
          <p:cNvSpPr>
            <a:spLocks noGrp="1"/>
          </p:cNvSpPr>
          <p:nvPr>
            <p:ph idx="17" hasCustomPrompt="1"/>
          </p:nvPr>
        </p:nvSpPr>
        <p:spPr>
          <a:xfrm>
            <a:off x="455617" y="1608667"/>
            <a:ext cx="8272458" cy="4637524"/>
          </a:xfrm>
        </p:spPr>
        <p:txBody>
          <a:bodyPr/>
          <a:lstStyle>
            <a:lvl1pPr marL="179388" indent="-179388">
              <a:buFont typeface="Wingdings" pitchFamily="2" charset="2"/>
              <a:buChar char="§"/>
              <a:defRPr sz="1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18pt Regular Big Bullet One</a:t>
            </a:r>
          </a:p>
          <a:p>
            <a:pPr lvl="2"/>
            <a:r>
              <a:rPr lang="en-US" smtClean="0"/>
              <a:t>Sub-bullet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920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pic>
        <p:nvPicPr>
          <p:cNvPr id="6" name="Picture 5" descr="int_experience_hrz_wht_rgb_15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1744663"/>
            <a:ext cx="2121766" cy="887284"/>
          </a:xfrm>
          <a:prstGeom prst="rect">
            <a:avLst/>
          </a:prstGeom>
        </p:spPr>
      </p:pic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691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3220833"/>
            <a:ext cx="8212886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Intel Clear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57344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pic>
        <p:nvPicPr>
          <p:cNvPr id="6" name="Picture 5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1744663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95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604434"/>
            <a:ext cx="8228012" cy="4567767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604432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604432"/>
            <a:ext cx="4005264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604434"/>
            <a:ext cx="8228013" cy="4567767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647337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3372523"/>
            <a:ext cx="8212886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50pt Arial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4674712"/>
            <a:ext cx="6330212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Arial Subhead, Date, Etc.</a:t>
            </a:r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173815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55613" y="6626245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759427" y="662624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114400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604434"/>
            <a:ext cx="8228012" cy="4567767"/>
          </a:xfrm>
        </p:spPr>
        <p:txBody>
          <a:bodyPr/>
          <a:lstStyle>
            <a:lvl1pPr>
              <a:defRPr>
                <a:solidFill>
                  <a:srgbClr val="0071C5"/>
                </a:solidFill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8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18pt Arial sub-bullet</a:t>
            </a:r>
          </a:p>
          <a:p>
            <a:pPr lvl="3"/>
            <a:r>
              <a:rPr lang="en-US" dirty="0" smtClean="0"/>
              <a:t>16pt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837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4" y="1283959"/>
            <a:ext cx="3181123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/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4" y="3817915"/>
            <a:ext cx="3181123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/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343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604433"/>
            <a:ext cx="4005264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870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i="0" u="none" strike="noStrike" baseline="0" smtClean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4" y="1604434"/>
            <a:ext cx="8228013" cy="4567767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417513" indent="-225425">
              <a:buFont typeface="Arial"/>
              <a:buChar char="−"/>
              <a:defRPr sz="1200" baseline="0">
                <a:latin typeface="Arial"/>
                <a:cs typeface="Arial"/>
              </a:defRPr>
            </a:lvl2pPr>
            <a:lvl3pPr marL="685800" indent="-228600">
              <a:buFont typeface="Intel Clear"/>
              <a:buChar char="−"/>
              <a:defRPr sz="1200">
                <a:latin typeface="Arial"/>
                <a:cs typeface="Arial"/>
              </a:defRPr>
            </a:lvl3pPr>
            <a:lvl4pPr marL="969963" indent="-228600">
              <a:buFont typeface="Arial"/>
              <a:buChar char="−"/>
              <a:defRPr sz="1100">
                <a:latin typeface="Arial"/>
                <a:cs typeface="Arial"/>
              </a:defRPr>
            </a:lvl4pPr>
            <a:lvl5pPr marL="1319213" indent="-228600">
              <a:buFont typeface="Intel Clear"/>
              <a:buChar char="−"/>
              <a:defRPr sz="105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“36pt Arial Bold Text”</a:t>
            </a:r>
          </a:p>
          <a:p>
            <a:pPr lvl="1"/>
            <a:r>
              <a:rPr lang="en-US" dirty="0" smtClean="0"/>
              <a:t>12pt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93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6485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>
            <a:normAutofit/>
          </a:bodyPr>
          <a:lstStyle>
            <a:lvl1pPr>
              <a:defRPr sz="2800" b="0" i="0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829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4"/>
            <a:ext cx="9144000" cy="304764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8012" cy="1158240"/>
          </a:xfrm>
        </p:spPr>
        <p:txBody>
          <a:bodyPr>
            <a:noAutofit/>
          </a:bodyPr>
          <a:lstStyle>
            <a:lvl1pPr>
              <a:defRPr sz="2800" b="0" i="0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604433"/>
            <a:ext cx="4006851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604433"/>
            <a:ext cx="4005264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baseline="0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14pt Arial third level</a:t>
            </a:r>
          </a:p>
          <a:p>
            <a:pPr lvl="3"/>
            <a:r>
              <a:rPr lang="en-US" dirty="0" smtClean="0"/>
              <a:t>12pt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6634394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rgbClr val="003C71"/>
              </a:solidFill>
              <a:latin typeface="Arial"/>
              <a:cs typeface="Arial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553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413507"/>
            <a:ext cx="8229600" cy="11582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604434"/>
            <a:ext cx="8228012" cy="456776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16pt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14pt Arial fifth level</a:t>
            </a: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-1587" y="6473952"/>
            <a:ext cx="9144000" cy="384048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2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6626245"/>
            <a:ext cx="2133600" cy="7946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8718552" y="6507480"/>
            <a:ext cx="2381" cy="316992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6545911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539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650" r:id="rId21"/>
    <p:sldLayoutId id="2147483652" r:id="rId22"/>
    <p:sldLayoutId id="2147483660" r:id="rId23"/>
    <p:sldLayoutId id="2147483654" r:id="rId2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rgbClr val="003C71"/>
          </a:solidFill>
          <a:latin typeface="Arial"/>
          <a:ea typeface="Arial"/>
          <a:cs typeface="Arial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Arial"/>
          <a:ea typeface="+mn-ea"/>
          <a:cs typeface="Arial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rgbClr val="003C71"/>
          </a:solidFill>
          <a:latin typeface="Arial"/>
          <a:ea typeface="+mn-ea"/>
          <a:cs typeface="Arial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rgbClr val="003C71"/>
          </a:solidFill>
          <a:latin typeface="Arial"/>
          <a:ea typeface="+mn-ea"/>
          <a:cs typeface="Arial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3C71"/>
          </a:solidFill>
          <a:latin typeface="Arial"/>
          <a:ea typeface="+mn-ea"/>
          <a:cs typeface="Arial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rgbClr val="003C7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0723" y="3047359"/>
            <a:ext cx="8688387" cy="1470025"/>
          </a:xfrm>
        </p:spPr>
        <p:txBody>
          <a:bodyPr/>
          <a:lstStyle/>
          <a:p>
            <a:r>
              <a:rPr lang="en-US" sz="4400" dirty="0" smtClean="0"/>
              <a:t>Motivation </a:t>
            </a:r>
            <a:r>
              <a:rPr lang="en-US" sz="4400" dirty="0"/>
              <a:t>for CR on </a:t>
            </a:r>
            <a:r>
              <a:rPr lang="en-US" sz="4400" dirty="0" err="1"/>
              <a:t>eDRX</a:t>
            </a:r>
            <a:r>
              <a:rPr lang="en-US" sz="4400" dirty="0"/>
              <a:t> Paging Hyper-Frame and </a:t>
            </a:r>
            <a:r>
              <a:rPr lang="en-US" sz="4400" dirty="0" err="1"/>
              <a:t>PTW_Start</a:t>
            </a:r>
            <a:r>
              <a:rPr lang="en-US" sz="4400" dirty="0"/>
              <a:t> </a:t>
            </a:r>
            <a:r>
              <a:rPr lang="en-US" sz="4400" dirty="0" smtClean="0"/>
              <a:t>Calculation</a:t>
            </a:r>
            <a:endParaRPr lang="en-US" sz="44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5613" y="4657344"/>
            <a:ext cx="8201960" cy="123381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fr-FR" dirty="0" smtClean="0">
                <a:solidFill>
                  <a:schemeClr val="bg1"/>
                </a:solidFill>
              </a:rPr>
              <a:t>Agenda </a:t>
            </a:r>
            <a:r>
              <a:rPr lang="fr-FR" dirty="0">
                <a:solidFill>
                  <a:schemeClr val="bg1"/>
                </a:solidFill>
              </a:rPr>
              <a:t>item:	</a:t>
            </a:r>
            <a:r>
              <a:rPr lang="fr-FR" dirty="0" smtClean="0">
                <a:solidFill>
                  <a:schemeClr val="bg1"/>
                </a:solidFill>
              </a:rPr>
              <a:t>14.2.6</a:t>
            </a:r>
            <a:endParaRPr lang="fr-FR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fr-FR" dirty="0">
                <a:solidFill>
                  <a:schemeClr val="bg1"/>
                </a:solidFill>
              </a:rPr>
              <a:t>Source:		</a:t>
            </a:r>
            <a:r>
              <a:rPr lang="fr-FR" dirty="0" smtClean="0">
                <a:solidFill>
                  <a:schemeClr val="bg1"/>
                </a:solidFill>
              </a:rPr>
              <a:t>Intel Corporation, NTT DOCOMO, INC., Samsung, Sequans</a:t>
            </a:r>
            <a:endParaRPr lang="fr-FR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fr-FR" dirty="0">
                <a:solidFill>
                  <a:schemeClr val="bg1"/>
                </a:solidFill>
              </a:rPr>
              <a:t>Document for:	</a:t>
            </a:r>
            <a:r>
              <a:rPr lang="fr-FR" dirty="0" smtClean="0">
                <a:solidFill>
                  <a:schemeClr val="bg1"/>
                </a:solidFill>
              </a:rPr>
              <a:t>Discussion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2261" y="375730"/>
            <a:ext cx="8105312" cy="9144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3GPP TSG RAN Meeting #</a:t>
            </a:r>
            <a:r>
              <a:rPr lang="en-GB" dirty="0" smtClean="0">
                <a:solidFill>
                  <a:schemeClr val="bg1"/>
                </a:solidFill>
              </a:rPr>
              <a:t>72</a:t>
            </a:r>
            <a:r>
              <a:rPr lang="en-GB" i="1" dirty="0">
                <a:solidFill>
                  <a:schemeClr val="bg1"/>
                </a:solidFill>
              </a:rPr>
              <a:t>	</a:t>
            </a:r>
            <a:r>
              <a:rPr lang="en-GB" i="1" dirty="0" smtClean="0">
                <a:solidFill>
                  <a:schemeClr val="bg1"/>
                </a:solidFill>
              </a:rPr>
              <a:t>							</a:t>
            </a:r>
            <a:r>
              <a:rPr lang="en-GB" sz="2400" dirty="0">
                <a:solidFill>
                  <a:schemeClr val="bg1"/>
                </a:solidFill>
              </a:rPr>
              <a:t>RP-161157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Busan, Korea, 13</a:t>
            </a:r>
            <a:r>
              <a:rPr lang="en-GB" baseline="30000" dirty="0" smtClean="0">
                <a:solidFill>
                  <a:schemeClr val="bg1"/>
                </a:solidFill>
              </a:rPr>
              <a:t>th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– </a:t>
            </a:r>
            <a:r>
              <a:rPr lang="en-GB" dirty="0" smtClean="0">
                <a:solidFill>
                  <a:schemeClr val="bg1"/>
                </a:solidFill>
              </a:rPr>
              <a:t>16</a:t>
            </a:r>
            <a:r>
              <a:rPr lang="en-GB" baseline="30000" dirty="0" smtClean="0">
                <a:solidFill>
                  <a:schemeClr val="bg1"/>
                </a:solidFill>
              </a:rPr>
              <a:t>th</a:t>
            </a:r>
            <a:r>
              <a:rPr lang="en-GB" dirty="0" smtClean="0">
                <a:solidFill>
                  <a:schemeClr val="bg1"/>
                </a:solidFill>
              </a:rPr>
              <a:t> June 2016 			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49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Rel-13 </a:t>
            </a:r>
            <a:r>
              <a:rPr lang="en-US" altLang="ja-JP" dirty="0" err="1"/>
              <a:t>eDRX</a:t>
            </a:r>
            <a:r>
              <a:rPr lang="en-US" altLang="ja-JP" dirty="0"/>
              <a:t> </a:t>
            </a:r>
            <a:r>
              <a:rPr lang="en-US" altLang="ja-JP" dirty="0" err="1" smtClean="0"/>
              <a:t>PTW_start</a:t>
            </a:r>
            <a:r>
              <a:rPr lang="en-US" altLang="ja-JP" dirty="0" smtClean="0"/>
              <a:t> discussion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228300"/>
            <a:ext cx="8228012" cy="4943902"/>
          </a:xfrm>
        </p:spPr>
        <p:txBody>
          <a:bodyPr/>
          <a:lstStyle/>
          <a:p>
            <a:r>
              <a:rPr lang="en-US" dirty="0" smtClean="0"/>
              <a:t>The paging </a:t>
            </a:r>
            <a:r>
              <a:rPr lang="en-US" dirty="0"/>
              <a:t>distribution </a:t>
            </a:r>
            <a:r>
              <a:rPr lang="en-US" dirty="0" smtClean="0"/>
              <a:t>properties are maintained when </a:t>
            </a:r>
            <a:r>
              <a:rPr lang="en-US" dirty="0"/>
              <a:t>c</a:t>
            </a:r>
            <a:r>
              <a:rPr lang="en-US" dirty="0" smtClean="0"/>
              <a:t>hanging the PH calculation with new “UE_ID_H = floor </a:t>
            </a:r>
            <a:r>
              <a:rPr lang="en-US" dirty="0"/>
              <a:t>(IMSI/16384) mod </a:t>
            </a:r>
            <a:r>
              <a:rPr lang="en-US" b="1" dirty="0" smtClean="0">
                <a:solidFill>
                  <a:srgbClr val="C00000"/>
                </a:solidFill>
              </a:rPr>
              <a:t>4096</a:t>
            </a:r>
            <a:r>
              <a:rPr lang="en-US" dirty="0"/>
              <a:t>” </a:t>
            </a:r>
            <a:r>
              <a:rPr lang="en-US" dirty="0" smtClean="0"/>
              <a:t>- instead of “(IMSI/16384) mod </a:t>
            </a:r>
            <a:r>
              <a:rPr lang="en-US" b="1" dirty="0" smtClean="0"/>
              <a:t>1024”</a:t>
            </a:r>
            <a:r>
              <a:rPr lang="en-US" dirty="0" smtClean="0"/>
              <a:t>.</a:t>
            </a:r>
          </a:p>
          <a:p>
            <a:r>
              <a:rPr lang="en-US" dirty="0" smtClean="0"/>
              <a:t>DRX cycle T = 128, </a:t>
            </a:r>
            <a:r>
              <a:rPr lang="en-US" dirty="0" err="1" smtClean="0"/>
              <a:t>nB</a:t>
            </a:r>
            <a:r>
              <a:rPr lang="en-US" dirty="0" smtClean="0"/>
              <a:t> = </a:t>
            </a:r>
            <a:r>
              <a:rPr lang="en-US" dirty="0"/>
              <a:t>T  (with UE_ID_H = floor (IMSI/16384) mod </a:t>
            </a:r>
            <a:r>
              <a:rPr lang="en-US" b="1" dirty="0">
                <a:solidFill>
                  <a:srgbClr val="C00000"/>
                </a:solidFill>
              </a:rPr>
              <a:t>4096</a:t>
            </a:r>
            <a:r>
              <a:rPr lang="en-US" dirty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10</a:t>
            </a:fld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185265"/>
              </p:ext>
            </p:extLst>
          </p:nvPr>
        </p:nvGraphicFramePr>
        <p:xfrm>
          <a:off x="1290889" y="4652024"/>
          <a:ext cx="6217921" cy="17411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554579"/>
                <a:gridCol w="1221114"/>
                <a:gridCol w="1221114"/>
                <a:gridCol w="1221114"/>
              </a:tblGrid>
              <a:tr h="3437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Baseline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(Case</a:t>
                      </a:r>
                      <a:r>
                        <a:rPr lang="en-US" sz="1400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A,</a:t>
                      </a:r>
                      <a:r>
                        <a:rPr lang="en-US" sz="1400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B)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Max.</a:t>
                      </a:r>
                      <a:r>
                        <a:rPr lang="en-US" sz="1400" baseline="0" dirty="0" smtClean="0">
                          <a:effectLst/>
                        </a:rPr>
                        <a:t> #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of UEs monitoring same SFN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121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</a:t>
                      </a:r>
                      <a:r>
                        <a:rPr lang="en-US" sz="1400" dirty="0" smtClean="0">
                          <a:effectLst/>
                        </a:rPr>
                        <a:t># </a:t>
                      </a:r>
                      <a:r>
                        <a:rPr lang="en-US" sz="1400" dirty="0">
                          <a:effectLst/>
                        </a:rPr>
                        <a:t>of unused SFN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824 (80.46%)</a:t>
                      </a:r>
                      <a:endParaRPr lang="en-US" sz="14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224 (21.87%)</a:t>
                      </a:r>
                      <a:endParaRPr lang="en-US" sz="14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224 (21.87%)</a:t>
                      </a:r>
                      <a:endParaRPr lang="en-US" sz="14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</a:t>
                      </a:r>
                      <a:r>
                        <a:rPr lang="en-US" sz="1400" dirty="0" smtClean="0">
                          <a:effectLst/>
                        </a:rPr>
                        <a:t># of </a:t>
                      </a:r>
                      <a:r>
                        <a:rPr lang="en-US" sz="1400" dirty="0">
                          <a:effectLst/>
                        </a:rPr>
                        <a:t>UEs scheduled for PO in </a:t>
                      </a:r>
                      <a:r>
                        <a:rPr lang="en-US" sz="1400" dirty="0" smtClean="0">
                          <a:effectLst/>
                        </a:rPr>
                        <a:t>one H-SFN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12452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12549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12486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929" y="2625416"/>
            <a:ext cx="8525380" cy="202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208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Rel-13 </a:t>
            </a:r>
            <a:r>
              <a:rPr lang="en-US" altLang="ja-JP" dirty="0" err="1"/>
              <a:t>eDRX</a:t>
            </a:r>
            <a:r>
              <a:rPr lang="en-US" altLang="ja-JP" dirty="0"/>
              <a:t> </a:t>
            </a:r>
            <a:r>
              <a:rPr lang="en-US" altLang="ja-JP" dirty="0" err="1"/>
              <a:t>PTW_start</a:t>
            </a:r>
            <a:r>
              <a:rPr lang="en-US" altLang="ja-JP" dirty="0"/>
              <a:t> discussion </a:t>
            </a:r>
            <a:r>
              <a:rPr lang="en-US" altLang="ja-JP" dirty="0" smtClean="0"/>
              <a:t>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323834"/>
            <a:ext cx="8228012" cy="4848368"/>
          </a:xfrm>
        </p:spPr>
        <p:txBody>
          <a:bodyPr/>
          <a:lstStyle/>
          <a:p>
            <a:r>
              <a:rPr lang="en-US" dirty="0" smtClean="0"/>
              <a:t>DRX cycle T = 256, </a:t>
            </a:r>
            <a:r>
              <a:rPr lang="en-US" dirty="0" err="1" smtClean="0"/>
              <a:t>nB</a:t>
            </a:r>
            <a:r>
              <a:rPr lang="en-US" dirty="0" smtClean="0"/>
              <a:t> = 4T  (with </a:t>
            </a:r>
            <a:r>
              <a:rPr lang="en-US" dirty="0"/>
              <a:t>UE_ID_H = </a:t>
            </a:r>
            <a:r>
              <a:rPr lang="en-US" dirty="0" smtClean="0"/>
              <a:t>floor (IMSI/16384</a:t>
            </a:r>
            <a:r>
              <a:rPr lang="en-US" dirty="0"/>
              <a:t>) mod </a:t>
            </a:r>
            <a:r>
              <a:rPr lang="en-US" b="1" dirty="0" smtClean="0">
                <a:solidFill>
                  <a:srgbClr val="C00000"/>
                </a:solidFill>
              </a:rPr>
              <a:t>4096</a:t>
            </a:r>
            <a:r>
              <a:rPr lang="en-US" dirty="0"/>
              <a:t>)</a:t>
            </a:r>
            <a:endParaRPr lang="en-US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11</a:t>
            </a:fld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696484"/>
              </p:ext>
            </p:extLst>
          </p:nvPr>
        </p:nvGraphicFramePr>
        <p:xfrm>
          <a:off x="455613" y="2147147"/>
          <a:ext cx="7820167" cy="195453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85463"/>
                <a:gridCol w="1283676"/>
                <a:gridCol w="1283676"/>
                <a:gridCol w="1283676"/>
                <a:gridCol w="1283676"/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UE_ID_H = floor (IMSI/16384) mod </a:t>
                      </a: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4096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Baseline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 Case 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 Case B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Max. # </a:t>
                      </a:r>
                      <a:r>
                        <a:rPr lang="en-US" sz="1400" dirty="0">
                          <a:effectLst/>
                        </a:rPr>
                        <a:t>of UEs monitoring same </a:t>
                      </a:r>
                      <a:r>
                        <a:rPr lang="en-US" sz="1400" dirty="0" smtClean="0">
                          <a:effectLst/>
                        </a:rPr>
                        <a:t>sub-frame (PO)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</a:t>
                      </a:r>
                      <a:r>
                        <a:rPr lang="en-US" sz="1400" dirty="0" smtClean="0">
                          <a:effectLst/>
                        </a:rPr>
                        <a:t># </a:t>
                      </a:r>
                      <a:r>
                        <a:rPr lang="en-US" sz="1400" dirty="0">
                          <a:effectLst/>
                        </a:rPr>
                        <a:t>of unused </a:t>
                      </a:r>
                      <a:r>
                        <a:rPr lang="en-US" sz="1400" dirty="0" smtClean="0">
                          <a:effectLst/>
                        </a:rPr>
                        <a:t>sub-frames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9431 (92.09%)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7183 (70.14%)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9440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(92.18%)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7163 (69.95%)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7EBF5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</a:t>
                      </a:r>
                      <a:r>
                        <a:rPr lang="en-US" sz="1400" dirty="0" smtClean="0">
                          <a:effectLst/>
                        </a:rPr>
                        <a:t># of </a:t>
                      </a:r>
                      <a:r>
                        <a:rPr lang="en-US" sz="1400" dirty="0">
                          <a:effectLst/>
                        </a:rPr>
                        <a:t>UEs scheduled for PO in </a:t>
                      </a:r>
                      <a:r>
                        <a:rPr lang="en-US" sz="1400" dirty="0" smtClean="0">
                          <a:effectLst/>
                        </a:rPr>
                        <a:t>one H-SFN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12415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12507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12530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12400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</a:tr>
            </a:tbl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>
          <a:xfrm>
            <a:off x="1356178" y="4682460"/>
            <a:ext cx="7052718" cy="69559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600"/>
              </a:spcBef>
              <a:buNone/>
            </a:pPr>
            <a:r>
              <a:rPr lang="en-US" b="1" dirty="0"/>
              <a:t>The paging distribution properties are maintained when </a:t>
            </a:r>
            <a:r>
              <a:rPr lang="en-US" b="1" dirty="0" smtClean="0"/>
              <a:t>using the new “UE_ID_H </a:t>
            </a:r>
            <a:r>
              <a:rPr lang="en-US" b="1" dirty="0"/>
              <a:t>= </a:t>
            </a:r>
            <a:r>
              <a:rPr lang="en-US" b="1" dirty="0" smtClean="0"/>
              <a:t>(</a:t>
            </a:r>
            <a:r>
              <a:rPr lang="en-US" b="1" dirty="0"/>
              <a:t>IMSI/16384) mod 4096</a:t>
            </a:r>
            <a:r>
              <a:rPr lang="en-US" b="1" dirty="0" smtClean="0"/>
              <a:t>”</a:t>
            </a:r>
            <a:endParaRPr lang="en-US" b="1" dirty="0"/>
          </a:p>
          <a:p>
            <a:pPr marL="0" lvl="1" indent="0">
              <a:spcBef>
                <a:spcPts val="600"/>
              </a:spcBef>
              <a:buNone/>
            </a:pPr>
            <a:endParaRPr lang="en-US" b="1" dirty="0"/>
          </a:p>
        </p:txBody>
      </p:sp>
      <p:sp>
        <p:nvSpPr>
          <p:cNvPr id="8" name="右矢印 5"/>
          <p:cNvSpPr/>
          <p:nvPr/>
        </p:nvSpPr>
        <p:spPr>
          <a:xfrm>
            <a:off x="580712" y="4777460"/>
            <a:ext cx="496371" cy="501613"/>
          </a:xfrm>
          <a:prstGeom prst="rightArrow">
            <a:avLst/>
          </a:prstGeom>
          <a:solidFill>
            <a:srgbClr val="007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10"/>
          <p:cNvSpPr/>
          <p:nvPr/>
        </p:nvSpPr>
        <p:spPr>
          <a:xfrm>
            <a:off x="455613" y="4555460"/>
            <a:ext cx="8094621" cy="803940"/>
          </a:xfrm>
          <a:prstGeom prst="rect">
            <a:avLst/>
          </a:prstGeom>
          <a:noFill/>
          <a:ln w="38100">
            <a:solidFill>
              <a:srgbClr val="0071C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758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parameters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12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105" y="2248830"/>
            <a:ext cx="6929789" cy="236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9454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1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2" y="1138630"/>
            <a:ext cx="8493189" cy="4823662"/>
          </a:xfrm>
        </p:spPr>
        <p:txBody>
          <a:bodyPr/>
          <a:lstStyle/>
          <a:p>
            <a:r>
              <a:rPr lang="en-US" dirty="0" smtClean="0"/>
              <a:t>RAN2 agreed to </a:t>
            </a:r>
            <a:r>
              <a:rPr lang="en-US" dirty="0"/>
              <a:t>update eDRX Paging Hyper-Frame (PH) calculation aiming to address the issues identified in [</a:t>
            </a:r>
            <a:r>
              <a:rPr lang="en-GB" dirty="0"/>
              <a:t>R2-164514</a:t>
            </a:r>
            <a:r>
              <a:rPr lang="en-US" dirty="0"/>
              <a:t>].</a:t>
            </a:r>
          </a:p>
          <a:p>
            <a:r>
              <a:rPr lang="en-GB" dirty="0"/>
              <a:t>In post meeting email discussion “[94#15][LTE/eDRX] eDRX Paging Hyper-Frame Calculation”, the CR [R2-164574</a:t>
            </a:r>
            <a:r>
              <a:rPr lang="en-GB" dirty="0" smtClean="0"/>
              <a:t>] to 36.304 was agreed proposing to change the PH calculation to use UE_ID_H instead UE_ID:</a:t>
            </a:r>
          </a:p>
          <a:p>
            <a:pPr lvl="1"/>
            <a:r>
              <a:rPr lang="en-GB" dirty="0" smtClean="0"/>
              <a:t>The H-SFN </a:t>
            </a:r>
            <a:r>
              <a:rPr lang="en-GB" dirty="0"/>
              <a:t>satisfying the </a:t>
            </a:r>
            <a:r>
              <a:rPr lang="en-GB" dirty="0" smtClean="0"/>
              <a:t>H-SFN </a:t>
            </a:r>
            <a:r>
              <a:rPr lang="en-GB" dirty="0"/>
              <a:t>mod </a:t>
            </a:r>
            <a:r>
              <a:rPr lang="en-GB" dirty="0" err="1"/>
              <a:t>T</a:t>
            </a:r>
            <a:r>
              <a:rPr lang="en-GB" baseline="-25000" dirty="0" err="1"/>
              <a:t>eDRX,H</a:t>
            </a:r>
            <a:r>
              <a:rPr lang="en-GB" dirty="0"/>
              <a:t> = (</a:t>
            </a:r>
            <a:r>
              <a:rPr lang="en-GB" b="1" dirty="0">
                <a:solidFill>
                  <a:srgbClr val="C00000"/>
                </a:solidFill>
              </a:rPr>
              <a:t>UE_ID_H</a:t>
            </a:r>
            <a:r>
              <a:rPr lang="en-GB" dirty="0"/>
              <a:t> mod </a:t>
            </a:r>
            <a:r>
              <a:rPr lang="en-GB" dirty="0" err="1"/>
              <a:t>T</a:t>
            </a:r>
            <a:r>
              <a:rPr lang="en-GB" baseline="-25000" dirty="0" err="1"/>
              <a:t>eDRX,H</a:t>
            </a:r>
            <a:r>
              <a:rPr lang="en-GB" dirty="0"/>
              <a:t>) </a:t>
            </a:r>
            <a:r>
              <a:rPr lang="en-GB" dirty="0" smtClean="0"/>
              <a:t>where </a:t>
            </a:r>
          </a:p>
          <a:p>
            <a:pPr lvl="2"/>
            <a:r>
              <a:rPr lang="en-GB" dirty="0" err="1" smtClean="0"/>
              <a:t>T</a:t>
            </a:r>
            <a:r>
              <a:rPr lang="en-GB" baseline="-25000" dirty="0" err="1" smtClean="0"/>
              <a:t>eDRX,H</a:t>
            </a:r>
            <a:r>
              <a:rPr lang="en-GB" dirty="0" smtClean="0"/>
              <a:t> is </a:t>
            </a:r>
            <a:r>
              <a:rPr lang="en-GB" dirty="0" err="1"/>
              <a:t>eDRX</a:t>
            </a:r>
            <a:r>
              <a:rPr lang="en-GB" dirty="0"/>
              <a:t> cycle of UE in </a:t>
            </a:r>
            <a:r>
              <a:rPr lang="en-GB" dirty="0" smtClean="0"/>
              <a:t>Hyper-Frames</a:t>
            </a:r>
          </a:p>
          <a:p>
            <a:pPr lvl="2"/>
            <a:r>
              <a:rPr lang="en-GB" b="1" dirty="0">
                <a:solidFill>
                  <a:srgbClr val="C00000"/>
                </a:solidFill>
              </a:rPr>
              <a:t>UE_ID_H</a:t>
            </a:r>
            <a:r>
              <a:rPr lang="en-GB" dirty="0"/>
              <a:t> = floor(IMSI/16384) mod 1024</a:t>
            </a:r>
          </a:p>
          <a:p>
            <a:r>
              <a:rPr lang="en-GB" dirty="0" smtClean="0">
                <a:solidFill>
                  <a:srgbClr val="0070C0"/>
                </a:solidFill>
              </a:rPr>
              <a:t>RAN2 also discussed potential changes to the start of the paging time window (</a:t>
            </a:r>
            <a:r>
              <a:rPr lang="en-GB" dirty="0" err="1" smtClean="0">
                <a:solidFill>
                  <a:srgbClr val="0070C0"/>
                </a:solidFill>
              </a:rPr>
              <a:t>PTW_start</a:t>
            </a:r>
            <a:r>
              <a:rPr lang="en-GB" dirty="0" smtClean="0">
                <a:solidFill>
                  <a:srgbClr val="0070C0"/>
                </a:solidFill>
              </a:rPr>
              <a:t>), however could not conclude on this within the deadline. </a:t>
            </a:r>
          </a:p>
          <a:p>
            <a:r>
              <a:rPr lang="en-GB" dirty="0" smtClean="0">
                <a:solidFill>
                  <a:srgbClr val="0070C0"/>
                </a:solidFill>
              </a:rPr>
              <a:t>This document shows the concerns associated with current </a:t>
            </a:r>
            <a:r>
              <a:rPr lang="en-GB" dirty="0" err="1" smtClean="0">
                <a:solidFill>
                  <a:srgbClr val="0070C0"/>
                </a:solidFill>
              </a:rPr>
              <a:t>PTW_start</a:t>
            </a:r>
            <a:r>
              <a:rPr lang="en-GB" dirty="0" smtClean="0">
                <a:solidFill>
                  <a:srgbClr val="0070C0"/>
                </a:solidFill>
              </a:rPr>
              <a:t> calculation, and the benefits </a:t>
            </a:r>
            <a:r>
              <a:rPr lang="en-GB" dirty="0"/>
              <a:t>associated with two options that received most support during the email discussion</a:t>
            </a:r>
            <a:r>
              <a:rPr lang="en-GB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2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38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Rel-13 </a:t>
            </a:r>
            <a:r>
              <a:rPr lang="en-US" dirty="0" err="1" smtClean="0"/>
              <a:t>eDRX</a:t>
            </a:r>
            <a:r>
              <a:rPr lang="en-US" dirty="0" smtClean="0"/>
              <a:t> </a:t>
            </a:r>
            <a:r>
              <a:rPr lang="en-US" dirty="0" err="1" smtClean="0"/>
              <a:t>PTW_start</a:t>
            </a:r>
            <a:r>
              <a:rPr lang="en-US" dirty="0" smtClean="0"/>
              <a:t> discussion (1/5)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086926"/>
            <a:ext cx="8228012" cy="739719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dirty="0" smtClean="0"/>
              <a:t>Current </a:t>
            </a:r>
            <a:r>
              <a:rPr lang="en-US" dirty="0" err="1" smtClean="0"/>
              <a:t>PTW_start</a:t>
            </a:r>
            <a:r>
              <a:rPr lang="en-US" dirty="0" smtClean="0"/>
              <a:t> calculation (baseline)</a:t>
            </a:r>
          </a:p>
          <a:p>
            <a:pPr lvl="1">
              <a:spcBef>
                <a:spcPts val="600"/>
              </a:spcBef>
            </a:pPr>
            <a:r>
              <a:rPr lang="en-US" dirty="0" err="1" smtClean="0"/>
              <a:t>PTW_start</a:t>
            </a:r>
            <a:r>
              <a:rPr lang="en-US" dirty="0" smtClean="0"/>
              <a:t> </a:t>
            </a:r>
            <a:r>
              <a:rPr lang="en-US" dirty="0"/>
              <a:t>SFN = 256 * </a:t>
            </a:r>
            <a:r>
              <a:rPr lang="en-US" dirty="0" err="1"/>
              <a:t>i</a:t>
            </a:r>
            <a:r>
              <a:rPr lang="en-US" baseline="-25000" dirty="0" err="1"/>
              <a:t>eDRX</a:t>
            </a:r>
            <a:r>
              <a:rPr lang="en-US" dirty="0"/>
              <a:t>, where </a:t>
            </a:r>
            <a:r>
              <a:rPr lang="en-US" dirty="0" err="1"/>
              <a:t>i</a:t>
            </a:r>
            <a:r>
              <a:rPr lang="en-US" baseline="-25000" dirty="0" err="1"/>
              <a:t>eDRX</a:t>
            </a:r>
            <a:r>
              <a:rPr lang="en-US" dirty="0"/>
              <a:t> = floor(UE_ID/</a:t>
            </a:r>
            <a:r>
              <a:rPr lang="en-US" dirty="0" err="1"/>
              <a:t>T</a:t>
            </a:r>
            <a:r>
              <a:rPr lang="en-US" baseline="-25000" dirty="0" err="1"/>
              <a:t>eDRX,H</a:t>
            </a:r>
            <a:r>
              <a:rPr lang="en-US" dirty="0"/>
              <a:t>) mod 4</a:t>
            </a:r>
          </a:p>
          <a:p>
            <a:pPr marL="0" lvl="1" indent="0">
              <a:spcBef>
                <a:spcPts val="600"/>
              </a:spcBef>
              <a:buNone/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dirty="0"/>
          </a:p>
          <a:p>
            <a:pPr lvl="1">
              <a:spcBef>
                <a:spcPts val="600"/>
              </a:spcBef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613" y="2235258"/>
            <a:ext cx="3219365" cy="2171813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289306"/>
              </p:ext>
            </p:extLst>
          </p:nvPr>
        </p:nvGraphicFramePr>
        <p:xfrm>
          <a:off x="4147430" y="2386935"/>
          <a:ext cx="3998309" cy="152781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51004"/>
                <a:gridCol w="1347305"/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Baseline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Max.</a:t>
                      </a:r>
                      <a:r>
                        <a:rPr lang="en-US" sz="1400" baseline="0" dirty="0" smtClean="0">
                          <a:effectLst/>
                        </a:rPr>
                        <a:t> #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of UEs monitoring same SFN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126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</a:t>
                      </a:r>
                      <a:r>
                        <a:rPr lang="en-US" sz="1400" dirty="0" smtClean="0">
                          <a:effectLst/>
                        </a:rPr>
                        <a:t># </a:t>
                      </a:r>
                      <a:r>
                        <a:rPr lang="en-US" sz="1400" dirty="0">
                          <a:effectLst/>
                        </a:rPr>
                        <a:t>of unused SFN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C00000"/>
                          </a:solidFill>
                          <a:effectLst/>
                        </a:rPr>
                        <a:t>824 (80.46%)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</a:t>
                      </a:r>
                      <a:r>
                        <a:rPr lang="en-US" sz="1400" dirty="0" smtClean="0">
                          <a:effectLst/>
                        </a:rPr>
                        <a:t># of </a:t>
                      </a:r>
                      <a:r>
                        <a:rPr lang="en-US" sz="1400" dirty="0">
                          <a:effectLst/>
                        </a:rPr>
                        <a:t>UEs scheduled for PO in this H-SFN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12602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05833" y="2116195"/>
            <a:ext cx="2943182" cy="238125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r>
              <a:rPr lang="en-US" sz="1100" dirty="0" smtClean="0">
                <a:solidFill>
                  <a:srgbClr val="003C71"/>
                </a:solidFill>
              </a:rPr>
              <a:t>Current </a:t>
            </a:r>
            <a:r>
              <a:rPr lang="en-US" sz="1100" dirty="0" err="1" smtClean="0">
                <a:solidFill>
                  <a:srgbClr val="003C71"/>
                </a:solidFill>
              </a:rPr>
              <a:t>PTW_start</a:t>
            </a:r>
            <a:r>
              <a:rPr lang="en-US" sz="1100" dirty="0" smtClean="0">
                <a:solidFill>
                  <a:srgbClr val="003C71"/>
                </a:solidFill>
              </a:rPr>
              <a:t> (baseline)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5613" y="4495059"/>
            <a:ext cx="8228012" cy="100322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dirty="0" smtClean="0"/>
              <a:t>Current </a:t>
            </a:r>
            <a:r>
              <a:rPr lang="en-US" dirty="0" err="1" smtClean="0"/>
              <a:t>PTW_start</a:t>
            </a:r>
            <a:r>
              <a:rPr lang="en-US" dirty="0" smtClean="0"/>
              <a:t> calculation leads to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higher number of </a:t>
            </a:r>
            <a:r>
              <a:rPr lang="en-US" dirty="0" err="1" smtClean="0"/>
              <a:t>subframes</a:t>
            </a:r>
            <a:r>
              <a:rPr lang="en-US" dirty="0" smtClean="0"/>
              <a:t> where no UE checks for paging, and</a:t>
            </a:r>
          </a:p>
          <a:p>
            <a:pPr lvl="1">
              <a:spcBef>
                <a:spcPts val="600"/>
              </a:spcBef>
            </a:pPr>
            <a:r>
              <a:rPr lang="en-US" dirty="0" smtClean="0"/>
              <a:t>higher number of UEs monitoring paging on the same </a:t>
            </a:r>
            <a:r>
              <a:rPr lang="en-US" dirty="0" err="1" smtClean="0"/>
              <a:t>subframes</a:t>
            </a:r>
            <a:endParaRPr lang="en-US" dirty="0" smtClean="0"/>
          </a:p>
          <a:p>
            <a:pPr lvl="1">
              <a:spcBef>
                <a:spcPts val="600"/>
              </a:spcBef>
            </a:pPr>
            <a:endParaRPr lang="en-US" dirty="0" smtClean="0"/>
          </a:p>
          <a:p>
            <a:pPr lvl="1">
              <a:spcBef>
                <a:spcPts val="600"/>
              </a:spcBef>
            </a:pPr>
            <a:endParaRPr lang="en-US" dirty="0" smtClean="0"/>
          </a:p>
          <a:p>
            <a:pPr lvl="1">
              <a:spcBef>
                <a:spcPts val="600"/>
              </a:spcBef>
            </a:pPr>
            <a:endParaRPr lang="en-US" dirty="0" smtClean="0"/>
          </a:p>
          <a:p>
            <a:pPr lvl="1">
              <a:spcBef>
                <a:spcPts val="600"/>
              </a:spcBef>
            </a:pPr>
            <a:endParaRPr lang="en-US" altLang="en-US" dirty="0" smtClean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284928" y="5821105"/>
            <a:ext cx="6861562" cy="501613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20000"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600"/>
              </a:spcBef>
              <a:buNone/>
            </a:pPr>
            <a:r>
              <a:rPr lang="en-US" b="1" dirty="0" smtClean="0"/>
              <a:t>Uneven Paging load distribution, </a:t>
            </a:r>
          </a:p>
          <a:p>
            <a:pPr marL="0" lvl="1" indent="0">
              <a:spcBef>
                <a:spcPts val="600"/>
              </a:spcBef>
              <a:buNone/>
            </a:pPr>
            <a:r>
              <a:rPr lang="en-US" b="1" dirty="0" smtClean="0"/>
              <a:t>Available SFN for paging is not utilized to its full potential</a:t>
            </a:r>
          </a:p>
          <a:p>
            <a:pPr lvl="1">
              <a:spcBef>
                <a:spcPts val="600"/>
              </a:spcBef>
            </a:pPr>
            <a:endParaRPr lang="en-US" b="1" dirty="0" smtClean="0"/>
          </a:p>
          <a:p>
            <a:pPr lvl="1">
              <a:spcBef>
                <a:spcPts val="600"/>
              </a:spcBef>
            </a:pPr>
            <a:endParaRPr lang="en-US" b="1" dirty="0" smtClean="0"/>
          </a:p>
          <a:p>
            <a:pPr lvl="1">
              <a:spcBef>
                <a:spcPts val="600"/>
              </a:spcBef>
            </a:pPr>
            <a:endParaRPr lang="en-US" b="1" dirty="0" smtClean="0"/>
          </a:p>
          <a:p>
            <a:pPr lvl="1">
              <a:spcBef>
                <a:spcPts val="600"/>
              </a:spcBef>
            </a:pPr>
            <a:endParaRPr lang="en-US" altLang="en-US" b="1" dirty="0" smtClean="0"/>
          </a:p>
        </p:txBody>
      </p:sp>
      <p:sp>
        <p:nvSpPr>
          <p:cNvPr id="6" name="右矢印 5"/>
          <p:cNvSpPr/>
          <p:nvPr/>
        </p:nvSpPr>
        <p:spPr>
          <a:xfrm>
            <a:off x="509462" y="5788329"/>
            <a:ext cx="496371" cy="501613"/>
          </a:xfrm>
          <a:prstGeom prst="rightArrow">
            <a:avLst/>
          </a:prstGeom>
          <a:solidFill>
            <a:srgbClr val="007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384363" y="5693329"/>
            <a:ext cx="8094621" cy="695598"/>
          </a:xfrm>
          <a:prstGeom prst="rect">
            <a:avLst/>
          </a:prstGeom>
          <a:noFill/>
          <a:ln w="38100">
            <a:solidFill>
              <a:srgbClr val="0071C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508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Rel-13 </a:t>
            </a:r>
            <a:r>
              <a:rPr lang="en-US" dirty="0" err="1" smtClean="0"/>
              <a:t>eDRX</a:t>
            </a:r>
            <a:r>
              <a:rPr lang="en-US" dirty="0" smtClean="0"/>
              <a:t> </a:t>
            </a:r>
            <a:r>
              <a:rPr lang="en-US" dirty="0" err="1" smtClean="0"/>
              <a:t>PTW_start</a:t>
            </a:r>
            <a:r>
              <a:rPr lang="en-US" dirty="0" smtClean="0"/>
              <a:t> discussion (2/5)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3"/>
          </p:nvPr>
        </p:nvSpPr>
        <p:spPr>
          <a:xfrm>
            <a:off x="455612" y="1319434"/>
            <a:ext cx="8229601" cy="4972184"/>
          </a:xfrm>
        </p:spPr>
        <p:txBody>
          <a:bodyPr/>
          <a:lstStyle/>
          <a:p>
            <a:pPr marL="0" lvl="2" indent="0">
              <a:spcBef>
                <a:spcPts val="1200"/>
              </a:spcBef>
              <a:buNone/>
            </a:pPr>
            <a:r>
              <a:rPr lang="en-GB" dirty="0" smtClean="0">
                <a:solidFill>
                  <a:srgbClr val="0070C0"/>
                </a:solidFill>
              </a:rPr>
              <a:t>PH calculation uses “UE_ID_H = floor(IMSI/16384</a:t>
            </a:r>
            <a:r>
              <a:rPr lang="en-GB" dirty="0">
                <a:solidFill>
                  <a:srgbClr val="0070C0"/>
                </a:solidFill>
              </a:rPr>
              <a:t>) </a:t>
            </a:r>
            <a:r>
              <a:rPr lang="en-GB" dirty="0" smtClean="0">
                <a:solidFill>
                  <a:srgbClr val="0070C0"/>
                </a:solidFill>
              </a:rPr>
              <a:t>mod </a:t>
            </a:r>
            <a:r>
              <a:rPr lang="en-GB" b="1" dirty="0" smtClean="0">
                <a:solidFill>
                  <a:srgbClr val="0070C0"/>
                </a:solidFill>
              </a:rPr>
              <a:t>1024” </a:t>
            </a:r>
            <a:r>
              <a:rPr lang="en-GB" dirty="0" smtClean="0">
                <a:solidFill>
                  <a:srgbClr val="0070C0"/>
                </a:solidFill>
              </a:rPr>
              <a:t>(as per [94#15</a:t>
            </a:r>
            <a:r>
              <a:rPr lang="en-GB" dirty="0">
                <a:solidFill>
                  <a:srgbClr val="0070C0"/>
                </a:solidFill>
              </a:rPr>
              <a:t>])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Current </a:t>
            </a:r>
            <a:r>
              <a:rPr lang="en-US" dirty="0" err="1">
                <a:solidFill>
                  <a:srgbClr val="0070C0"/>
                </a:solidFill>
              </a:rPr>
              <a:t>PTW_start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smtClean="0"/>
              <a:t>calculation (baseline)</a:t>
            </a:r>
          </a:p>
          <a:p>
            <a:pPr lvl="1"/>
            <a:r>
              <a:rPr lang="en-US" dirty="0" err="1" smtClean="0"/>
              <a:t>PTW_start</a:t>
            </a:r>
            <a:r>
              <a:rPr lang="en-US" dirty="0" smtClean="0"/>
              <a:t> SFN = 256 * </a:t>
            </a:r>
            <a:r>
              <a:rPr lang="en-US" dirty="0" err="1" smtClean="0"/>
              <a:t>i</a:t>
            </a:r>
            <a:r>
              <a:rPr lang="en-US" baseline="-25000" dirty="0" err="1" smtClean="0"/>
              <a:t>eDRX</a:t>
            </a:r>
            <a:r>
              <a:rPr lang="en-US" dirty="0" smtClean="0"/>
              <a:t>, where  </a:t>
            </a:r>
            <a:r>
              <a:rPr lang="en-US" dirty="0" err="1" smtClean="0"/>
              <a:t>i</a:t>
            </a:r>
            <a:r>
              <a:rPr lang="en-US" baseline="-25000" dirty="0" err="1" smtClean="0"/>
              <a:t>eDRX</a:t>
            </a:r>
            <a:r>
              <a:rPr lang="en-US" dirty="0" smtClean="0"/>
              <a:t> = floor(</a:t>
            </a:r>
            <a:r>
              <a:rPr lang="en-US" b="1" dirty="0" smtClean="0"/>
              <a:t>UE_ID</a:t>
            </a:r>
            <a:r>
              <a:rPr lang="en-US" dirty="0" smtClean="0"/>
              <a:t>/</a:t>
            </a:r>
            <a:r>
              <a:rPr lang="en-US" dirty="0" err="1" smtClean="0"/>
              <a:t>T</a:t>
            </a:r>
            <a:r>
              <a:rPr lang="en-US" baseline="-25000" dirty="0" err="1" smtClean="0"/>
              <a:t>eDRX,H</a:t>
            </a:r>
            <a:r>
              <a:rPr lang="en-US" dirty="0" smtClean="0"/>
              <a:t>) mod 4</a:t>
            </a:r>
          </a:p>
          <a:p>
            <a:r>
              <a:rPr lang="en-US" dirty="0" smtClean="0"/>
              <a:t>Proposed solutions to </a:t>
            </a:r>
            <a:r>
              <a:rPr lang="en-US" dirty="0" err="1" smtClean="0"/>
              <a:t>PTW_start</a:t>
            </a:r>
            <a:r>
              <a:rPr lang="en-US" dirty="0" smtClean="0"/>
              <a:t> </a:t>
            </a:r>
            <a:r>
              <a:rPr lang="en-US" dirty="0"/>
              <a:t>calculation that received most </a:t>
            </a:r>
            <a:r>
              <a:rPr lang="en-US" dirty="0" smtClean="0"/>
              <a:t>support:</a:t>
            </a:r>
          </a:p>
          <a:p>
            <a:pPr lvl="1"/>
            <a:r>
              <a:rPr lang="en-US" dirty="0" smtClean="0"/>
              <a:t>Option 1: uses the UE_ID_H for the </a:t>
            </a:r>
            <a:r>
              <a:rPr lang="en-US" dirty="0" err="1" smtClean="0"/>
              <a:t>PTW_start</a:t>
            </a:r>
            <a:r>
              <a:rPr lang="en-US" dirty="0" smtClean="0"/>
              <a:t> calculation</a:t>
            </a:r>
          </a:p>
          <a:p>
            <a:pPr lvl="2"/>
            <a:r>
              <a:rPr lang="en-US" sz="1600" dirty="0" err="1" smtClean="0"/>
              <a:t>PTW_start</a:t>
            </a:r>
            <a:r>
              <a:rPr lang="en-US" sz="1600" dirty="0" smtClean="0"/>
              <a:t> SFN = 256 * </a:t>
            </a:r>
            <a:r>
              <a:rPr lang="en-US" sz="1600" dirty="0" err="1" smtClean="0"/>
              <a:t>i</a:t>
            </a:r>
            <a:r>
              <a:rPr lang="en-US" sz="1600" baseline="-25000" dirty="0" err="1" smtClean="0"/>
              <a:t>eDRX_H</a:t>
            </a:r>
            <a:r>
              <a:rPr lang="en-US" sz="1600" dirty="0" smtClean="0"/>
              <a:t>, where  </a:t>
            </a:r>
            <a:r>
              <a:rPr lang="en-US" sz="1600" dirty="0" err="1" smtClean="0"/>
              <a:t>i</a:t>
            </a:r>
            <a:r>
              <a:rPr lang="en-US" sz="1600" baseline="-25000" dirty="0" err="1" smtClean="0"/>
              <a:t>eDRX_H</a:t>
            </a:r>
            <a:r>
              <a:rPr lang="en-US" sz="1600" dirty="0" smtClean="0"/>
              <a:t> = floor(</a:t>
            </a:r>
            <a:r>
              <a:rPr lang="en-US" sz="1600" b="1" dirty="0" smtClean="0">
                <a:solidFill>
                  <a:srgbClr val="C00000"/>
                </a:solidFill>
              </a:rPr>
              <a:t>UE_ID_H</a:t>
            </a:r>
            <a:r>
              <a:rPr lang="en-US" sz="1600" dirty="0" smtClean="0">
                <a:solidFill>
                  <a:srgbClr val="C00000"/>
                </a:solidFill>
              </a:rPr>
              <a:t>/</a:t>
            </a:r>
            <a:r>
              <a:rPr lang="en-US" sz="1600" dirty="0" err="1" smtClean="0"/>
              <a:t>T</a:t>
            </a:r>
            <a:r>
              <a:rPr lang="en-US" sz="1600" baseline="-25000" dirty="0" err="1" smtClean="0"/>
              <a:t>eDRX,H</a:t>
            </a:r>
            <a:r>
              <a:rPr lang="en-US" sz="1600" dirty="0" smtClean="0"/>
              <a:t>) mod 4</a:t>
            </a:r>
          </a:p>
          <a:p>
            <a:pPr lvl="1"/>
            <a:r>
              <a:rPr lang="en-US" dirty="0" smtClean="0"/>
              <a:t>Option 2: </a:t>
            </a:r>
            <a:r>
              <a:rPr lang="en-US" dirty="0"/>
              <a:t>use 2 MSBs from UE_ID for </a:t>
            </a:r>
            <a:r>
              <a:rPr lang="en-US" dirty="0" err="1"/>
              <a:t>PTW_start</a:t>
            </a:r>
            <a:r>
              <a:rPr lang="en-US" dirty="0"/>
              <a:t> </a:t>
            </a:r>
            <a:r>
              <a:rPr lang="en-US" dirty="0" smtClean="0"/>
              <a:t>calculation and different equation is used depending the UE_ID length agreed for </a:t>
            </a:r>
            <a:r>
              <a:rPr lang="en-US" dirty="0" err="1" smtClean="0"/>
              <a:t>eMTC</a:t>
            </a:r>
            <a:r>
              <a:rPr lang="en-US" dirty="0" smtClean="0"/>
              <a:t> vs LTE/NB-</a:t>
            </a:r>
            <a:r>
              <a:rPr lang="en-US" dirty="0" err="1" smtClean="0"/>
              <a:t>IoT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Case A: For UE monitoring PDCCH or NPDCCH:</a:t>
            </a:r>
          </a:p>
          <a:p>
            <a:pPr lvl="3"/>
            <a:r>
              <a:rPr lang="en-US" dirty="0" err="1" smtClean="0"/>
              <a:t>PTW_start</a:t>
            </a:r>
            <a:r>
              <a:rPr lang="en-US" dirty="0" smtClean="0"/>
              <a:t> SFN = 256 * </a:t>
            </a:r>
            <a:r>
              <a:rPr lang="en-US" dirty="0" err="1" smtClean="0"/>
              <a:t>i</a:t>
            </a:r>
            <a:r>
              <a:rPr lang="en-US" baseline="-25000" dirty="0" err="1" smtClean="0"/>
              <a:t>eDRX</a:t>
            </a:r>
            <a:r>
              <a:rPr lang="en-US" dirty="0" smtClean="0"/>
              <a:t>, where  </a:t>
            </a:r>
            <a:r>
              <a:rPr lang="en-US" dirty="0" err="1" smtClean="0"/>
              <a:t>i</a:t>
            </a:r>
            <a:r>
              <a:rPr lang="en-US" baseline="-25000" dirty="0" err="1" smtClean="0"/>
              <a:t>eDRX</a:t>
            </a:r>
            <a:r>
              <a:rPr lang="en-US" dirty="0" smtClean="0"/>
              <a:t> = floor(UE_ID/</a:t>
            </a:r>
            <a:r>
              <a:rPr lang="en-US" b="1" dirty="0" smtClean="0">
                <a:solidFill>
                  <a:srgbClr val="C00000"/>
                </a:solidFill>
              </a:rPr>
              <a:t>256</a:t>
            </a:r>
            <a:r>
              <a:rPr lang="en-US" dirty="0" smtClean="0"/>
              <a:t>) mod 4 and, </a:t>
            </a:r>
          </a:p>
          <a:p>
            <a:pPr marL="741363" lvl="3" indent="0">
              <a:buNone/>
            </a:pPr>
            <a:r>
              <a:rPr lang="en-US" dirty="0"/>
              <a:t> </a:t>
            </a:r>
            <a:r>
              <a:rPr lang="en-US" dirty="0" smtClean="0"/>
              <a:t>   UE_ID = IMSI mod </a:t>
            </a:r>
            <a:r>
              <a:rPr lang="en-US" dirty="0" smtClean="0">
                <a:solidFill>
                  <a:srgbClr val="C00000"/>
                </a:solidFill>
              </a:rPr>
              <a:t>1024</a:t>
            </a:r>
          </a:p>
          <a:p>
            <a:pPr lvl="2"/>
            <a:r>
              <a:rPr lang="en-US" dirty="0" smtClean="0"/>
              <a:t>Case B: For UE monitoring MPDCCH:</a:t>
            </a:r>
          </a:p>
          <a:p>
            <a:pPr lvl="3"/>
            <a:r>
              <a:rPr lang="en-US" dirty="0" err="1" smtClean="0"/>
              <a:t>PTW_start</a:t>
            </a:r>
            <a:r>
              <a:rPr lang="en-US" dirty="0" smtClean="0"/>
              <a:t> SFN = 256 * </a:t>
            </a:r>
            <a:r>
              <a:rPr lang="en-US" dirty="0" err="1" smtClean="0"/>
              <a:t>i</a:t>
            </a:r>
            <a:r>
              <a:rPr lang="en-US" baseline="-25000" dirty="0" err="1" smtClean="0"/>
              <a:t>eDRX</a:t>
            </a:r>
            <a:r>
              <a:rPr lang="en-US" dirty="0" smtClean="0"/>
              <a:t>, where  </a:t>
            </a:r>
            <a:r>
              <a:rPr lang="en-US" dirty="0" err="1" smtClean="0"/>
              <a:t>i</a:t>
            </a:r>
            <a:r>
              <a:rPr lang="en-US" baseline="-25000" dirty="0" err="1" smtClean="0"/>
              <a:t>eDRX</a:t>
            </a:r>
            <a:r>
              <a:rPr lang="en-US" dirty="0" smtClean="0"/>
              <a:t> = floor(UE_ID/</a:t>
            </a:r>
            <a:r>
              <a:rPr lang="en-US" b="1" dirty="0" smtClean="0">
                <a:solidFill>
                  <a:srgbClr val="C00000"/>
                </a:solidFill>
              </a:rPr>
              <a:t>4096</a:t>
            </a:r>
            <a:r>
              <a:rPr lang="en-US" dirty="0" smtClean="0"/>
              <a:t>) mod 4 and, </a:t>
            </a:r>
          </a:p>
          <a:p>
            <a:pPr marL="741363" lvl="3" indent="0">
              <a:buNone/>
            </a:pPr>
            <a:r>
              <a:rPr lang="en-US" dirty="0"/>
              <a:t> </a:t>
            </a:r>
            <a:r>
              <a:rPr lang="en-US" dirty="0" smtClean="0"/>
              <a:t>   UE_ID = IMSI mod </a:t>
            </a:r>
            <a:r>
              <a:rPr lang="en-US" dirty="0" smtClean="0">
                <a:solidFill>
                  <a:srgbClr val="C00000"/>
                </a:solidFill>
              </a:rPr>
              <a:t>16384</a:t>
            </a:r>
          </a:p>
          <a:p>
            <a:pPr marL="0" lvl="1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9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Rel-13 </a:t>
            </a:r>
            <a:r>
              <a:rPr lang="en-US" dirty="0" err="1"/>
              <a:t>eDRX</a:t>
            </a:r>
            <a:r>
              <a:rPr lang="en-US" dirty="0"/>
              <a:t> </a:t>
            </a:r>
            <a:r>
              <a:rPr lang="en-US" dirty="0" err="1"/>
              <a:t>PTW_start</a:t>
            </a:r>
            <a:r>
              <a:rPr lang="en-US" dirty="0"/>
              <a:t> discussion </a:t>
            </a:r>
            <a:r>
              <a:rPr lang="en-US" dirty="0" smtClean="0"/>
              <a:t>(3/5)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688202" y="6626245"/>
            <a:ext cx="2133600" cy="79463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5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723" y="3726539"/>
            <a:ext cx="2883487" cy="20225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7219" y="3673102"/>
            <a:ext cx="2868176" cy="206938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58957" y="3602037"/>
            <a:ext cx="2943182" cy="238125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r>
              <a:rPr lang="en-US" sz="1200" dirty="0" smtClean="0">
                <a:solidFill>
                  <a:srgbClr val="003C71"/>
                </a:solidFill>
              </a:rPr>
              <a:t>Opttion1-  </a:t>
            </a:r>
            <a:r>
              <a:rPr lang="en-US" sz="1200" dirty="0" err="1" smtClean="0">
                <a:solidFill>
                  <a:srgbClr val="003C71"/>
                </a:solidFill>
              </a:rPr>
              <a:t>PTW_start</a:t>
            </a:r>
            <a:r>
              <a:rPr lang="en-US" sz="1200" dirty="0" smtClean="0">
                <a:solidFill>
                  <a:srgbClr val="003C71"/>
                </a:solidFill>
              </a:rPr>
              <a:t> using </a:t>
            </a:r>
            <a:r>
              <a:rPr lang="en-US" sz="1400" dirty="0" smtClean="0">
                <a:solidFill>
                  <a:srgbClr val="003C71"/>
                </a:solidFill>
              </a:rPr>
              <a:t>UE_ID_H</a:t>
            </a:r>
            <a:endParaRPr lang="en-US" sz="1200" dirty="0" smtClean="0">
              <a:solidFill>
                <a:srgbClr val="003C7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4114" y="1708839"/>
            <a:ext cx="3083532" cy="2111938"/>
          </a:xfrm>
          <a:prstGeom prst="rect">
            <a:avLst/>
          </a:prstGeom>
        </p:spPr>
      </p:pic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263983"/>
              </p:ext>
            </p:extLst>
          </p:nvPr>
        </p:nvGraphicFramePr>
        <p:xfrm>
          <a:off x="449444" y="1597778"/>
          <a:ext cx="4023360" cy="19431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011680"/>
                <a:gridCol w="1005840"/>
                <a:gridCol w="1005840"/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 case A/B</a:t>
                      </a:r>
                      <a:endParaRPr lang="en-US" sz="14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Max.</a:t>
                      </a:r>
                      <a:r>
                        <a:rPr lang="en-US" sz="1400" baseline="0" dirty="0" smtClean="0">
                          <a:effectLst/>
                        </a:rPr>
                        <a:t> #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of UEs monitoring same SFN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</a:t>
                      </a:r>
                    </a:p>
                  </a:txBody>
                  <a:tcPr marL="68580" marR="68580" marT="0" marB="0" anchor="ctr"/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</a:t>
                      </a:r>
                      <a:r>
                        <a:rPr lang="en-US" sz="1400" dirty="0" smtClean="0">
                          <a:effectLst/>
                        </a:rPr>
                        <a:t># </a:t>
                      </a:r>
                      <a:r>
                        <a:rPr lang="en-US" sz="1400" dirty="0">
                          <a:effectLst/>
                        </a:rPr>
                        <a:t>of unused SFN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224 (21.87%)</a:t>
                      </a:r>
                    </a:p>
                  </a:txBody>
                  <a:tcPr marL="68580" marR="68580" marT="0" marB="0" anchor="ctr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224 (21.87%)</a:t>
                      </a:r>
                    </a:p>
                  </a:txBody>
                  <a:tcPr marL="68580" marR="68580" marT="0" marB="0" anchor="ctr"/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</a:t>
                      </a:r>
                      <a:r>
                        <a:rPr lang="en-US" sz="1400" dirty="0" smtClean="0">
                          <a:effectLst/>
                        </a:rPr>
                        <a:t># of </a:t>
                      </a:r>
                      <a:r>
                        <a:rPr lang="en-US" sz="1400" dirty="0">
                          <a:effectLst/>
                        </a:rPr>
                        <a:t>UEs scheduled for PO in this H-SFN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12556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12580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605483" y="1570038"/>
            <a:ext cx="4210821" cy="237318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r>
              <a:rPr lang="en-US" sz="1200" dirty="0" smtClean="0">
                <a:solidFill>
                  <a:srgbClr val="003C71"/>
                </a:solidFill>
              </a:rPr>
              <a:t>Option 2 case A - </a:t>
            </a:r>
            <a:r>
              <a:rPr lang="en-US" sz="1200" dirty="0" err="1" smtClean="0">
                <a:solidFill>
                  <a:srgbClr val="003C71"/>
                </a:solidFill>
              </a:rPr>
              <a:t>PTW_start</a:t>
            </a:r>
            <a:r>
              <a:rPr lang="en-US" sz="1200" dirty="0" smtClean="0">
                <a:solidFill>
                  <a:srgbClr val="003C71"/>
                </a:solidFill>
              </a:rPr>
              <a:t> </a:t>
            </a:r>
            <a:r>
              <a:rPr lang="en-US" sz="1400" dirty="0">
                <a:solidFill>
                  <a:srgbClr val="003C71"/>
                </a:solidFill>
              </a:rPr>
              <a:t>using</a:t>
            </a:r>
            <a:r>
              <a:rPr lang="en-US" sz="1200" dirty="0">
                <a:solidFill>
                  <a:srgbClr val="003C71"/>
                </a:solidFill>
              </a:rPr>
              <a:t> UE_ID = IMSI mod </a:t>
            </a:r>
            <a:r>
              <a:rPr lang="en-US" sz="1200" dirty="0" smtClean="0">
                <a:solidFill>
                  <a:srgbClr val="003C71"/>
                </a:solidFill>
              </a:rPr>
              <a:t>1024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190049" y="5755865"/>
            <a:ext cx="7147597" cy="6330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600"/>
              </a:spcBef>
              <a:buNone/>
            </a:pPr>
            <a:r>
              <a:rPr lang="en-US" sz="1600" b="1" dirty="0" smtClean="0"/>
              <a:t>Option1 and Option 2 improves the paging load distribution reducing the # of unused SFN for paging DRX parameter of </a:t>
            </a:r>
            <a:r>
              <a:rPr lang="en-US" sz="1600" b="1" dirty="0" err="1" smtClean="0"/>
              <a:t>nB</a:t>
            </a:r>
            <a:r>
              <a:rPr lang="en-US" sz="1600" b="1" dirty="0" smtClean="0"/>
              <a:t> = T, DRX cycle = 128</a:t>
            </a:r>
          </a:p>
        </p:txBody>
      </p:sp>
      <p:sp>
        <p:nvSpPr>
          <p:cNvPr id="12" name="右矢印 5"/>
          <p:cNvSpPr/>
          <p:nvPr/>
        </p:nvSpPr>
        <p:spPr>
          <a:xfrm>
            <a:off x="509462" y="5788329"/>
            <a:ext cx="496371" cy="501613"/>
          </a:xfrm>
          <a:prstGeom prst="rightArrow">
            <a:avLst/>
          </a:prstGeom>
          <a:solidFill>
            <a:srgbClr val="007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0"/>
          <p:cNvSpPr/>
          <p:nvPr/>
        </p:nvSpPr>
        <p:spPr>
          <a:xfrm>
            <a:off x="384363" y="5693329"/>
            <a:ext cx="8094621" cy="695598"/>
          </a:xfrm>
          <a:prstGeom prst="rect">
            <a:avLst/>
          </a:prstGeom>
          <a:noFill/>
          <a:ln w="38100">
            <a:solidFill>
              <a:srgbClr val="0071C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776716" y="3625947"/>
            <a:ext cx="4194758" cy="29334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r>
              <a:rPr lang="en-US" sz="1200" dirty="0" smtClean="0">
                <a:solidFill>
                  <a:srgbClr val="003C71"/>
                </a:solidFill>
              </a:rPr>
              <a:t>Option 2 case B - </a:t>
            </a:r>
            <a:r>
              <a:rPr lang="en-US" sz="1200" dirty="0" err="1" smtClean="0">
                <a:solidFill>
                  <a:srgbClr val="003C71"/>
                </a:solidFill>
              </a:rPr>
              <a:t>PTW_start</a:t>
            </a:r>
            <a:r>
              <a:rPr lang="en-US" sz="1200" dirty="0" smtClean="0">
                <a:solidFill>
                  <a:srgbClr val="003C71"/>
                </a:solidFill>
              </a:rPr>
              <a:t> </a:t>
            </a:r>
            <a:r>
              <a:rPr lang="en-US" sz="1200" dirty="0">
                <a:solidFill>
                  <a:srgbClr val="003C71"/>
                </a:solidFill>
              </a:rPr>
              <a:t>using </a:t>
            </a:r>
            <a:r>
              <a:rPr lang="en-US" sz="1400" dirty="0">
                <a:solidFill>
                  <a:srgbClr val="003C71"/>
                </a:solidFill>
              </a:rPr>
              <a:t>UE_ID</a:t>
            </a:r>
            <a:r>
              <a:rPr lang="en-US" sz="1200" dirty="0">
                <a:solidFill>
                  <a:srgbClr val="003C71"/>
                </a:solidFill>
              </a:rPr>
              <a:t> = IMSI mod 16384 </a:t>
            </a:r>
            <a:endParaRPr lang="en-US" sz="1200" dirty="0" smtClean="0">
              <a:solidFill>
                <a:srgbClr val="003C71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quarter" idx="13"/>
          </p:nvPr>
        </p:nvSpPr>
        <p:spPr>
          <a:xfrm>
            <a:off x="455613" y="1160060"/>
            <a:ext cx="8228012" cy="4631141"/>
          </a:xfrm>
        </p:spPr>
        <p:txBody>
          <a:bodyPr/>
          <a:lstStyle/>
          <a:p>
            <a:r>
              <a:rPr lang="en-US" sz="1600" dirty="0" smtClean="0"/>
              <a:t>DRX cycle (T) = 128 and </a:t>
            </a:r>
            <a:r>
              <a:rPr lang="en-US" sz="1600" b="1" dirty="0" err="1" smtClean="0"/>
              <a:t>nB</a:t>
            </a:r>
            <a:r>
              <a:rPr lang="en-US" sz="1600" b="1" dirty="0" smtClean="0"/>
              <a:t> =T  </a:t>
            </a:r>
            <a:r>
              <a:rPr lang="en-US" sz="1600" dirty="0"/>
              <a:t> </a:t>
            </a:r>
            <a:r>
              <a:rPr lang="en-US" sz="1600" dirty="0" smtClean="0"/>
              <a:t>(with </a:t>
            </a:r>
            <a:r>
              <a:rPr lang="en-US" sz="1600" dirty="0"/>
              <a:t>UE_ID_H = floor (IMSI/16384) mod </a:t>
            </a:r>
            <a:r>
              <a:rPr lang="en-US" sz="1600" b="1" dirty="0" smtClean="0"/>
              <a:t>1024</a:t>
            </a:r>
            <a:r>
              <a:rPr lang="en-US" sz="16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8492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Rel-13 </a:t>
            </a:r>
            <a:r>
              <a:rPr lang="en-US" altLang="ja-JP" dirty="0" err="1"/>
              <a:t>eDRX</a:t>
            </a:r>
            <a:r>
              <a:rPr lang="en-US" altLang="ja-JP" dirty="0"/>
              <a:t> </a:t>
            </a:r>
            <a:r>
              <a:rPr lang="en-US" altLang="ja-JP" dirty="0" err="1"/>
              <a:t>PTW_start</a:t>
            </a:r>
            <a:r>
              <a:rPr lang="en-US" altLang="ja-JP" dirty="0"/>
              <a:t> discussion </a:t>
            </a:r>
            <a:r>
              <a:rPr lang="en-US" altLang="ja-JP" dirty="0" smtClean="0"/>
              <a:t>(4/5)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5612" y="1241946"/>
            <a:ext cx="8493189" cy="4546383"/>
          </a:xfrm>
        </p:spPr>
        <p:txBody>
          <a:bodyPr/>
          <a:lstStyle/>
          <a:p>
            <a:r>
              <a:rPr lang="en-US" sz="1600" dirty="0" smtClean="0"/>
              <a:t>DRX cycle (T) = 256 and </a:t>
            </a:r>
            <a:r>
              <a:rPr lang="en-US" sz="1600" b="1" dirty="0" err="1" smtClean="0"/>
              <a:t>nB</a:t>
            </a:r>
            <a:r>
              <a:rPr lang="en-US" sz="1600" b="1" dirty="0" smtClean="0"/>
              <a:t> </a:t>
            </a:r>
            <a:r>
              <a:rPr lang="en-US" sz="1600" b="1" dirty="0"/>
              <a:t>=</a:t>
            </a:r>
            <a:r>
              <a:rPr lang="en-US" sz="1600" b="1" dirty="0" smtClean="0"/>
              <a:t>4T  </a:t>
            </a:r>
            <a:r>
              <a:rPr lang="en-US" sz="1600" dirty="0"/>
              <a:t>(with UE_ID_H = floor (IMSI/16384) mod </a:t>
            </a:r>
            <a:r>
              <a:rPr lang="en-US" sz="1600" b="1" dirty="0" smtClean="0"/>
              <a:t>1024</a:t>
            </a:r>
            <a:r>
              <a:rPr lang="en-US" sz="1600" dirty="0"/>
              <a:t>)</a:t>
            </a:r>
            <a:endParaRPr lang="en-US" sz="1600" dirty="0" smtClean="0"/>
          </a:p>
          <a:p>
            <a:pPr lvl="1"/>
            <a:r>
              <a:rPr lang="en-US" sz="1600" dirty="0" smtClean="0"/>
              <a:t>The impact of  changing </a:t>
            </a:r>
            <a:r>
              <a:rPr lang="en-US" sz="1600" dirty="0" err="1" smtClean="0"/>
              <a:t>nB</a:t>
            </a:r>
            <a:r>
              <a:rPr lang="en-US" sz="1600" dirty="0" smtClean="0"/>
              <a:t> from T to 4T is observed when comparing on terms of sub-frames (PO) – the paging load on SFN (PF) level is the same.</a:t>
            </a:r>
          </a:p>
          <a:p>
            <a:pPr lvl="2"/>
            <a:r>
              <a:rPr lang="en-US" sz="1600" dirty="0" smtClean="0"/>
              <a:t>E.g., assuming 25 UEs scheduled at a PF; for </a:t>
            </a:r>
            <a:r>
              <a:rPr lang="en-US" sz="1600" dirty="0" err="1" smtClean="0"/>
              <a:t>nB</a:t>
            </a:r>
            <a:r>
              <a:rPr lang="en-US" sz="1600" dirty="0" smtClean="0"/>
              <a:t>=T, all 25 UEs monitor PO = 9 where as for </a:t>
            </a:r>
            <a:r>
              <a:rPr lang="en-US" sz="1600" dirty="0" err="1" smtClean="0"/>
              <a:t>nB</a:t>
            </a:r>
            <a:r>
              <a:rPr lang="en-US" sz="1600" dirty="0" smtClean="0"/>
              <a:t> = 4T, 25 UEs are spread over PO = 0, 4, 5 and 9 for paging monitoring.</a:t>
            </a:r>
          </a:p>
          <a:p>
            <a:pPr lvl="2"/>
            <a:endParaRPr lang="en-US" sz="1600" dirty="0"/>
          </a:p>
          <a:p>
            <a:pPr lvl="2"/>
            <a:endParaRPr lang="en-US" sz="1600" dirty="0" smtClean="0"/>
          </a:p>
          <a:p>
            <a:pPr lvl="2"/>
            <a:endParaRPr lang="en-US" sz="1600" dirty="0"/>
          </a:p>
          <a:p>
            <a:pPr lvl="2"/>
            <a:endParaRPr lang="en-US" sz="1600" dirty="0" smtClean="0"/>
          </a:p>
          <a:p>
            <a:pPr lvl="2"/>
            <a:endParaRPr lang="en-US" sz="1600" dirty="0" smtClean="0"/>
          </a:p>
          <a:p>
            <a:pPr marL="342900" lvl="2" indent="0">
              <a:buNone/>
            </a:pPr>
            <a:endParaRPr lang="en-US" sz="1600" dirty="0" smtClean="0"/>
          </a:p>
          <a:p>
            <a:pPr lvl="1"/>
            <a:r>
              <a:rPr lang="en-US" sz="1600" dirty="0"/>
              <a:t>For Option </a:t>
            </a:r>
            <a:r>
              <a:rPr lang="en-US" sz="1600" dirty="0" smtClean="0"/>
              <a:t>2 Case A</a:t>
            </a:r>
            <a:r>
              <a:rPr lang="en-US" sz="1600" dirty="0"/>
              <a:t>, only 1 subframe will be used for each </a:t>
            </a:r>
            <a:r>
              <a:rPr lang="en-US" sz="1600" dirty="0" err="1"/>
              <a:t>PTW_start</a:t>
            </a:r>
            <a:r>
              <a:rPr lang="en-US" sz="1600" dirty="0"/>
              <a:t>  while for a total of 4 available </a:t>
            </a:r>
            <a:r>
              <a:rPr lang="en-US" sz="1600" dirty="0" err="1"/>
              <a:t>subframes</a:t>
            </a:r>
            <a:r>
              <a:rPr lang="en-US" sz="1600" dirty="0"/>
              <a:t> for </a:t>
            </a:r>
            <a:r>
              <a:rPr lang="en-US" sz="1600" dirty="0" err="1"/>
              <a:t>nB</a:t>
            </a:r>
            <a:r>
              <a:rPr lang="en-US" sz="1600" dirty="0"/>
              <a:t>=4T, DRX cycle = </a:t>
            </a:r>
            <a:r>
              <a:rPr lang="en-US" sz="1600" dirty="0" smtClean="0"/>
              <a:t>256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6</a:t>
            </a:fld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202782"/>
              </p:ext>
            </p:extLst>
          </p:nvPr>
        </p:nvGraphicFramePr>
        <p:xfrm>
          <a:off x="1754606" y="2887488"/>
          <a:ext cx="5895200" cy="174117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286000"/>
                <a:gridCol w="902300"/>
                <a:gridCol w="902300"/>
                <a:gridCol w="902300"/>
                <a:gridCol w="902300"/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Baseline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Case 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 Case B</a:t>
                      </a:r>
                      <a:endParaRPr lang="en-US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Max. # </a:t>
                      </a:r>
                      <a:r>
                        <a:rPr lang="en-US" sz="1400" dirty="0">
                          <a:effectLst/>
                        </a:rPr>
                        <a:t>of UEs monitoring same </a:t>
                      </a:r>
                      <a:r>
                        <a:rPr lang="en-US" sz="1400" dirty="0" smtClean="0">
                          <a:effectLst/>
                        </a:rPr>
                        <a:t>sub-frame (PO)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D8E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</a:t>
                      </a:r>
                      <a:r>
                        <a:rPr lang="en-US" sz="1400" dirty="0" smtClean="0">
                          <a:effectLst/>
                        </a:rPr>
                        <a:t># </a:t>
                      </a:r>
                      <a:r>
                        <a:rPr lang="en-US" sz="1400" dirty="0">
                          <a:effectLst/>
                        </a:rPr>
                        <a:t>of unused </a:t>
                      </a:r>
                      <a:r>
                        <a:rPr lang="en-US" sz="1400" dirty="0" smtClean="0">
                          <a:effectLst/>
                        </a:rPr>
                        <a:t>sub-frames (PO)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9440 (92.18%)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7187 (70.18%)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D8E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9440 (92.18%)</a:t>
                      </a:r>
                      <a:endParaRPr lang="en-US" sz="14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7189 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(70.2%)</a:t>
                      </a:r>
                      <a:endParaRPr lang="en-US" sz="14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7EBF5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Total </a:t>
                      </a:r>
                      <a:r>
                        <a:rPr lang="en-US" sz="1400" dirty="0" smtClean="0">
                          <a:effectLst/>
                        </a:rPr>
                        <a:t># </a:t>
                      </a:r>
                      <a:r>
                        <a:rPr lang="en-US" sz="1400" dirty="0">
                          <a:effectLst/>
                        </a:rPr>
                        <a:t>of UEs scheduled for PO in </a:t>
                      </a:r>
                      <a:r>
                        <a:rPr lang="en-US" sz="1400" dirty="0" smtClean="0">
                          <a:effectLst/>
                        </a:rPr>
                        <a:t>one H-SFN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12497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12685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D8E7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12394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12528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CBD5EA"/>
                    </a:solidFill>
                  </a:tcPr>
                </a:tc>
              </a:tr>
            </a:tbl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>
          <a:xfrm>
            <a:off x="1411928" y="5918201"/>
            <a:ext cx="7052718" cy="404517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600"/>
              </a:spcBef>
              <a:buNone/>
            </a:pPr>
            <a:r>
              <a:rPr lang="en-US" b="1" dirty="0" smtClean="0"/>
              <a:t>Option2 </a:t>
            </a:r>
            <a:r>
              <a:rPr lang="en-US" b="1" dirty="0"/>
              <a:t>may not fix the distribution problem for all DRX </a:t>
            </a:r>
            <a:r>
              <a:rPr lang="en-US" b="1" dirty="0" smtClean="0"/>
              <a:t>parameter</a:t>
            </a:r>
            <a:endParaRPr lang="en-US" b="1" dirty="0"/>
          </a:p>
        </p:txBody>
      </p:sp>
      <p:sp>
        <p:nvSpPr>
          <p:cNvPr id="10" name="右矢印 5"/>
          <p:cNvSpPr/>
          <p:nvPr/>
        </p:nvSpPr>
        <p:spPr>
          <a:xfrm>
            <a:off x="636462" y="5788329"/>
            <a:ext cx="496371" cy="501613"/>
          </a:xfrm>
          <a:prstGeom prst="rightArrow">
            <a:avLst/>
          </a:prstGeom>
          <a:solidFill>
            <a:srgbClr val="007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511363" y="5693329"/>
            <a:ext cx="8094621" cy="695598"/>
          </a:xfrm>
          <a:prstGeom prst="rect">
            <a:avLst/>
          </a:prstGeom>
          <a:noFill/>
          <a:ln w="38100">
            <a:solidFill>
              <a:srgbClr val="0071C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Rectangle 12"/>
          <p:cNvSpPr/>
          <p:nvPr/>
        </p:nvSpPr>
        <p:spPr>
          <a:xfrm>
            <a:off x="-1016758" y="-7438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482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Rel-13 </a:t>
            </a:r>
            <a:r>
              <a:rPr lang="en-US" altLang="ja-JP" dirty="0" err="1"/>
              <a:t>eDRX</a:t>
            </a:r>
            <a:r>
              <a:rPr lang="en-US" altLang="ja-JP" dirty="0"/>
              <a:t> </a:t>
            </a:r>
            <a:r>
              <a:rPr lang="en-US" altLang="ja-JP" dirty="0" err="1"/>
              <a:t>PTW_start</a:t>
            </a:r>
            <a:r>
              <a:rPr lang="en-US" altLang="ja-JP" dirty="0"/>
              <a:t> discussion </a:t>
            </a:r>
            <a:r>
              <a:rPr lang="en-US" altLang="ja-JP" dirty="0" smtClean="0"/>
              <a:t>(5/5)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>
          <a:xfrm>
            <a:off x="346431" y="1383434"/>
            <a:ext cx="8228012" cy="440603"/>
          </a:xfrm>
        </p:spPr>
        <p:txBody>
          <a:bodyPr/>
          <a:lstStyle/>
          <a:p>
            <a:r>
              <a:rPr kumimoji="1" lang="en-US" altLang="ja-JP" dirty="0" smtClean="0"/>
              <a:t>The differences of Option 1 and Option 2 are summarize as follows: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7</a:t>
            </a:fld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412175"/>
              </p:ext>
            </p:extLst>
          </p:nvPr>
        </p:nvGraphicFramePr>
        <p:xfrm>
          <a:off x="978197" y="1985414"/>
          <a:ext cx="7596246" cy="1620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99851"/>
                <a:gridCol w="2565070"/>
                <a:gridCol w="2731325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Comparison Item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Option 1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Option 2 (Case A,</a:t>
                      </a:r>
                      <a:r>
                        <a:rPr kumimoji="1" lang="en-US" altLang="ja-JP" sz="1400" baseline="0" dirty="0" smtClean="0"/>
                        <a:t> </a:t>
                      </a:r>
                      <a:r>
                        <a:rPr kumimoji="1" lang="en-US" altLang="ja-JP" sz="1400" dirty="0" smtClean="0"/>
                        <a:t>B)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Applicability</a:t>
                      </a:r>
                      <a:r>
                        <a:rPr kumimoji="1" lang="en-US" altLang="ja-JP" sz="1400" baseline="0" dirty="0" smtClean="0"/>
                        <a:t> for all paging DRX parameter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rgbClr val="CBD5E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NO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rgbClr val="CBD5EA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Simplicity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SIMPLE (one equation)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LESS SIMPLE</a:t>
                      </a:r>
                      <a:r>
                        <a:rPr kumimoji="1" lang="en-US" altLang="ja-JP" sz="1400" baseline="0" dirty="0" smtClean="0"/>
                        <a:t> (different equation for non-</a:t>
                      </a:r>
                      <a:r>
                        <a:rPr kumimoji="1" lang="en-US" altLang="ja-JP" sz="1400" baseline="0" dirty="0" err="1" smtClean="0"/>
                        <a:t>eMTC</a:t>
                      </a:r>
                      <a:r>
                        <a:rPr kumimoji="1" lang="en-US" altLang="ja-JP" sz="1400" baseline="0" dirty="0" smtClean="0"/>
                        <a:t> and for </a:t>
                      </a:r>
                      <a:r>
                        <a:rPr kumimoji="1" lang="en-US" altLang="ja-JP" sz="1400" baseline="0" dirty="0" err="1" smtClean="0"/>
                        <a:t>eMTC</a:t>
                      </a:r>
                      <a:endParaRPr kumimoji="1" lang="ja-JP" altLang="en-US" sz="1400" dirty="0"/>
                    </a:p>
                  </a:txBody>
                  <a:tcPr>
                    <a:solidFill>
                      <a:srgbClr val="E7EBF5"/>
                    </a:solidFill>
                  </a:tcPr>
                </a:tc>
              </a:tr>
            </a:tbl>
          </a:graphicData>
        </a:graphic>
      </p:graphicFrame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1189882" y="4195571"/>
            <a:ext cx="8228012" cy="9032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b="1" dirty="0" smtClean="0">
                <a:solidFill>
                  <a:schemeClr val="tx2"/>
                </a:solidFill>
              </a:rPr>
              <a:t>Proposal:  To agree to adopt Option 1 of </a:t>
            </a:r>
            <a:r>
              <a:rPr kumimoji="1" lang="en-US" altLang="ja-JP" b="1" dirty="0" err="1" smtClean="0">
                <a:solidFill>
                  <a:schemeClr val="tx2"/>
                </a:solidFill>
              </a:rPr>
              <a:t>PTW_Start</a:t>
            </a:r>
            <a:r>
              <a:rPr kumimoji="1" lang="en-US" altLang="ja-JP" b="1" dirty="0" smtClean="0">
                <a:solidFill>
                  <a:schemeClr val="tx2"/>
                </a:solidFill>
              </a:rPr>
              <a:t> equation</a:t>
            </a:r>
          </a:p>
          <a:p>
            <a:pPr marL="0" lvl="2" indent="0">
              <a:spcBef>
                <a:spcPts val="1200"/>
              </a:spcBef>
              <a:buNone/>
            </a:pPr>
            <a:r>
              <a:rPr lang="en-US" altLang="ja-JP" sz="1600" dirty="0" err="1">
                <a:solidFill>
                  <a:schemeClr val="tx2"/>
                </a:solidFill>
              </a:rPr>
              <a:t>PTW_start</a:t>
            </a:r>
            <a:r>
              <a:rPr lang="en-US" altLang="ja-JP" sz="1600" dirty="0">
                <a:solidFill>
                  <a:schemeClr val="tx2"/>
                </a:solidFill>
              </a:rPr>
              <a:t> SFN = 256 * </a:t>
            </a:r>
            <a:r>
              <a:rPr lang="en-US" altLang="ja-JP" sz="1600" dirty="0" err="1">
                <a:solidFill>
                  <a:schemeClr val="tx2"/>
                </a:solidFill>
              </a:rPr>
              <a:t>i</a:t>
            </a:r>
            <a:r>
              <a:rPr lang="en-US" altLang="ja-JP" sz="1600" baseline="-25000" dirty="0" err="1">
                <a:solidFill>
                  <a:schemeClr val="tx2"/>
                </a:solidFill>
              </a:rPr>
              <a:t>eDRX_H</a:t>
            </a:r>
            <a:r>
              <a:rPr lang="en-US" altLang="ja-JP" sz="1600" dirty="0">
                <a:solidFill>
                  <a:schemeClr val="tx2"/>
                </a:solidFill>
              </a:rPr>
              <a:t>, where  </a:t>
            </a:r>
            <a:r>
              <a:rPr lang="en-US" altLang="ja-JP" sz="1600" dirty="0" err="1">
                <a:solidFill>
                  <a:schemeClr val="tx2"/>
                </a:solidFill>
              </a:rPr>
              <a:t>i</a:t>
            </a:r>
            <a:r>
              <a:rPr lang="en-US" altLang="ja-JP" sz="1600" baseline="-25000" dirty="0" err="1">
                <a:solidFill>
                  <a:schemeClr val="tx2"/>
                </a:solidFill>
              </a:rPr>
              <a:t>eDRX_H</a:t>
            </a:r>
            <a:r>
              <a:rPr lang="en-US" altLang="ja-JP" sz="1600" dirty="0">
                <a:solidFill>
                  <a:schemeClr val="tx2"/>
                </a:solidFill>
              </a:rPr>
              <a:t> = floor(</a:t>
            </a:r>
            <a:r>
              <a:rPr lang="en-US" altLang="ja-JP" sz="1600" b="1" dirty="0">
                <a:solidFill>
                  <a:schemeClr val="accent2"/>
                </a:solidFill>
              </a:rPr>
              <a:t>UE_ID_H</a:t>
            </a:r>
            <a:r>
              <a:rPr lang="en-US" altLang="ja-JP" sz="1600" dirty="0">
                <a:solidFill>
                  <a:schemeClr val="tx2"/>
                </a:solidFill>
              </a:rPr>
              <a:t>/</a:t>
            </a:r>
            <a:r>
              <a:rPr lang="en-US" altLang="ja-JP" sz="1600" dirty="0" err="1">
                <a:solidFill>
                  <a:schemeClr val="tx2"/>
                </a:solidFill>
              </a:rPr>
              <a:t>T</a:t>
            </a:r>
            <a:r>
              <a:rPr lang="en-US" altLang="ja-JP" sz="1600" baseline="-25000" dirty="0" err="1">
                <a:solidFill>
                  <a:schemeClr val="tx2"/>
                </a:solidFill>
              </a:rPr>
              <a:t>eDRX,H</a:t>
            </a:r>
            <a:r>
              <a:rPr lang="en-US" altLang="ja-JP" sz="1600" dirty="0">
                <a:solidFill>
                  <a:schemeClr val="tx2"/>
                </a:solidFill>
              </a:rPr>
              <a:t>) mod 4</a:t>
            </a:r>
          </a:p>
          <a:p>
            <a:endParaRPr kumimoji="1" lang="en-US" altLang="ja-JP" dirty="0">
              <a:solidFill>
                <a:schemeClr val="tx2"/>
              </a:solidFill>
            </a:endParaRPr>
          </a:p>
        </p:txBody>
      </p:sp>
      <p:sp>
        <p:nvSpPr>
          <p:cNvPr id="7" name="右矢印 6"/>
          <p:cNvSpPr/>
          <p:nvPr/>
        </p:nvSpPr>
        <p:spPr>
          <a:xfrm>
            <a:off x="645613" y="4275286"/>
            <a:ext cx="496371" cy="501613"/>
          </a:xfrm>
          <a:prstGeom prst="rightArrow">
            <a:avLst/>
          </a:prstGeom>
          <a:solidFill>
            <a:srgbClr val="007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475013" y="4080681"/>
            <a:ext cx="8241474" cy="1018120"/>
          </a:xfrm>
          <a:prstGeom prst="rect">
            <a:avLst/>
          </a:prstGeom>
          <a:noFill/>
          <a:ln w="38100">
            <a:solidFill>
              <a:srgbClr val="0071C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1763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Rel-13 </a:t>
            </a:r>
            <a:r>
              <a:rPr lang="en-US" altLang="ja-JP" dirty="0" err="1" smtClean="0"/>
              <a:t>eDRX</a:t>
            </a:r>
            <a:r>
              <a:rPr lang="en-US" altLang="ja-JP" dirty="0" smtClean="0"/>
              <a:t> PH discussion for </a:t>
            </a:r>
            <a:r>
              <a:rPr lang="en-US" altLang="ja-JP" dirty="0" smtClean="0"/>
              <a:t>NB-</a:t>
            </a:r>
            <a:r>
              <a:rPr lang="en-US" altLang="ja-JP" smtClean="0"/>
              <a:t>IoT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1" y="929993"/>
            <a:ext cx="8228012" cy="3484349"/>
          </a:xfrm>
        </p:spPr>
        <p:txBody>
          <a:bodyPr/>
          <a:lstStyle/>
          <a:p>
            <a:r>
              <a:rPr lang="en-US" sz="1600" dirty="0" smtClean="0"/>
              <a:t>The </a:t>
            </a:r>
            <a:r>
              <a:rPr lang="en-US" sz="1600" dirty="0" err="1" smtClean="0"/>
              <a:t>eDRX</a:t>
            </a:r>
            <a:r>
              <a:rPr lang="en-US" sz="1600" dirty="0" smtClean="0"/>
              <a:t> cycle is up to 256 H-SFN for LTE/</a:t>
            </a:r>
            <a:r>
              <a:rPr lang="en-US" sz="1600" dirty="0" err="1" smtClean="0"/>
              <a:t>eMTC</a:t>
            </a:r>
            <a:r>
              <a:rPr lang="en-US" sz="1600" dirty="0" smtClean="0"/>
              <a:t> (i.e. 43.69min) and up to 1024 H-SFN for NB-</a:t>
            </a:r>
            <a:r>
              <a:rPr lang="en-US" sz="1600" dirty="0" err="1" smtClean="0"/>
              <a:t>IoT</a:t>
            </a:r>
            <a:r>
              <a:rPr lang="en-US" sz="1600" dirty="0" smtClean="0"/>
              <a:t> (i.e. 2.91hours), therefore the agreed definition for UE_ID_H to “(IMSI/16384) mod 1024” needs to be updated at least for NB-</a:t>
            </a:r>
            <a:r>
              <a:rPr lang="en-US" sz="1600" dirty="0" err="1" smtClean="0"/>
              <a:t>IoT</a:t>
            </a:r>
            <a:endParaRPr lang="en-US" sz="1600" dirty="0" smtClean="0"/>
          </a:p>
          <a:p>
            <a:pPr lvl="1"/>
            <a:r>
              <a:rPr lang="en-US" sz="1600" dirty="0" smtClean="0"/>
              <a:t>Alternatives proposed to addressed this issue:</a:t>
            </a:r>
          </a:p>
          <a:p>
            <a:pPr lvl="2"/>
            <a:r>
              <a:rPr lang="en-US" sz="1600" dirty="0" smtClean="0"/>
              <a:t>Alt. 1:</a:t>
            </a:r>
          </a:p>
          <a:p>
            <a:pPr lvl="3"/>
            <a:r>
              <a:rPr lang="en-US" dirty="0" smtClean="0"/>
              <a:t> if P-RNTI is monitored on PDCCH or MPDCCH,</a:t>
            </a:r>
          </a:p>
          <a:p>
            <a:pPr lvl="4"/>
            <a:r>
              <a:rPr lang="en-US" sz="1600" dirty="0" smtClean="0"/>
              <a:t>UE_ID_H =  floor (IMSI/16384) mod </a:t>
            </a:r>
            <a:r>
              <a:rPr lang="en-US" sz="1600" b="1" dirty="0" smtClean="0"/>
              <a:t>1024</a:t>
            </a:r>
          </a:p>
          <a:p>
            <a:pPr lvl="3"/>
            <a:r>
              <a:rPr lang="en-US" dirty="0" smtClean="0"/>
              <a:t>if P-RNTI is monitored on NPDCCH</a:t>
            </a:r>
          </a:p>
          <a:p>
            <a:pPr lvl="4"/>
            <a:r>
              <a:rPr lang="en-US" sz="1600" dirty="0"/>
              <a:t>UE_ID_H </a:t>
            </a:r>
            <a:r>
              <a:rPr lang="en-US" sz="1600" dirty="0" smtClean="0"/>
              <a:t>= floor (IMSI/16384) mod </a:t>
            </a:r>
            <a:r>
              <a:rPr lang="en-US" sz="1600" b="1" dirty="0" smtClean="0">
                <a:solidFill>
                  <a:srgbClr val="C00000"/>
                </a:solidFill>
              </a:rPr>
              <a:t>4096</a:t>
            </a:r>
          </a:p>
          <a:p>
            <a:pPr lvl="2"/>
            <a:r>
              <a:rPr lang="en-US" sz="1600" dirty="0" smtClean="0"/>
              <a:t>Alt. 2: </a:t>
            </a:r>
            <a:r>
              <a:rPr lang="en-US" sz="1600" dirty="0"/>
              <a:t>(common for all UEs</a:t>
            </a:r>
            <a:r>
              <a:rPr lang="en-US" sz="1600" dirty="0" smtClean="0"/>
              <a:t>)</a:t>
            </a:r>
          </a:p>
          <a:p>
            <a:pPr lvl="3"/>
            <a:r>
              <a:rPr lang="en-US" dirty="0" smtClean="0"/>
              <a:t>UE_ID_H:  floor (IMSI/16384) mod </a:t>
            </a:r>
            <a:r>
              <a:rPr lang="en-US" b="1" dirty="0" smtClean="0">
                <a:solidFill>
                  <a:srgbClr val="C00000"/>
                </a:solidFill>
              </a:rPr>
              <a:t>4096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356178" y="4404038"/>
            <a:ext cx="7052718" cy="69559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600"/>
              </a:spcBef>
              <a:buNone/>
            </a:pPr>
            <a:r>
              <a:rPr lang="en-US" b="1" dirty="0"/>
              <a:t>The paging distribution properties are maintained when </a:t>
            </a:r>
            <a:r>
              <a:rPr lang="en-US" b="1" dirty="0" smtClean="0"/>
              <a:t>using the new “UE_ID_H </a:t>
            </a:r>
            <a:r>
              <a:rPr lang="en-US" b="1" dirty="0"/>
              <a:t>= </a:t>
            </a:r>
            <a:r>
              <a:rPr lang="en-US" b="1" dirty="0" smtClean="0"/>
              <a:t>(</a:t>
            </a:r>
            <a:r>
              <a:rPr lang="en-US" b="1" dirty="0"/>
              <a:t>IMSI/16384) mod 4096</a:t>
            </a:r>
            <a:r>
              <a:rPr lang="en-US" b="1" dirty="0" smtClean="0"/>
              <a:t>” (results in Annex)</a:t>
            </a:r>
            <a:endParaRPr lang="en-US" b="1" dirty="0"/>
          </a:p>
          <a:p>
            <a:pPr marL="0" lvl="1" indent="0">
              <a:spcBef>
                <a:spcPts val="600"/>
              </a:spcBef>
              <a:buNone/>
            </a:pPr>
            <a:endParaRPr lang="en-US" b="1" dirty="0"/>
          </a:p>
        </p:txBody>
      </p:sp>
      <p:sp>
        <p:nvSpPr>
          <p:cNvPr id="12" name="右矢印 5"/>
          <p:cNvSpPr/>
          <p:nvPr/>
        </p:nvSpPr>
        <p:spPr>
          <a:xfrm>
            <a:off x="606111" y="4435537"/>
            <a:ext cx="496371" cy="501613"/>
          </a:xfrm>
          <a:prstGeom prst="rightArrow">
            <a:avLst/>
          </a:prstGeom>
          <a:solidFill>
            <a:srgbClr val="007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0"/>
          <p:cNvSpPr/>
          <p:nvPr/>
        </p:nvSpPr>
        <p:spPr>
          <a:xfrm>
            <a:off x="455613" y="4372038"/>
            <a:ext cx="8094621" cy="628613"/>
          </a:xfrm>
          <a:prstGeom prst="rect">
            <a:avLst/>
          </a:prstGeom>
          <a:noFill/>
          <a:ln w="38100">
            <a:solidFill>
              <a:srgbClr val="0071C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254578" y="5418002"/>
            <a:ext cx="7052718" cy="272955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600"/>
              </a:spcBef>
              <a:buNone/>
            </a:pPr>
            <a:r>
              <a:rPr kumimoji="1" lang="en-US" altLang="ja-JP" b="1" dirty="0">
                <a:solidFill>
                  <a:schemeClr val="tx2"/>
                </a:solidFill>
              </a:rPr>
              <a:t>Proposal:  To agree </a:t>
            </a:r>
            <a:r>
              <a:rPr kumimoji="1" lang="en-US" altLang="ja-JP" b="1" dirty="0" smtClean="0">
                <a:solidFill>
                  <a:schemeClr val="tx2"/>
                </a:solidFill>
              </a:rPr>
              <a:t>to adopt Alt.1 or Alt.2 of UE_ID_H definition</a:t>
            </a:r>
            <a:endParaRPr lang="en-US" b="1" dirty="0"/>
          </a:p>
        </p:txBody>
      </p:sp>
      <p:sp>
        <p:nvSpPr>
          <p:cNvPr id="15" name="右矢印 5"/>
          <p:cNvSpPr/>
          <p:nvPr/>
        </p:nvSpPr>
        <p:spPr>
          <a:xfrm>
            <a:off x="606112" y="5286438"/>
            <a:ext cx="496371" cy="501613"/>
          </a:xfrm>
          <a:prstGeom prst="rightArrow">
            <a:avLst/>
          </a:prstGeom>
          <a:solidFill>
            <a:srgbClr val="007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0"/>
          <p:cNvSpPr/>
          <p:nvPr/>
        </p:nvSpPr>
        <p:spPr>
          <a:xfrm>
            <a:off x="455613" y="5178096"/>
            <a:ext cx="8120021" cy="690282"/>
          </a:xfrm>
          <a:prstGeom prst="rect">
            <a:avLst/>
          </a:prstGeom>
          <a:noFill/>
          <a:ln w="38100">
            <a:solidFill>
              <a:srgbClr val="0071C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455613" y="5989144"/>
            <a:ext cx="7788925" cy="7092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Arial"/>
                <a:ea typeface="+mn-ea"/>
                <a:cs typeface="Arial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600" dirty="0" smtClean="0"/>
              <a:t>Note that these enhanced PH, </a:t>
            </a:r>
            <a:r>
              <a:rPr lang="en-US" altLang="ja-JP" sz="1600" dirty="0" err="1" smtClean="0"/>
              <a:t>PTW_start</a:t>
            </a:r>
            <a:r>
              <a:rPr lang="en-US" altLang="ja-JP" sz="1600" dirty="0" smtClean="0"/>
              <a:t> equations work on the assumption that the related IMSI bits provides the necessary random property.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195233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46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_PPT Template_Arial_16x9">
  <a:themeElements>
    <a:clrScheme name="Custom 1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C3D600"/>
      </a:accent1>
      <a:accent2>
        <a:srgbClr val="0071C5"/>
      </a:accent2>
      <a:accent3>
        <a:srgbClr val="009CDA"/>
      </a:accent3>
      <a:accent4>
        <a:srgbClr val="F8D44C"/>
      </a:accent4>
      <a:accent5>
        <a:srgbClr val="FFA400"/>
      </a:accent5>
      <a:accent6>
        <a:srgbClr val="FF4E00"/>
      </a:accent6>
      <a:hlink>
        <a:srgbClr val="C3D600"/>
      </a:hlink>
      <a:folHlink>
        <a:srgbClr val="0071C5"/>
      </a:folHlink>
    </a:clrScheme>
    <a:fontScheme name="Intel Clear">
      <a:majorFont>
        <a:latin typeface="Intel Clear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noAutofit/>
      </a:bodyPr>
      <a:lstStyle>
        <a:defPPr>
          <a:defRPr sz="1100" dirty="0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1286</Words>
  <Application>Microsoft Office PowerPoint</Application>
  <PresentationFormat>On-screen Show (4:3)</PresentationFormat>
  <Paragraphs>190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SimSun</vt:lpstr>
      <vt:lpstr>Arial</vt:lpstr>
      <vt:lpstr>Intel Clear</vt:lpstr>
      <vt:lpstr>Times New Roman</vt:lpstr>
      <vt:lpstr>Wingdings</vt:lpstr>
      <vt:lpstr>Int_PPT Template_Arial_16x9</vt:lpstr>
      <vt:lpstr>Motivation for CR on eDRX Paging Hyper-Frame and PTW_Start Calculation</vt:lpstr>
      <vt:lpstr>Background</vt:lpstr>
      <vt:lpstr>Rel-13 eDRX PTW_start discussion (1/5)</vt:lpstr>
      <vt:lpstr>Rel-13 eDRX PTW_start discussion (2/5)</vt:lpstr>
      <vt:lpstr>Rel-13 eDRX PTW_start discussion (3/5)</vt:lpstr>
      <vt:lpstr>Rel-13 eDRX PTW_start discussion (4/5)</vt:lpstr>
      <vt:lpstr>Rel-13 eDRX PTW_start discussion (5/5)</vt:lpstr>
      <vt:lpstr>Rel-13 eDRX PH discussion for NB-IoT</vt:lpstr>
      <vt:lpstr>Appendix</vt:lpstr>
      <vt:lpstr>Rel-13 eDRX PTW_start discussion (1/2)</vt:lpstr>
      <vt:lpstr>Rel-13 eDRX PTW_start discussion (2/2)</vt:lpstr>
      <vt:lpstr>Simulation parameters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2015-05-06T16:36:39Z</dcterms:created>
  <dcterms:modified xsi:type="dcterms:W3CDTF">2016-06-13T05:52:16Z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859a1409-5b04-4236-b40a-ea76decc96d2</vt:lpwstr>
  </property>
  <property fmtid="{D5CDD505-2E9C-101B-9397-08002B2CF9AE}" pid="3" name="CTP_TimeStamp">
    <vt:lpwstr>2016-06-13 05:52:03Z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