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798" r:id="rId2"/>
    <p:sldMasterId id="2147483812" r:id="rId3"/>
  </p:sldMasterIdLst>
  <p:notesMasterIdLst>
    <p:notesMasterId r:id="rId13"/>
  </p:notesMasterIdLst>
  <p:handoutMasterIdLst>
    <p:handoutMasterId r:id="rId14"/>
  </p:handoutMasterIdLst>
  <p:sldIdLst>
    <p:sldId id="311" r:id="rId4"/>
    <p:sldId id="370" r:id="rId5"/>
    <p:sldId id="365" r:id="rId6"/>
    <p:sldId id="366" r:id="rId7"/>
    <p:sldId id="373" r:id="rId8"/>
    <p:sldId id="374" r:id="rId9"/>
    <p:sldId id="352" r:id="rId10"/>
    <p:sldId id="363" r:id="rId11"/>
    <p:sldId id="367" r:id="rId12"/>
  </p:sldIdLst>
  <p:sldSz cx="9144000" cy="5143500" type="screen16x9"/>
  <p:notesSz cx="6810375" cy="99425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32">
          <p15:clr>
            <a:srgbClr val="A4A3A4"/>
          </p15:clr>
        </p15:guide>
        <p15:guide id="4" pos="214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2"/>
    <a:srgbClr val="FFFF00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7333" autoAdjust="0"/>
  </p:normalViewPr>
  <p:slideViewPr>
    <p:cSldViewPr snapToGrid="0">
      <p:cViewPr varScale="1">
        <p:scale>
          <a:sx n="85" d="100"/>
          <a:sy n="85" d="100"/>
        </p:scale>
        <p:origin x="108" y="13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6/7/2016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6/7/2016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2694"/>
            <a:ext cx="5448300" cy="447413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smtClean="0">
                <a:solidFill>
                  <a:schemeClr val="bg2"/>
                </a:solidFill>
                <a:cs typeface="Arial" charset="0"/>
              </a:rPr>
              <a:t>RP-161045</a:t>
            </a:r>
            <a:endParaRPr lang="en-US" dirty="0" smtClean="0">
              <a:solidFill>
                <a:schemeClr val="bg2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smtClean="0">
                <a:solidFill>
                  <a:schemeClr val="bg2"/>
                </a:solidFill>
                <a:cs typeface="Arial" charset="0"/>
              </a:rPr>
              <a:t>RP-161045</a:t>
            </a:r>
            <a:endParaRPr lang="en-US" dirty="0" smtClean="0">
              <a:solidFill>
                <a:schemeClr val="bg2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smtClean="0">
                <a:solidFill>
                  <a:schemeClr val="bg2"/>
                </a:solidFill>
                <a:cs typeface="Arial" charset="0"/>
              </a:rPr>
              <a:t>RP-161045</a:t>
            </a:r>
            <a:endParaRPr lang="en-US" dirty="0" smtClean="0">
              <a:solidFill>
                <a:schemeClr val="bg2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+mj-lt"/>
              </a:defRPr>
            </a:lvl1pPr>
          </a:lstStyle>
          <a:p>
            <a:pPr eaLnBrk="1" hangingPunct="1"/>
            <a:r>
              <a:rPr lang="en-US" dirty="0" smtClean="0">
                <a:ea typeface="ヒラギノ角ゴ Pro W3"/>
                <a:cs typeface="ヒラギノ角ゴ Pro W3"/>
              </a:rPr>
              <a:t>main headline in</a:t>
            </a:r>
            <a:br>
              <a:rPr lang="en-US" dirty="0" smtClean="0">
                <a:ea typeface="ヒラギノ角ゴ Pro W3"/>
                <a:cs typeface="ヒラギノ角ゴ Pro W3"/>
              </a:rPr>
            </a:br>
            <a:r>
              <a:rPr lang="en-US" dirty="0" smtClean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 smtClean="0">
                <a:solidFill>
                  <a:schemeClr val="bg1"/>
                </a:solidFill>
                <a:cs typeface="Arial" panose="020B0604020202020204" pitchFamily="34" charset="0"/>
              </a:rPr>
              <a:t>RP-161045</a:t>
            </a:r>
            <a:endParaRPr lang="en-US" noProof="0" dirty="0" smtClean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 smtClean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 smtClean="0"/>
              <a:t>Author/Presenter</a:t>
            </a:r>
          </a:p>
          <a:p>
            <a:pPr eaLnBrk="1" hangingPunct="1">
              <a:defRPr/>
            </a:pPr>
            <a:r>
              <a:rPr lang="en-GB" sz="1800" dirty="0" smtClean="0"/>
              <a:t>DD-MM-YYYY</a:t>
            </a:r>
            <a:endParaRPr lang="en-GB" sz="1800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1220" y="4483026"/>
            <a:ext cx="1567485" cy="660474"/>
          </a:xfrm>
          <a:prstGeom prst="rect">
            <a:avLst/>
          </a:prstGeom>
        </p:spPr>
      </p:pic>
      <p:sp>
        <p:nvSpPr>
          <p:cNvPr id="10" name="Footer Placeholder 29"/>
          <p:cNvSpPr txBox="1">
            <a:spLocks/>
          </p:cNvSpPr>
          <p:nvPr userDrawn="1"/>
        </p:nvSpPr>
        <p:spPr>
          <a:xfrm>
            <a:off x="1335332" y="4638674"/>
            <a:ext cx="6080400" cy="122400"/>
          </a:xfrm>
          <a:prstGeom prst="rect">
            <a:avLst/>
          </a:prstGeom>
          <a:solidFill>
            <a:schemeClr val="tx1"/>
          </a:solidFill>
        </p:spPr>
        <p:txBody>
          <a:bodyPr vert="horz" lIns="0" tIns="0" rIns="0" bIns="0" rtlCol="0" anchor="ctr"/>
          <a:lstStyle>
            <a:defPPr>
              <a:defRPr lang="en-GB"/>
            </a:defPPr>
            <a:lvl1pPr algn="ctr" defTabSz="457200" rtl="0" fontAlgn="base">
              <a:spcBef>
                <a:spcPct val="0"/>
              </a:spcBef>
              <a:spcAft>
                <a:spcPct val="0"/>
              </a:spcAft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ヒラギノ角ゴ Pro W3"/>
                <a:cs typeface="ヒラギノ角ゴ Pro W3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9pPr>
          </a:lstStyle>
          <a:p>
            <a:pPr algn="l"/>
            <a:r>
              <a:rPr lang="en-US" dirty="0" smtClean="0">
                <a:solidFill>
                  <a:schemeClr val="bg1"/>
                </a:solidFill>
                <a:cs typeface="Arial" charset="0"/>
              </a:rPr>
              <a:t>© Nokia 2016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>
                <a:solidFill>
                  <a:schemeClr val="bg1"/>
                </a:solidFill>
                <a:cs typeface="Arial" panose="020B0604020202020204" pitchFamily="34" charset="0"/>
              </a:rPr>
              <a:t>RP-161045</a:t>
            </a:r>
            <a:endParaRPr lang="en-US" noProof="0" dirty="0" smtClean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smtClean="0">
                <a:solidFill>
                  <a:schemeClr val="bg1"/>
                </a:solidFill>
                <a:cs typeface="Arial" panose="020B0604020202020204" pitchFamily="34" charset="0"/>
              </a:rPr>
              <a:t>RP-161045</a:t>
            </a:r>
            <a:endParaRPr lang="en-US" noProof="0" dirty="0" smtClean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smtClean="0">
                <a:solidFill>
                  <a:schemeClr val="bg1"/>
                </a:solidFill>
                <a:cs typeface="Arial" panose="020B0604020202020204" pitchFamily="34" charset="0"/>
              </a:rPr>
              <a:t>RP-161045</a:t>
            </a:r>
            <a:endParaRPr lang="en-US" noProof="0" dirty="0" smtClean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smtClean="0">
                <a:solidFill>
                  <a:schemeClr val="bg1"/>
                </a:solidFill>
                <a:cs typeface="Arial" panose="020B0604020202020204" pitchFamily="34" charset="0"/>
              </a:rPr>
              <a:t>RP-161045</a:t>
            </a:r>
            <a:endParaRPr lang="en-US" noProof="0" dirty="0" smtClean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noProof="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 smtClean="0">
                <a:solidFill>
                  <a:schemeClr val="bg2"/>
                </a:solidFill>
                <a:latin typeface="+mn-lt"/>
                <a:cs typeface="Arial" charset="0"/>
              </a:rPr>
              <a:t>© Nokia Solutions and Networks 2014</a:t>
            </a:r>
            <a:endParaRPr lang="en-US" sz="800" noProof="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1335332" y="4638674"/>
            <a:ext cx="6080400" cy="12240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 smtClean="0">
                <a:solidFill>
                  <a:schemeClr val="bg2"/>
                </a:solidFill>
                <a:cs typeface="Arial" charset="0"/>
              </a:rPr>
              <a:t>RP-161045</a:t>
            </a:r>
            <a:endParaRPr lang="en-US" dirty="0" smtClean="0">
              <a:solidFill>
                <a:schemeClr val="bg2"/>
              </a:solidFill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</a:t>
            </a:r>
            <a:r>
              <a:rPr lang="en-GB" sz="500" b="1" dirty="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© Nokia Solutions</a:t>
            </a:r>
            <a:r>
              <a:rPr lang="en-US" sz="800" baseline="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 and Networks</a:t>
            </a:r>
            <a:r>
              <a:rPr lang="en-US" sz="80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 2014</a:t>
            </a:r>
            <a:endParaRPr lang="en-US" sz="800" noProof="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2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en-US" noProof="0" smtClean="0">
                <a:solidFill>
                  <a:schemeClr val="bg1"/>
                </a:solidFill>
                <a:cs typeface="Arial" panose="020B0604020202020204" pitchFamily="34" charset="0"/>
              </a:rPr>
              <a:t>RP-161045</a:t>
            </a:r>
            <a:endParaRPr lang="en-US" noProof="0" dirty="0" smtClean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4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32052" y="1912858"/>
            <a:ext cx="8244000" cy="2253600"/>
          </a:xfrm>
        </p:spPr>
        <p:txBody>
          <a:bodyPr/>
          <a:lstStyle/>
          <a:p>
            <a:pPr algn="ctr" eaLnBrk="1" hangingPunct="1"/>
            <a:r>
              <a:rPr lang="en-US" sz="3600" dirty="0"/>
              <a:t>Motivation for new WID on latency reduction by processing time </a:t>
            </a:r>
            <a:r>
              <a:rPr lang="en-US" sz="3600" dirty="0" smtClean="0"/>
              <a:t>reduction</a:t>
            </a:r>
          </a:p>
          <a:p>
            <a:pPr eaLnBrk="1" hangingPunct="1"/>
            <a:endParaRPr lang="en-US" sz="2400" dirty="0">
              <a:ea typeface="ヒラギノ角ゴ Pro W3"/>
              <a:cs typeface="ヒラギノ角ゴ Pro W3"/>
            </a:endParaRPr>
          </a:p>
          <a:p>
            <a:pPr algn="ctr" eaLnBrk="1" hangingPunct="1"/>
            <a:r>
              <a:rPr lang="en-US" sz="2400" dirty="0" smtClean="0">
                <a:ea typeface="ヒラギノ角ゴ Pro W3"/>
                <a:cs typeface="ヒラギノ角ゴ Pro W3"/>
              </a:rPr>
              <a:t>Nokia, Alcatel-Lucent Shanghai Bell</a:t>
            </a:r>
            <a:endParaRPr lang="en-US" sz="2400" dirty="0" smtClean="0">
              <a:ea typeface="ヒラギノ角ゴ Pro W3"/>
              <a:cs typeface="ヒラギノ角ゴ Pro W3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 smtClean="0">
                <a:solidFill>
                  <a:schemeClr val="bg1"/>
                </a:solidFill>
                <a:cs typeface="Arial" panose="020B0604020202020204" pitchFamily="34" charset="0"/>
              </a:rPr>
              <a:t>RP-161045</a:t>
            </a:r>
            <a:endParaRPr lang="en-US" noProof="0" dirty="0" smtClean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432000" y="228343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  <a:buNone/>
            </a:pPr>
            <a:r>
              <a:rPr lang="en-US" altLang="ja-JP" dirty="0">
                <a:solidFill>
                  <a:schemeClr val="bg1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</a:t>
            </a:r>
            <a:r>
              <a:rPr lang="en-US" altLang="ja-JP" dirty="0" smtClean="0">
                <a:solidFill>
                  <a:schemeClr val="bg1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</a:t>
            </a:r>
            <a:r>
              <a:rPr lang="en-US" altLang="zh-CN" dirty="0" smtClean="0">
                <a:solidFill>
                  <a:schemeClr val="bg1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#72</a:t>
            </a:r>
            <a:endParaRPr lang="en-US" altLang="zh-CN" dirty="0">
              <a:solidFill>
                <a:schemeClr val="bg1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r>
              <a:rPr lang="fi-FI" altLang="ja-JP" dirty="0">
                <a:solidFill>
                  <a:schemeClr val="bg1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Busan, Korea, </a:t>
            </a:r>
            <a:r>
              <a:rPr lang="fi-FI" altLang="ja-JP" dirty="0" err="1">
                <a:solidFill>
                  <a:schemeClr val="bg1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June</a:t>
            </a:r>
            <a:r>
              <a:rPr lang="fi-FI" altLang="ja-JP" dirty="0">
                <a:solidFill>
                  <a:schemeClr val="bg1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13 - 16, </a:t>
            </a:r>
            <a:r>
              <a:rPr lang="fi-FI" altLang="ja-JP" dirty="0" smtClean="0">
                <a:solidFill>
                  <a:schemeClr val="bg1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endParaRPr lang="en-US" altLang="ja-JP" dirty="0" smtClean="0">
              <a:solidFill>
                <a:schemeClr val="bg1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r>
              <a:rPr lang="en-US" altLang="ja-JP" dirty="0" smtClean="0">
                <a:solidFill>
                  <a:schemeClr val="bg1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10.1.1</a:t>
            </a:r>
            <a:endParaRPr lang="en-US" altLang="ja-JP" dirty="0">
              <a:solidFill>
                <a:schemeClr val="bg1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164288" y="171600"/>
            <a:ext cx="18539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400" b="1" dirty="0" smtClean="0">
                <a:solidFill>
                  <a:schemeClr val="bg1"/>
                </a:solidFill>
                <a:latin typeface="Arial" charset="0"/>
              </a:rPr>
              <a:t>RP-161045</a:t>
            </a:r>
            <a:endParaRPr lang="en-US" altLang="en-US" sz="2400" b="1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Background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04905" y="864389"/>
            <a:ext cx="834220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+mn-lt"/>
              </a:rPr>
              <a:t>The Study Item on Latency Reduction Techniques considered shorter TTI lengths along with reduced processing times.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+mn-lt"/>
              </a:rPr>
              <a:t>Significant </a:t>
            </a:r>
            <a:r>
              <a:rPr lang="en-US" dirty="0">
                <a:latin typeface="+mn-lt"/>
              </a:rPr>
              <a:t>improvement in User Perceived Throughput (UPT) has been </a:t>
            </a:r>
            <a:r>
              <a:rPr lang="en-US" dirty="0" smtClean="0">
                <a:latin typeface="+mn-lt"/>
              </a:rPr>
              <a:t>observed.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+mn-lt"/>
              </a:rPr>
              <a:t>Shorter TTIs call for a significant re-design of L1, including DL and UL control and data channels (PDSCH, PDCCH &amp; PUSCH, PUCCH) and corresponding demodulation reference signals</a:t>
            </a:r>
          </a:p>
          <a:p>
            <a:endParaRPr lang="en-US" dirty="0" smtClean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+mn-lt"/>
              </a:rPr>
              <a:t>On the other hand, processing times can also be reduced while keeping the TTI length unchanged.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+mn-lt"/>
              </a:rPr>
              <a:t>Furthermore, the gains for shorter TTI diminish if processing times are not reduced accordingly, as shown in our R1-165928 contribution (using the processing time reductions captured in the SI TR)</a:t>
            </a:r>
            <a:endParaRPr lang="en-US" dirty="0">
              <a:latin typeface="+mn-lt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4"/>
          </p:nvPr>
        </p:nvSpPr>
        <p:spPr>
          <a:xfrm>
            <a:off x="1335332" y="4638674"/>
            <a:ext cx="6080400" cy="122400"/>
          </a:xfrm>
        </p:spPr>
        <p:txBody>
          <a:bodyPr/>
          <a:lstStyle/>
          <a:p>
            <a:pPr algn="l"/>
            <a:r>
              <a:rPr lang="en-US" smtClean="0">
                <a:solidFill>
                  <a:schemeClr val="bg2"/>
                </a:solidFill>
                <a:cs typeface="Arial" charset="0"/>
              </a:rPr>
              <a:t>RP-161045</a:t>
            </a:r>
            <a:endParaRPr lang="en-US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78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6170" y="1022344"/>
            <a:ext cx="4240792" cy="3184535"/>
          </a:xfrm>
          <a:prstGeom prst="rect">
            <a:avLst/>
          </a:prstGeom>
        </p:spPr>
      </p:pic>
      <p:sp>
        <p:nvSpPr>
          <p:cNvPr id="12" name="Footer Placeholder 3"/>
          <p:cNvSpPr>
            <a:spLocks noGrp="1"/>
          </p:cNvSpPr>
          <p:nvPr>
            <p:ph type="ftr" sz="quarter" idx="14"/>
          </p:nvPr>
        </p:nvSpPr>
        <p:spPr>
          <a:xfrm>
            <a:off x="1335332" y="4638674"/>
            <a:ext cx="6080400" cy="122400"/>
          </a:xfrm>
        </p:spPr>
        <p:txBody>
          <a:bodyPr/>
          <a:lstStyle/>
          <a:p>
            <a:pPr algn="l"/>
            <a:r>
              <a:rPr lang="en-US" smtClean="0">
                <a:solidFill>
                  <a:schemeClr val="bg2"/>
                </a:solidFill>
                <a:cs typeface="Arial" charset="0"/>
              </a:rPr>
              <a:t>RP-161045</a:t>
            </a:r>
            <a:endParaRPr lang="en-US" dirty="0" smtClean="0">
              <a:solidFill>
                <a:schemeClr val="bg2"/>
              </a:solidFill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 smtClean="0"/>
              <a:t>Performance with a file size of 100kB</a:t>
            </a:r>
            <a:endParaRPr lang="en-US" sz="2000" dirty="0"/>
          </a:p>
        </p:txBody>
      </p:sp>
      <p:sp>
        <p:nvSpPr>
          <p:cNvPr id="5" name="Oval 4"/>
          <p:cNvSpPr/>
          <p:nvPr/>
        </p:nvSpPr>
        <p:spPr>
          <a:xfrm>
            <a:off x="6756566" y="2842952"/>
            <a:ext cx="267286" cy="415637"/>
          </a:xfrm>
          <a:prstGeom prst="ellipse">
            <a:avLst/>
          </a:prstGeom>
          <a:noFill/>
          <a:ln w="28575">
            <a:solidFill>
              <a:srgbClr val="00B05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 smtClean="0">
              <a:solidFill>
                <a:schemeClr val="accent4"/>
              </a:solidFill>
            </a:endParaRPr>
          </a:p>
        </p:txBody>
      </p:sp>
      <p:sp>
        <p:nvSpPr>
          <p:cNvPr id="8" name="Line Callout 1 7"/>
          <p:cNvSpPr/>
          <p:nvPr/>
        </p:nvSpPr>
        <p:spPr>
          <a:xfrm>
            <a:off x="4636170" y="4261185"/>
            <a:ext cx="3232484" cy="794084"/>
          </a:xfrm>
          <a:prstGeom prst="borderCallout1">
            <a:avLst>
              <a:gd name="adj1" fmla="val -140019"/>
              <a:gd name="adj2" fmla="val 65277"/>
              <a:gd name="adj3" fmla="val -1641"/>
              <a:gd name="adj4" fmla="val 44390"/>
            </a:avLst>
          </a:prstGeom>
          <a:noFill/>
          <a:ln>
            <a:solidFill>
              <a:srgbClr val="00B05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r>
              <a:rPr lang="en-US" sz="1400" dirty="0">
                <a:solidFill>
                  <a:srgbClr val="124192"/>
                </a:solidFill>
              </a:rPr>
              <a:t>With similar processing </a:t>
            </a:r>
            <a:r>
              <a:rPr lang="en-US" sz="1400" dirty="0" smtClean="0">
                <a:solidFill>
                  <a:srgbClr val="124192"/>
                </a:solidFill>
              </a:rPr>
              <a:t>time assumptions, 1ms </a:t>
            </a:r>
            <a:r>
              <a:rPr lang="en-US" sz="1400" dirty="0">
                <a:solidFill>
                  <a:srgbClr val="124192"/>
                </a:solidFill>
              </a:rPr>
              <a:t>TTI, </a:t>
            </a:r>
            <a:r>
              <a:rPr lang="en-US" sz="1400" dirty="0" smtClean="0">
                <a:solidFill>
                  <a:srgbClr val="124192"/>
                </a:solidFill>
              </a:rPr>
              <a:t>7-symbol </a:t>
            </a:r>
            <a:r>
              <a:rPr lang="en-US" sz="1400" dirty="0">
                <a:solidFill>
                  <a:srgbClr val="124192"/>
                </a:solidFill>
              </a:rPr>
              <a:t>TTI &amp; </a:t>
            </a:r>
            <a:r>
              <a:rPr lang="en-US" sz="1400" dirty="0" smtClean="0">
                <a:solidFill>
                  <a:srgbClr val="124192"/>
                </a:solidFill>
              </a:rPr>
              <a:t>2-symbol </a:t>
            </a:r>
            <a:r>
              <a:rPr lang="en-US" sz="1400" dirty="0">
                <a:solidFill>
                  <a:srgbClr val="124192"/>
                </a:solidFill>
              </a:rPr>
              <a:t>TTI perform </a:t>
            </a:r>
            <a:r>
              <a:rPr lang="en-US" sz="1400" dirty="0" smtClean="0">
                <a:solidFill>
                  <a:srgbClr val="124192"/>
                </a:solidFill>
              </a:rPr>
              <a:t>similarly</a:t>
            </a:r>
            <a:endParaRPr lang="en-US" sz="1400" dirty="0">
              <a:solidFill>
                <a:srgbClr val="124192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006" y="1022344"/>
            <a:ext cx="4170655" cy="3184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95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0728" y="909233"/>
            <a:ext cx="4319229" cy="3181092"/>
          </a:xfrm>
          <a:prstGeom prst="rect">
            <a:avLst/>
          </a:prstGeom>
        </p:spPr>
      </p:pic>
      <p:sp>
        <p:nvSpPr>
          <p:cNvPr id="12" name="Footer Placeholder 3"/>
          <p:cNvSpPr>
            <a:spLocks noGrp="1"/>
          </p:cNvSpPr>
          <p:nvPr>
            <p:ph type="ftr" sz="quarter" idx="14"/>
          </p:nvPr>
        </p:nvSpPr>
        <p:spPr>
          <a:xfrm>
            <a:off x="1335332" y="4638674"/>
            <a:ext cx="6080400" cy="122400"/>
          </a:xfrm>
        </p:spPr>
        <p:txBody>
          <a:bodyPr/>
          <a:lstStyle/>
          <a:p>
            <a:pPr algn="l"/>
            <a:r>
              <a:rPr lang="en-US" smtClean="0">
                <a:solidFill>
                  <a:schemeClr val="bg2"/>
                </a:solidFill>
                <a:cs typeface="Arial" charset="0"/>
              </a:rPr>
              <a:t>RP-161045</a:t>
            </a:r>
            <a:endParaRPr lang="en-US" dirty="0" smtClean="0">
              <a:solidFill>
                <a:schemeClr val="bg2"/>
              </a:solidFill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Performance with a file size of </a:t>
            </a:r>
            <a:r>
              <a:rPr lang="en-US" sz="2000" dirty="0" smtClean="0"/>
              <a:t>500kB</a:t>
            </a:r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6740343" y="2846789"/>
            <a:ext cx="320432" cy="346757"/>
          </a:xfrm>
          <a:prstGeom prst="ellipse">
            <a:avLst/>
          </a:prstGeom>
          <a:noFill/>
          <a:ln w="28575">
            <a:solidFill>
              <a:srgbClr val="00B05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 smtClean="0">
              <a:solidFill>
                <a:schemeClr val="accent4"/>
              </a:solidFill>
            </a:endParaRPr>
          </a:p>
        </p:txBody>
      </p:sp>
      <p:sp>
        <p:nvSpPr>
          <p:cNvPr id="11" name="Line Callout 1 10"/>
          <p:cNvSpPr/>
          <p:nvPr/>
        </p:nvSpPr>
        <p:spPr>
          <a:xfrm>
            <a:off x="4596938" y="4255463"/>
            <a:ext cx="3232484" cy="794084"/>
          </a:xfrm>
          <a:prstGeom prst="borderCallout1">
            <a:avLst>
              <a:gd name="adj1" fmla="val -145602"/>
              <a:gd name="adj2" fmla="val 66030"/>
              <a:gd name="adj3" fmla="val -1641"/>
              <a:gd name="adj4" fmla="val 44390"/>
            </a:avLst>
          </a:prstGeom>
          <a:noFill/>
          <a:ln>
            <a:solidFill>
              <a:srgbClr val="00B05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r>
              <a:rPr lang="en-US" sz="1400" dirty="0">
                <a:solidFill>
                  <a:srgbClr val="124192"/>
                </a:solidFill>
              </a:rPr>
              <a:t>With similar processing </a:t>
            </a:r>
            <a:r>
              <a:rPr lang="en-US" sz="1400" dirty="0" smtClean="0">
                <a:solidFill>
                  <a:srgbClr val="124192"/>
                </a:solidFill>
              </a:rPr>
              <a:t>time assumptions, 1ms </a:t>
            </a:r>
            <a:r>
              <a:rPr lang="en-US" sz="1400" dirty="0">
                <a:solidFill>
                  <a:srgbClr val="124192"/>
                </a:solidFill>
              </a:rPr>
              <a:t>TTI, </a:t>
            </a:r>
            <a:r>
              <a:rPr lang="en-US" sz="1400" dirty="0" smtClean="0">
                <a:solidFill>
                  <a:srgbClr val="124192"/>
                </a:solidFill>
              </a:rPr>
              <a:t>7-symbol </a:t>
            </a:r>
            <a:r>
              <a:rPr lang="en-US" sz="1400" dirty="0">
                <a:solidFill>
                  <a:srgbClr val="124192"/>
                </a:solidFill>
              </a:rPr>
              <a:t>TTI &amp; </a:t>
            </a:r>
            <a:r>
              <a:rPr lang="en-US" sz="1400" dirty="0" smtClean="0">
                <a:solidFill>
                  <a:srgbClr val="124192"/>
                </a:solidFill>
              </a:rPr>
              <a:t>2-symbol </a:t>
            </a:r>
            <a:r>
              <a:rPr lang="en-US" sz="1400" dirty="0">
                <a:solidFill>
                  <a:srgbClr val="124192"/>
                </a:solidFill>
              </a:rPr>
              <a:t>TTI perform </a:t>
            </a:r>
            <a:r>
              <a:rPr lang="en-US" sz="1400" dirty="0" smtClean="0">
                <a:solidFill>
                  <a:srgbClr val="124192"/>
                </a:solidFill>
              </a:rPr>
              <a:t>similarly</a:t>
            </a:r>
            <a:endParaRPr lang="en-US" sz="1400" dirty="0">
              <a:solidFill>
                <a:srgbClr val="124192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885" y="909233"/>
            <a:ext cx="4405417" cy="3211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62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Observations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04905" y="996272"/>
            <a:ext cx="83422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Reducing the TTI length </a:t>
            </a:r>
            <a:r>
              <a:rPr lang="en-US" dirty="0" smtClean="0"/>
              <a:t>alone will </a:t>
            </a:r>
            <a:r>
              <a:rPr lang="en-US" dirty="0"/>
              <a:t>not bring the envisioned latency reduction </a:t>
            </a:r>
            <a:r>
              <a:rPr lang="en-US" dirty="0" smtClean="0"/>
              <a:t>benefits for </a:t>
            </a:r>
            <a:r>
              <a:rPr lang="en-US" dirty="0"/>
              <a:t>LTE </a:t>
            </a:r>
            <a:r>
              <a:rPr lang="en-US" dirty="0" smtClean="0"/>
              <a:t>radio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Reduced latency can </a:t>
            </a:r>
            <a:r>
              <a:rPr lang="en-US" dirty="0" smtClean="0"/>
              <a:t>also be achieved </a:t>
            </a:r>
            <a:r>
              <a:rPr lang="en-US" dirty="0"/>
              <a:t>with the </a:t>
            </a:r>
            <a:r>
              <a:rPr lang="en-US" dirty="0" smtClean="0"/>
              <a:t>legacy </a:t>
            </a:r>
            <a:r>
              <a:rPr lang="en-US" dirty="0"/>
              <a:t>1ms </a:t>
            </a:r>
            <a:r>
              <a:rPr lang="en-US" dirty="0" smtClean="0"/>
              <a:t>TTI and channel </a:t>
            </a:r>
            <a:r>
              <a:rPr lang="en-US" dirty="0"/>
              <a:t>design </a:t>
            </a:r>
            <a:r>
              <a:rPr lang="en-US" dirty="0" smtClean="0"/>
              <a:t>by reducing the packet processing times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This </a:t>
            </a:r>
            <a:r>
              <a:rPr lang="en-US" dirty="0"/>
              <a:t>will </a:t>
            </a:r>
            <a:r>
              <a:rPr lang="en-US" dirty="0" smtClean="0"/>
              <a:t>enable </a:t>
            </a:r>
            <a:r>
              <a:rPr lang="en-US" dirty="0"/>
              <a:t>early implementation and roll-out without the need to rely on new channel design for PDSCH, PDCCH, PUSCH, PUCCH and the corresponding demodulation reference signals</a:t>
            </a:r>
          </a:p>
          <a:p>
            <a:endParaRPr lang="en-US" dirty="0"/>
          </a:p>
          <a:p>
            <a:pPr hangingPunct="0"/>
            <a:r>
              <a:rPr lang="en-US" dirty="0" smtClean="0"/>
              <a:t>Note: When TTI length is shortened, the allowed processing times should be reduced linearly to achieve optimal gains.</a:t>
            </a:r>
          </a:p>
          <a:p>
            <a:endParaRPr lang="en-US" dirty="0" err="1" smtClean="0">
              <a:latin typeface="+mn-lt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4"/>
          </p:nvPr>
        </p:nvSpPr>
        <p:spPr>
          <a:xfrm>
            <a:off x="1335332" y="4638674"/>
            <a:ext cx="6080400" cy="122400"/>
          </a:xfrm>
        </p:spPr>
        <p:txBody>
          <a:bodyPr/>
          <a:lstStyle/>
          <a:p>
            <a:pPr algn="l"/>
            <a:r>
              <a:rPr lang="en-US" smtClean="0">
                <a:solidFill>
                  <a:schemeClr val="bg2"/>
                </a:solidFill>
                <a:cs typeface="Arial" charset="0"/>
              </a:rPr>
              <a:t>RP-161045</a:t>
            </a:r>
            <a:endParaRPr lang="en-US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633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Proposed WID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04905" y="996272"/>
            <a:ext cx="834220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Objective: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Specify reduced processing times for UL grant to UL data and for DL data to HARQ feedback for legacy 1ms TTI operation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 smtClean="0"/>
          </a:p>
          <a:p>
            <a:endParaRPr lang="en-US" dirty="0" err="1" smtClean="0">
              <a:latin typeface="+mn-lt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4"/>
          </p:nvPr>
        </p:nvSpPr>
        <p:spPr>
          <a:xfrm>
            <a:off x="1335332" y="4638674"/>
            <a:ext cx="6080400" cy="122400"/>
          </a:xfrm>
        </p:spPr>
        <p:txBody>
          <a:bodyPr/>
          <a:lstStyle/>
          <a:p>
            <a:pPr algn="l"/>
            <a:r>
              <a:rPr lang="en-US" smtClean="0">
                <a:solidFill>
                  <a:schemeClr val="bg2"/>
                </a:solidFill>
                <a:cs typeface="Arial" charset="0"/>
              </a:rPr>
              <a:t>RP-161045</a:t>
            </a:r>
            <a:endParaRPr lang="en-US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723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of simulated cases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777979228"/>
              </p:ext>
            </p:extLst>
          </p:nvPr>
        </p:nvGraphicFramePr>
        <p:xfrm>
          <a:off x="820040" y="1016002"/>
          <a:ext cx="6916267" cy="30564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6194"/>
                <a:gridCol w="940790"/>
                <a:gridCol w="993494"/>
                <a:gridCol w="850320"/>
                <a:gridCol w="1036669"/>
                <a:gridCol w="990023"/>
                <a:gridCol w="838777"/>
              </a:tblGrid>
              <a:tr h="286900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43" marR="6443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20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14 symbol TTI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43" marR="644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7 </a:t>
                      </a:r>
                      <a:r>
                        <a:rPr lang="en-US" sz="1400" dirty="0" smtClean="0">
                          <a:effectLst/>
                        </a:rPr>
                        <a:t>symbol </a:t>
                      </a:r>
                      <a:r>
                        <a:rPr lang="en-US" sz="1400" dirty="0" err="1">
                          <a:effectLst/>
                        </a:rPr>
                        <a:t>sTTI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43" marR="644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2 </a:t>
                      </a:r>
                      <a:r>
                        <a:rPr lang="en-US" sz="1400" dirty="0" smtClean="0">
                          <a:effectLst/>
                        </a:rPr>
                        <a:t>symbol </a:t>
                      </a:r>
                      <a:r>
                        <a:rPr lang="en-US" sz="1400" dirty="0" err="1" smtClean="0">
                          <a:effectLst/>
                        </a:rPr>
                        <a:t>sTTI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43" marR="644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786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indent="0" algn="ctr" defTabSz="457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</a:rPr>
                        <a:t>TCP</a:t>
                      </a:r>
                      <a:r>
                        <a:rPr lang="en-US" sz="1400" baseline="0" dirty="0" smtClean="0">
                          <a:effectLst/>
                        </a:rPr>
                        <a:t> </a:t>
                      </a:r>
                      <a:r>
                        <a:rPr lang="en-US" sz="1400" dirty="0" err="1" smtClean="0">
                          <a:effectLst/>
                        </a:rPr>
                        <a:t>ssthresh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en-US" sz="1400" dirty="0">
                          <a:effectLst/>
                        </a:rPr>
                        <a:t>= 45 * MSS, SR waiting time </a:t>
                      </a:r>
                      <a:r>
                        <a:rPr lang="en-US" sz="1400" dirty="0" smtClean="0">
                          <a:effectLst/>
                        </a:rPr>
                        <a:t>=1ms for 14 OS,</a:t>
                      </a:r>
                      <a:endParaRPr lang="en-US" sz="1400" dirty="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 hangingPunct="0">
                        <a:spcAft>
                          <a:spcPts val="20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en-US" sz="1400" dirty="0">
                          <a:effectLst/>
                        </a:rPr>
                        <a:t>1ms for 7 OS, 0.5ms for </a:t>
                      </a:r>
                      <a:r>
                        <a:rPr lang="en-US" sz="1400" dirty="0" smtClean="0">
                          <a:effectLst/>
                        </a:rPr>
                        <a:t>2OS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43" marR="644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776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200"/>
                        </a:spcAft>
                      </a:pPr>
                      <a:r>
                        <a:rPr lang="en-US" sz="1400" b="1" dirty="0">
                          <a:effectLst/>
                        </a:rPr>
                        <a:t>UL access delay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43" marR="6443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200"/>
                        </a:spcAft>
                      </a:pPr>
                      <a:r>
                        <a:rPr lang="en-US" sz="1400" b="1" dirty="0">
                          <a:effectLst/>
                        </a:rPr>
                        <a:t>RTT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43" marR="6443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200"/>
                        </a:spcAft>
                      </a:pPr>
                      <a:r>
                        <a:rPr lang="en-US" sz="1400" b="1" dirty="0">
                          <a:effectLst/>
                        </a:rPr>
                        <a:t>UL access delay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43" marR="6443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200"/>
                        </a:spcAft>
                      </a:pPr>
                      <a:r>
                        <a:rPr lang="en-US" sz="1400" b="1" dirty="0">
                          <a:effectLst/>
                        </a:rPr>
                        <a:t>RTT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43" marR="6443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200"/>
                        </a:spcAft>
                      </a:pPr>
                      <a:r>
                        <a:rPr lang="en-US" sz="1400" b="1" dirty="0">
                          <a:effectLst/>
                        </a:rPr>
                        <a:t>UL access delay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43" marR="6443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200"/>
                        </a:spcAft>
                      </a:pPr>
                      <a:r>
                        <a:rPr lang="en-US" sz="1400" b="1" dirty="0">
                          <a:effectLst/>
                        </a:rPr>
                        <a:t>RTT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43" marR="6443" marT="0" marB="0"/>
                </a:tc>
              </a:tr>
              <a:tr h="478666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</a:rPr>
                        <a:t>[n+2]</a:t>
                      </a:r>
                      <a:endParaRPr lang="en-US" sz="1400" dirty="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 hangingPunct="0">
                        <a:spcAft>
                          <a:spcPts val="200"/>
                        </a:spcAf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43" marR="6443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  <a:ea typeface="SimSun" panose="02010600030101010101" pitchFamily="2" charset="-122"/>
                        </a:rPr>
                        <a:t>5 TTI</a:t>
                      </a:r>
                      <a:endParaRPr lang="en-US" sz="1400" dirty="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443" marR="644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  <a:ea typeface="SimSun" panose="02010600030101010101" pitchFamily="2" charset="-122"/>
                        </a:rPr>
                        <a:t>4 TTI</a:t>
                      </a:r>
                      <a:endParaRPr lang="en-US" sz="1400" dirty="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443" marR="644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  <a:ea typeface="SimSun" panose="02010600030101010101" pitchFamily="2" charset="-122"/>
                        </a:rPr>
                        <a:t>-</a:t>
                      </a:r>
                      <a:endParaRPr lang="en-US" sz="1400" dirty="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443" marR="644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  <a:ea typeface="SimSun" panose="02010600030101010101" pitchFamily="2" charset="-122"/>
                        </a:rPr>
                        <a:t>-</a:t>
                      </a:r>
                      <a:endParaRPr lang="en-US" sz="1400" dirty="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443" marR="644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  <a:ea typeface="SimSun" panose="02010600030101010101" pitchFamily="2" charset="-122"/>
                        </a:rPr>
                        <a:t>-</a:t>
                      </a:r>
                      <a:endParaRPr lang="en-US" sz="1400" dirty="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443" marR="644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  <a:ea typeface="SimSun" panose="02010600030101010101" pitchFamily="2" charset="-122"/>
                        </a:rPr>
                        <a:t>-</a:t>
                      </a:r>
                      <a:endParaRPr lang="en-US" sz="1400" dirty="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443" marR="6443" marT="0" marB="0" anchor="ctr"/>
                </a:tc>
              </a:tr>
              <a:tr h="478666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</a:rPr>
                        <a:t>[n+3]</a:t>
                      </a:r>
                      <a:endParaRPr lang="en-US" sz="1400" dirty="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 hangingPunct="0">
                        <a:spcAft>
                          <a:spcPts val="200"/>
                        </a:spcAf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43" marR="6443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  <a:ea typeface="SimSun" panose="02010600030101010101" pitchFamily="2" charset="-122"/>
                        </a:rPr>
                        <a:t>7 TTI</a:t>
                      </a:r>
                      <a:endParaRPr lang="en-US" sz="1400" dirty="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443" marR="644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  <a:ea typeface="SimSun" panose="02010600030101010101" pitchFamily="2" charset="-122"/>
                        </a:rPr>
                        <a:t>6 TTI</a:t>
                      </a:r>
                      <a:endParaRPr lang="en-US" sz="1400" dirty="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443" marR="644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  <a:ea typeface="SimSun" panose="02010600030101010101" pitchFamily="2" charset="-122"/>
                        </a:rPr>
                        <a:t>-</a:t>
                      </a:r>
                      <a:endParaRPr lang="en-US" sz="1400" dirty="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443" marR="644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  <a:ea typeface="SimSun" panose="02010600030101010101" pitchFamily="2" charset="-122"/>
                        </a:rPr>
                        <a:t>-</a:t>
                      </a:r>
                      <a:endParaRPr lang="en-US" sz="1400" dirty="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443" marR="644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  <a:ea typeface="SimSun" panose="02010600030101010101" pitchFamily="2" charset="-122"/>
                        </a:rPr>
                        <a:t>-</a:t>
                      </a:r>
                      <a:endParaRPr lang="en-US" sz="1400" dirty="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443" marR="644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  <a:ea typeface="SimSun" panose="02010600030101010101" pitchFamily="2" charset="-122"/>
                        </a:rPr>
                        <a:t>-</a:t>
                      </a:r>
                      <a:endParaRPr lang="en-US" sz="1400" dirty="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443" marR="6443" marT="0" marB="0" anchor="ctr"/>
                </a:tc>
              </a:tr>
              <a:tr h="34790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20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[n+4</a:t>
                      </a:r>
                      <a:r>
                        <a:rPr lang="en-US" sz="1400" dirty="0">
                          <a:effectLst/>
                        </a:rPr>
                        <a:t>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43" marR="6443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  <a:ea typeface="SimSun" panose="02010600030101010101" pitchFamily="2" charset="-122"/>
                        </a:rPr>
                        <a:t>9 TTI</a:t>
                      </a:r>
                      <a:endParaRPr lang="en-US" sz="1400" dirty="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443" marR="644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  <a:ea typeface="SimSun" panose="02010600030101010101" pitchFamily="2" charset="-122"/>
                        </a:rPr>
                        <a:t>8 TTI</a:t>
                      </a:r>
                      <a:endParaRPr lang="en-US" sz="1400" dirty="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443" marR="644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j-lt"/>
                        </a:rPr>
                        <a:t>10 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sTTI</a:t>
                      </a:r>
                      <a:endParaRPr lang="en-US" sz="1400" dirty="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443" marR="644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j-lt"/>
                        </a:rPr>
                        <a:t>8 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sTTI</a:t>
                      </a:r>
                      <a:endParaRPr lang="en-US" sz="1400" dirty="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443" marR="644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j-lt"/>
                        </a:rPr>
                        <a:t>12 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sTTI</a:t>
                      </a:r>
                      <a:endParaRPr lang="en-US" sz="1400" dirty="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443" marR="644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j-lt"/>
                        </a:rPr>
                        <a:t>8 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sTTI</a:t>
                      </a:r>
                      <a:endParaRPr lang="en-US" sz="1400" dirty="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443" marR="6443" marT="0" marB="0" anchor="ctr"/>
                </a:tc>
              </a:tr>
              <a:tr h="30802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20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[</a:t>
                      </a:r>
                      <a:r>
                        <a:rPr lang="en-US" sz="1400" dirty="0">
                          <a:effectLst/>
                        </a:rPr>
                        <a:t>n+8]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43" marR="6443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20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  <a:ea typeface="SimSun" panose="02010600030101010101" pitchFamily="2" charset="-122"/>
                        </a:rPr>
                        <a:t>-</a:t>
                      </a:r>
                      <a:endParaRPr lang="en-US" sz="1400" dirty="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443" marR="644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20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  <a:ea typeface="SimSun" panose="02010600030101010101" pitchFamily="2" charset="-122"/>
                        </a:rPr>
                        <a:t>-</a:t>
                      </a:r>
                      <a:endParaRPr lang="en-US" sz="1400" dirty="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443" marR="644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  <a:latin typeface="+mj-lt"/>
                        </a:rPr>
                        <a:t>18 sTTI</a:t>
                      </a:r>
                      <a:endParaRPr lang="en-US" sz="140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443" marR="644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  <a:latin typeface="+mj-lt"/>
                        </a:rPr>
                        <a:t>16</a:t>
                      </a:r>
                      <a:r>
                        <a:rPr lang="en-GB" sz="1400">
                          <a:effectLst/>
                          <a:latin typeface="+mj-lt"/>
                        </a:rPr>
                        <a:t> sTTI</a:t>
                      </a:r>
                      <a:endParaRPr lang="en-US" sz="140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443" marR="644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+mj-lt"/>
                        </a:rPr>
                        <a:t>20 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sTTI</a:t>
                      </a:r>
                      <a:endParaRPr lang="en-US" sz="1400" dirty="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443" marR="644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  <a:latin typeface="+mj-lt"/>
                        </a:rPr>
                        <a:t>16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sTTI</a:t>
                      </a:r>
                      <a:endParaRPr lang="en-US" sz="1400" dirty="0"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6443" marR="6443" marT="0" marB="0" anchor="ctr"/>
                </a:tc>
              </a:tr>
            </a:tbl>
          </a:graphicData>
        </a:graphic>
      </p:graphicFrame>
      <p:sp>
        <p:nvSpPr>
          <p:cNvPr id="5" name="Footer Placeholder 3"/>
          <p:cNvSpPr>
            <a:spLocks noGrp="1"/>
          </p:cNvSpPr>
          <p:nvPr>
            <p:ph type="ftr" sz="quarter" idx="14"/>
          </p:nvPr>
        </p:nvSpPr>
        <p:spPr>
          <a:xfrm>
            <a:off x="1335332" y="4638674"/>
            <a:ext cx="6080400" cy="122400"/>
          </a:xfrm>
        </p:spPr>
        <p:txBody>
          <a:bodyPr/>
          <a:lstStyle/>
          <a:p>
            <a:pPr algn="l"/>
            <a:r>
              <a:rPr lang="en-US" smtClean="0">
                <a:solidFill>
                  <a:schemeClr val="bg2"/>
                </a:solidFill>
                <a:cs typeface="Arial" charset="0"/>
              </a:rPr>
              <a:t>RP-161045</a:t>
            </a:r>
            <a:endParaRPr lang="en-US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805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Assumptions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96049958"/>
              </p:ext>
            </p:extLst>
          </p:nvPr>
        </p:nvGraphicFramePr>
        <p:xfrm>
          <a:off x="272557" y="730083"/>
          <a:ext cx="4016809" cy="37478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2974"/>
                <a:gridCol w="2613835"/>
              </a:tblGrid>
              <a:tr h="1508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Parameter</a:t>
                      </a:r>
                      <a:endParaRPr lang="en-US" sz="800" b="1" kern="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SimSun" panose="02010600030101010101" pitchFamily="2" charset="-122"/>
                      </a:endParaRPr>
                    </a:p>
                  </a:txBody>
                  <a:tcPr marL="6284" marR="6284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Assumption</a:t>
                      </a:r>
                      <a:endParaRPr lang="en-US" sz="800" b="1" kern="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SimSun" panose="02010600030101010101" pitchFamily="2" charset="-122"/>
                      </a:endParaRPr>
                    </a:p>
                  </a:txBody>
                  <a:tcPr marL="6284" marR="6284" marT="0" marB="0" anchor="ctr"/>
                </a:tc>
              </a:tr>
              <a:tr h="1508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System bandwidth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20 MHz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</a:tr>
              <a:tr h="1508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Duplex mode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FDD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</a:tr>
              <a:tr h="1508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Carrier frequency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2GHz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</a:tr>
              <a:tr h="18098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Cell layout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Hexagonal grid, 7 sites, 21 cells per site, with wrap-around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</a:tr>
              <a:tr h="18098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Number of UEs per macro sector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 10 (80% indoor, 20% outdoor) 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</a:tr>
              <a:tr h="1508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Inter-site distance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500m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</a:tr>
              <a:tr h="1508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UE speed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3 km/h, quasi-static model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</a:tr>
              <a:tr h="1508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Antenna configuration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2x2, cross-polarized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</a:tr>
              <a:tr h="1508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Receiver DL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LMMSE-IRC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</a:tr>
              <a:tr h="1508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eNB TX power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46 dBm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</a:tr>
              <a:tr h="1508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eNB antenna height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25 m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</a:tr>
              <a:tr h="1508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Antenna pattern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3D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</a:tr>
              <a:tr h="1508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UE Tx power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23 dBm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</a:tr>
              <a:tr h="1508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UE antenna height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1.5 m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</a:tr>
              <a:tr h="1508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Channel model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3D-UMa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</a:tr>
              <a:tr h="1508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Pathloss model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UMa, with 3D distance between eNB and UE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</a:tr>
              <a:tr h="1508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Shadowing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UMa, with 3D distance between eNB and UE 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</a:tr>
              <a:tr h="1508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Penetration loss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Outdoor UEs: 0 dB, Indoor UEs: 20 dB+0.5din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</a:tr>
              <a:tr h="1508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CSI feedback period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5 ms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</a:tr>
              <a:tr h="1508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Feedback mode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3-1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</a:tr>
              <a:tr h="1508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CSI report delay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6 ms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</a:tr>
              <a:tr h="18098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Channel and interference estimation</a:t>
                      </a:r>
                      <a:endParaRPr lang="en-US" sz="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Ideal</a:t>
                      </a:r>
                      <a:endParaRPr lang="en-US" sz="8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4" marR="6284" marT="0" marB="0" anchor="ctr"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613036"/>
              </p:ext>
            </p:extLst>
          </p:nvPr>
        </p:nvGraphicFramePr>
        <p:xfrm>
          <a:off x="4465811" y="730083"/>
          <a:ext cx="4364009" cy="3566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24243"/>
                <a:gridCol w="2839766"/>
              </a:tblGrid>
              <a:tr h="508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UL access delay</a:t>
                      </a:r>
                      <a:endParaRPr lang="en-US" sz="9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0" kern="100" dirty="0">
                          <a:effectLst/>
                        </a:rPr>
                        <a:t>16/14/12/10/8 </a:t>
                      </a:r>
                      <a:r>
                        <a:rPr lang="en-US" sz="900" b="0" kern="100" dirty="0" err="1">
                          <a:effectLst/>
                        </a:rPr>
                        <a:t>sTTIs</a:t>
                      </a:r>
                      <a:r>
                        <a:rPr lang="en-US" sz="900" b="0" kern="100" dirty="0">
                          <a:effectLst/>
                        </a:rPr>
                        <a:t> + SR period waiting time</a:t>
                      </a:r>
                      <a:endParaRPr lang="en-US" sz="900" b="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8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HARQ RTT</a:t>
                      </a:r>
                      <a:endParaRPr lang="en-US" sz="9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0" kern="100" dirty="0">
                          <a:effectLst/>
                        </a:rPr>
                        <a:t>16/14/12/10/8 </a:t>
                      </a:r>
                      <a:r>
                        <a:rPr lang="en-US" sz="900" b="0" kern="100" dirty="0" err="1">
                          <a:effectLst/>
                        </a:rPr>
                        <a:t>sTTIs</a:t>
                      </a:r>
                      <a:endParaRPr lang="en-US" sz="900" b="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8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SR period waiting time </a:t>
                      </a:r>
                      <a:endParaRPr lang="en-US" sz="9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0" kern="100">
                          <a:effectLst/>
                        </a:rPr>
                        <a:t>1ms for 7/14 OS sTTI/TTI while 0.5 ms for 2OS</a:t>
                      </a:r>
                      <a:endParaRPr lang="en-US" sz="900" b="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8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 DRX</a:t>
                      </a:r>
                      <a:endParaRPr lang="en-US" sz="9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0" kern="100" dirty="0">
                          <a:effectLst/>
                        </a:rPr>
                        <a:t>Disabled</a:t>
                      </a:r>
                      <a:endParaRPr lang="en-US" sz="900" b="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8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Transport type</a:t>
                      </a:r>
                      <a:endParaRPr lang="en-US" sz="9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0" kern="100">
                          <a:effectLst/>
                        </a:rPr>
                        <a:t>TCP</a:t>
                      </a:r>
                      <a:endParaRPr lang="en-US" sz="900" b="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8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TCP ACKs</a:t>
                      </a:r>
                      <a:endParaRPr lang="en-US" sz="9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0" kern="100" dirty="0">
                          <a:effectLst/>
                        </a:rPr>
                        <a:t>Error-free</a:t>
                      </a:r>
                      <a:endParaRPr lang="en-US" sz="900" b="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8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Initial TCP Window</a:t>
                      </a:r>
                      <a:endParaRPr lang="en-US" sz="9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0" kern="100">
                          <a:effectLst/>
                        </a:rPr>
                        <a:t>3 x 1500 Bytes (MSS), RFC 5681, section 3.1</a:t>
                      </a:r>
                      <a:endParaRPr lang="en-US" sz="900" b="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8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Initial Ssthresh</a:t>
                      </a:r>
                      <a:endParaRPr lang="en-US" sz="9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0" kern="100">
                          <a:effectLst/>
                        </a:rPr>
                        <a:t>45 x 1500 Bytes (MSS)</a:t>
                      </a:r>
                      <a:endParaRPr lang="en-US" sz="900" b="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8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Ssthresh</a:t>
                      </a:r>
                      <a:endParaRPr lang="en-US" sz="9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0" kern="100">
                          <a:effectLst/>
                        </a:rPr>
                        <a:t>Dynamic according to RFC 5681, sections 3.1 and 3.2</a:t>
                      </a:r>
                      <a:endParaRPr lang="en-US" sz="900" b="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8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FTP file size</a:t>
                      </a:r>
                      <a:endParaRPr lang="en-US" sz="9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0" kern="100" dirty="0" smtClean="0">
                          <a:effectLst/>
                        </a:rPr>
                        <a:t>FTP 3  0.5 </a:t>
                      </a:r>
                      <a:r>
                        <a:rPr lang="en-US" sz="900" b="0" kern="100" dirty="0">
                          <a:effectLst/>
                        </a:rPr>
                        <a:t>MB/0.1MB</a:t>
                      </a:r>
                      <a:endParaRPr lang="en-US" sz="900" b="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8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User Packet arrival rate λ</a:t>
                      </a:r>
                      <a:endParaRPr lang="en-US" sz="9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0" kern="100">
                          <a:effectLst/>
                        </a:rPr>
                        <a:t>FTP model 3 with packet arrival according to Poisson process: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0" kern="100">
                          <a:effectLst/>
                        </a:rPr>
                        <a:t>[0.25, 0.5, 0.75] and [1.25, 2.5, 3.75] for 500KB and 100KB, respectively.</a:t>
                      </a:r>
                      <a:endParaRPr lang="en-US" sz="900" b="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8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Scheduler</a:t>
                      </a:r>
                      <a:endParaRPr lang="en-US" sz="9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0" kern="100">
                          <a:effectLst/>
                        </a:rPr>
                        <a:t>TD: PF, FD: PF</a:t>
                      </a:r>
                      <a:endParaRPr lang="en-US" sz="900" b="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8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Maximum number of scheduled users per TTI</a:t>
                      </a:r>
                      <a:endParaRPr lang="en-US" sz="9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0" kern="100">
                          <a:effectLst/>
                        </a:rPr>
                        <a:t>10 (max)</a:t>
                      </a:r>
                      <a:endParaRPr lang="en-US" sz="900" b="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8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i-FI" sz="900" kern="100">
                          <a:effectLst/>
                        </a:rPr>
                        <a:t>L1 overhead</a:t>
                      </a:r>
                      <a:endParaRPr lang="en-US" sz="9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0" kern="100">
                          <a:effectLst/>
                        </a:rPr>
                        <a:t>CRS with dynamic number of CCEs according to Num. of scheduled UEs </a:t>
                      </a:r>
                      <a:endParaRPr lang="en-US" sz="900" b="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8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i-FI" sz="900" kern="100">
                          <a:effectLst/>
                        </a:rPr>
                        <a:t>Core network delay</a:t>
                      </a:r>
                      <a:endParaRPr lang="en-US" sz="9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0" kern="100">
                          <a:effectLst/>
                        </a:rPr>
                        <a:t>2 ms</a:t>
                      </a:r>
                      <a:endParaRPr lang="en-US" sz="900" b="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8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i-FI" sz="900" kern="100">
                          <a:effectLst/>
                        </a:rPr>
                        <a:t>TTI Length </a:t>
                      </a:r>
                      <a:endParaRPr lang="en-US" sz="9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i-FI" sz="900" b="0" kern="100" dirty="0" smtClean="0">
                          <a:effectLst/>
                        </a:rPr>
                        <a:t>14OS, 7OS, 2OS</a:t>
                      </a:r>
                      <a:endParaRPr lang="en-US" sz="900" b="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8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i-FI" sz="900" kern="100">
                          <a:effectLst/>
                        </a:rPr>
                        <a:t>MCS</a:t>
                      </a:r>
                      <a:endParaRPr lang="en-US" sz="9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i-FI" sz="900" b="0" kern="100">
                          <a:effectLst/>
                        </a:rPr>
                        <a:t>QPSK, 16 QAM, 64 QAM</a:t>
                      </a:r>
                      <a:endParaRPr lang="en-US" sz="900" b="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8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i-FI" sz="9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Network </a:t>
                      </a:r>
                      <a:r>
                        <a:rPr lang="fi-FI" sz="900" b="1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synchronization</a:t>
                      </a:r>
                      <a:endParaRPr lang="en-US" sz="900" b="1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i-FI" sz="900" b="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Synchronous</a:t>
                      </a:r>
                      <a:endParaRPr lang="en-US" sz="900" b="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8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 kern="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Control overhead</a:t>
                      </a:r>
                      <a:endParaRPr lang="en-US" sz="900" b="1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0" kern="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Dynamic per </a:t>
                      </a:r>
                      <a:r>
                        <a:rPr lang="en-US" sz="900" b="0" kern="1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sTTI</a:t>
                      </a:r>
                      <a:r>
                        <a:rPr lang="en-US" sz="900" b="0" kern="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SINR</a:t>
                      </a:r>
                      <a:r>
                        <a:rPr lang="en-US" sz="900" b="0" kern="1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dependent</a:t>
                      </a:r>
                      <a:r>
                        <a:rPr lang="en-US" sz="900" b="0" kern="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b="0" kern="1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UL grants and DL assignment</a:t>
                      </a:r>
                      <a:endParaRPr lang="en-US" sz="900" b="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Footer Placeholder 3"/>
          <p:cNvSpPr>
            <a:spLocks noGrp="1"/>
          </p:cNvSpPr>
          <p:nvPr>
            <p:ph type="ftr" sz="quarter" idx="14"/>
          </p:nvPr>
        </p:nvSpPr>
        <p:spPr>
          <a:xfrm>
            <a:off x="1335332" y="4638674"/>
            <a:ext cx="6080400" cy="122400"/>
          </a:xfrm>
        </p:spPr>
        <p:txBody>
          <a:bodyPr/>
          <a:lstStyle/>
          <a:p>
            <a:pPr algn="l"/>
            <a:r>
              <a:rPr lang="en-US" smtClean="0">
                <a:solidFill>
                  <a:schemeClr val="bg2"/>
                </a:solidFill>
                <a:cs typeface="Arial" charset="0"/>
              </a:rPr>
              <a:t>RP-161045</a:t>
            </a:r>
            <a:endParaRPr lang="en-US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67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T_PPT_Temp_Arial_Macro_Free_v52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0DA430F-9525-450C-A1C3-970D65CC2B3B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A425527-96A3-4A84-9E4D-BF967562125A}"/>
    </a:ext>
  </a:extLst>
</a:theme>
</file>

<file path=ppt/theme/theme3.xml><?xml version="1.0" encoding="utf-8"?>
<a:theme xmlns:a="http://schemas.openxmlformats.org/drawingml/2006/main" name="Final Slide">
  <a:themeElements>
    <a:clrScheme name="Custom 18">
      <a:dk1>
        <a:srgbClr val="124191"/>
      </a:dk1>
      <a:lt1>
        <a:srgbClr val="FFFFFF"/>
      </a:lt1>
      <a:dk2>
        <a:srgbClr val="FFFFFF"/>
      </a:dk2>
      <a:lt2>
        <a:srgbClr val="687170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390ADDEA-1B99-4A1B-B179-A2DD6FC18865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NET_PPT_Temp_Arial_Macro_Free_v53</Template>
  <TotalTime>0</TotalTime>
  <Words>750</Words>
  <Application>Microsoft Office PowerPoint</Application>
  <PresentationFormat>On-screen Show (16:9)</PresentationFormat>
  <Paragraphs>165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 Unicode MS</vt:lpstr>
      <vt:lpstr>SimSun</vt:lpstr>
      <vt:lpstr>Arial</vt:lpstr>
      <vt:lpstr>Calibri</vt:lpstr>
      <vt:lpstr>Lucida Grande</vt:lpstr>
      <vt:lpstr>Times New Roman</vt:lpstr>
      <vt:lpstr>ヒラギノ角ゴ Pro W3</vt:lpstr>
      <vt:lpstr>NET_PPT_Temp_Arial_Macro_Free_v52</vt:lpstr>
      <vt:lpstr>Nokia Master Blue Background</vt:lpstr>
      <vt:lpstr>Final Slide</vt:lpstr>
      <vt:lpstr>PowerPoint Presentation</vt:lpstr>
      <vt:lpstr>Background</vt:lpstr>
      <vt:lpstr>Performance with a file size of 100kB</vt:lpstr>
      <vt:lpstr>Performance with a file size of 500kB</vt:lpstr>
      <vt:lpstr>Observations</vt:lpstr>
      <vt:lpstr>Proposed WID</vt:lpstr>
      <vt:lpstr>PowerPoint Presentation</vt:lpstr>
      <vt:lpstr>Overview of simulated cases</vt:lpstr>
      <vt:lpstr>Simulation Assumptions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2016-05-31T03:02:54Z</dcterms:created>
  <dcterms:modified xsi:type="dcterms:W3CDTF">2016-06-07T10:53:21Z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