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</p:sldMasterIdLst>
  <p:notesMasterIdLst>
    <p:notesMasterId r:id="rId10"/>
  </p:notesMasterIdLst>
  <p:handoutMasterIdLst>
    <p:handoutMasterId r:id="rId11"/>
  </p:handoutMasterIdLst>
  <p:sldIdLst>
    <p:sldId id="399" r:id="rId2"/>
    <p:sldId id="400" r:id="rId3"/>
    <p:sldId id="406" r:id="rId4"/>
    <p:sldId id="401" r:id="rId5"/>
    <p:sldId id="402" r:id="rId6"/>
    <p:sldId id="403" r:id="rId7"/>
    <p:sldId id="404" r:id="rId8"/>
    <p:sldId id="261" r:id="rId9"/>
  </p:sldIdLst>
  <p:sldSz cx="9144000" cy="6858000" type="screen4x3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822" autoAdjust="0"/>
    <p:restoredTop sz="81833" autoAdjust="0"/>
  </p:normalViewPr>
  <p:slideViewPr>
    <p:cSldViewPr snapToGrid="0" snapToObjects="1">
      <p:cViewPr varScale="1">
        <p:scale>
          <a:sx n="71" d="100"/>
          <a:sy n="71" d="100"/>
        </p:scale>
        <p:origin x="-13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5B8F7E0-5FC4-4DC8-B484-0D40AE0D0008}" type="datetimeFigureOut">
              <a:rPr lang="zh-CN" altLang="en-US"/>
              <a:pPr>
                <a:defRPr/>
              </a:pPr>
              <a:t>2016/6/7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D997C73-7457-410B-B141-D7A7C9BEFA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89754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F9876-879E-4789-A2BC-F6FE8DF7710B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E01739-79F7-43CC-BB0C-4D39629458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9719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01739-79F7-43CC-BB0C-4D396294589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1689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593883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55594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485140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grpSp>
        <p:nvGrpSpPr>
          <p:cNvPr id="11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12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13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354138"/>
            <a:ext cx="91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4503738"/>
            <a:ext cx="91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cs typeface="Arial" pitchFamily="34" charset="0"/>
            </a:endParaRPr>
          </a:p>
        </p:txBody>
      </p:sp>
      <p:pic>
        <p:nvPicPr>
          <p:cNvPr id="22" name="Picture 20" descr="ZTE_ppt_design02-0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7875" y="414338"/>
            <a:ext cx="1711325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336142" y="1147422"/>
            <a:ext cx="6400800" cy="750347"/>
          </a:xfrm>
        </p:spPr>
        <p:txBody>
          <a:bodyPr>
            <a:normAutofit/>
          </a:bodyPr>
          <a:lstStyle>
            <a:lvl1pPr marL="0" indent="0" algn="l">
              <a:buNone/>
              <a:defRPr kumimoji="1" lang="zh-CN" altLang="en-US" sz="2000" b="0" i="0" kern="1200" dirty="0">
                <a:solidFill>
                  <a:srgbClr val="8CC63E"/>
                </a:solidFill>
                <a:latin typeface="+mn-lt"/>
                <a:ea typeface="微软雅黑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336554" y="2820985"/>
            <a:ext cx="4478338" cy="1342429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微软雅黑"/>
                <a:ea typeface="Heiti SC Light"/>
                <a:cs typeface="微软雅黑"/>
              </a:defRPr>
            </a:lvl1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336142" y="543308"/>
            <a:ext cx="6400800" cy="592317"/>
          </a:xfrm>
        </p:spPr>
        <p:txBody>
          <a:bodyPr>
            <a:noAutofit/>
          </a:bodyPr>
          <a:lstStyle>
            <a:lvl1pPr algn="l">
              <a:defRPr kumimoji="1" lang="zh-CN" altLang="en-US" sz="2400" b="1" i="0" kern="1200" dirty="0">
                <a:solidFill>
                  <a:schemeClr val="bg1"/>
                </a:solidFill>
                <a:latin typeface="+mn-lt"/>
                <a:ea typeface="微软雅黑"/>
                <a:cs typeface="+mn-cs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991491"/>
            <a:ext cx="6144216" cy="1487063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Microsoft YaHei"/>
                <a:cs typeface="Microsoft YaHei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13648" y="679442"/>
            <a:ext cx="6608016" cy="802415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13647" y="1605345"/>
            <a:ext cx="6608016" cy="3868813"/>
          </a:xfrm>
          <a:prstGeom prst="rect">
            <a:avLst/>
          </a:prstGeom>
          <a:extLst>
            <a:ext uri="{FAA26D3D-D897-4be2-8F04-BA451C77F1D7}"/>
          </a:extLst>
        </p:spPr>
        <p:txBody>
          <a:bodyPr rtlCol="0">
            <a:normAutofit/>
          </a:bodyPr>
          <a:lstStyle>
            <a:lvl1pPr>
              <a:lnSpc>
                <a:spcPct val="130000"/>
              </a:lnSpc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30000"/>
              </a:lnSpc>
              <a:defRPr kumimoji="1" lang="zh-CN" altLang="en-US" sz="18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2pPr>
            <a:lvl3pPr>
              <a:lnSpc>
                <a:spcPct val="130000"/>
              </a:lnSpc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3pPr>
            <a:lvl4pPr>
              <a:lnSpc>
                <a:spcPct val="130000"/>
              </a:lnSpc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4pPr>
            <a:lvl5pPr>
              <a:lnSpc>
                <a:spcPct val="130000"/>
              </a:lnSpc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3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1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2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0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791450" y="215900"/>
            <a:ext cx="1265238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 err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秘密</a:t>
            </a:r>
            <a:r>
              <a:rPr lang="en-US" sz="10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Confidential</a:t>
            </a:r>
            <a:r>
              <a:rPr lang="en-US" sz="1000" b="1" dirty="0">
                <a:solidFill>
                  <a:srgbClr val="404040"/>
                </a:solidFill>
                <a:latin typeface="微软雅黑" pitchFamily="34" charset="-122"/>
                <a:ea typeface="Heiti SC Light"/>
                <a:cs typeface="微软雅黑" pitchFamily="34" charset="-122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微软雅黑" pitchFamily="34" charset="-122"/>
              <a:ea typeface="Heiti SC Light"/>
              <a:cs typeface="微软雅黑" pitchFamily="34" charset="-122"/>
            </a:endParaRPr>
          </a:p>
        </p:txBody>
      </p:sp>
      <p:pic>
        <p:nvPicPr>
          <p:cNvPr id="17" name="Picture 16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0650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271963" y="6605588"/>
            <a:ext cx="219075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A02FB1B5-AA34-4FE5-A0F9-7B5C39AAC176}" type="slidenum">
              <a:rPr lang="en-US" sz="8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336137" y="1514284"/>
            <a:ext cx="8513762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336137" y="420728"/>
            <a:ext cx="8513762" cy="964969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24-32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6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7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5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6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8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1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pic>
        <p:nvPicPr>
          <p:cNvPr id="17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0650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963" y="6605588"/>
            <a:ext cx="219075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EE0FE24A-8607-4E27-8E23-8E6845412385}" type="slidenum">
              <a:rPr lang="en-US" sz="8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7791450" y="215900"/>
            <a:ext cx="1265238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 err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秘密</a:t>
            </a:r>
            <a:r>
              <a:rPr lang="en-US" sz="10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Confidential</a:t>
            </a:r>
            <a:r>
              <a:rPr lang="en-US" sz="1000" b="1" dirty="0">
                <a:solidFill>
                  <a:srgbClr val="404040"/>
                </a:solidFill>
                <a:latin typeface="微软雅黑" pitchFamily="34" charset="-122"/>
                <a:ea typeface="Heiti SC Light"/>
                <a:cs typeface="微软雅黑" pitchFamily="34" charset="-122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微软雅黑" pitchFamily="34" charset="-122"/>
              <a:ea typeface="Heiti SC Light"/>
              <a:cs typeface="微软雅黑" pitchFamily="34" charset="-122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336137" y="1514284"/>
            <a:ext cx="4102548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rgbClr val="404040"/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336137" y="420728"/>
            <a:ext cx="8513762" cy="964969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4747351" y="1514284"/>
            <a:ext cx="4102548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rgbClr val="404040"/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24-32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6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7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5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6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8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1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pic>
        <p:nvPicPr>
          <p:cNvPr id="17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0650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963" y="6605588"/>
            <a:ext cx="219075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D3BF6E97-DDC3-4452-AAC6-6DE1DABCBE0C}" type="slidenum">
              <a:rPr lang="en-US" sz="8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7791450" y="215900"/>
            <a:ext cx="1265238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 err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秘密</a:t>
            </a:r>
            <a:r>
              <a:rPr lang="en-US" sz="10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Confidential</a:t>
            </a:r>
            <a:r>
              <a:rPr lang="en-US" sz="1000" b="1" dirty="0">
                <a:solidFill>
                  <a:srgbClr val="404040"/>
                </a:solidFill>
                <a:latin typeface="微软雅黑" pitchFamily="34" charset="-122"/>
                <a:ea typeface="Heiti SC Light"/>
                <a:cs typeface="微软雅黑" pitchFamily="34" charset="-122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微软雅黑" pitchFamily="34" charset="-122"/>
              <a:ea typeface="Heiti SC Light"/>
              <a:cs typeface="微软雅黑" pitchFamily="34" charset="-122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336137" y="1514284"/>
            <a:ext cx="5335067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rgbClr val="404040"/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336137" y="420728"/>
            <a:ext cx="8513762" cy="964969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idx="10"/>
          </p:nvPr>
        </p:nvSpPr>
        <p:spPr>
          <a:xfrm>
            <a:off x="5979870" y="1514284"/>
            <a:ext cx="2870027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rgbClr val="404040"/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991491"/>
            <a:ext cx="6144216" cy="1487063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Microsoft YaHei"/>
                <a:cs typeface="Microsoft YaHei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593883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55594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485140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354138"/>
            <a:ext cx="91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4503738"/>
            <a:ext cx="91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cs typeface="Arial" pitchFamily="34" charset="0"/>
            </a:endParaRPr>
          </a:p>
        </p:txBody>
      </p:sp>
      <p:pic>
        <p:nvPicPr>
          <p:cNvPr id="22" name="Picture 20" descr="ZTE_ppt_design02-0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7875" y="414338"/>
            <a:ext cx="1711325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336142" y="1147422"/>
            <a:ext cx="6400800" cy="750347"/>
          </a:xfrm>
        </p:spPr>
        <p:txBody>
          <a:bodyPr>
            <a:normAutofit/>
          </a:bodyPr>
          <a:lstStyle>
            <a:lvl1pPr marL="0" indent="0" algn="l">
              <a:buNone/>
              <a:defRPr kumimoji="1" lang="zh-CN" altLang="en-US" sz="2000" b="0" i="0" kern="1200" dirty="0">
                <a:solidFill>
                  <a:srgbClr val="8CC63E"/>
                </a:solidFill>
                <a:latin typeface="+mn-lt"/>
                <a:ea typeface="微软雅黑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336554" y="2820985"/>
            <a:ext cx="4478338" cy="1342429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微软雅黑"/>
                <a:ea typeface="Heiti SC Light"/>
                <a:cs typeface="微软雅黑"/>
              </a:defRPr>
            </a:lvl1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336142" y="543308"/>
            <a:ext cx="6400800" cy="592317"/>
          </a:xfrm>
        </p:spPr>
        <p:txBody>
          <a:bodyPr>
            <a:noAutofit/>
          </a:bodyPr>
          <a:lstStyle>
            <a:lvl1pPr algn="l">
              <a:defRPr kumimoji="1" lang="zh-CN" altLang="en-US" sz="2400" b="1" i="0" kern="1200" dirty="0">
                <a:solidFill>
                  <a:schemeClr val="bg1"/>
                </a:solidFill>
                <a:latin typeface="+mn-lt"/>
                <a:ea typeface="微软雅黑"/>
                <a:cs typeface="+mn-cs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13648" y="679442"/>
            <a:ext cx="6608016" cy="802415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13647" y="1605345"/>
            <a:ext cx="6608016" cy="3868813"/>
          </a:xfrm>
          <a:prstGeom prst="rect">
            <a:avLst/>
          </a:prstGeom>
          <a:extLst>
            <a:ext uri="{FAA26D3D-D897-4be2-8F04-BA451C77F1D7}"/>
          </a:extLst>
        </p:spPr>
        <p:txBody>
          <a:bodyPr rtlCol="0">
            <a:normAutofit/>
          </a:bodyPr>
          <a:lstStyle>
            <a:lvl1pPr>
              <a:lnSpc>
                <a:spcPct val="130000"/>
              </a:lnSpc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30000"/>
              </a:lnSpc>
              <a:defRPr kumimoji="1" lang="zh-CN" altLang="en-US" sz="18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2pPr>
            <a:lvl3pPr>
              <a:lnSpc>
                <a:spcPct val="130000"/>
              </a:lnSpc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3pPr>
            <a:lvl4pPr>
              <a:lnSpc>
                <a:spcPct val="130000"/>
              </a:lnSpc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4pPr>
            <a:lvl5pPr>
              <a:lnSpc>
                <a:spcPct val="130000"/>
              </a:lnSpc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/>
                <a:cs typeface="+mn-cs"/>
              </a:defRPr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zh-CN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5135563"/>
            <a:ext cx="1392237" cy="1317625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3" name="矩形 18"/>
              <p:cNvSpPr/>
              <p:nvPr/>
            </p:nvSpPr>
            <p:spPr>
              <a:xfrm>
                <a:off x="9286278" y="1725515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6496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1" name="矩形 14"/>
              <p:cNvSpPr/>
              <p:nvPr/>
            </p:nvSpPr>
            <p:spPr>
              <a:xfrm>
                <a:off x="9286278" y="2098478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12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29459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Times" pitchFamily="18" charset="0"/>
                    <a:cs typeface="Times" pitchFamily="18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717"/>
              <a:ext cx="25405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0" name="文本框 12"/>
            <p:cNvSpPr txBox="1">
              <a:spLocks noChangeArrowheads="1"/>
            </p:cNvSpPr>
            <p:nvPr/>
          </p:nvSpPr>
          <p:spPr bwMode="auto">
            <a:xfrm>
              <a:off x="9503815" y="2491698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Times" pitchFamily="18" charset="0"/>
                  <a:cs typeface="Times" pitchFamily="18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Times" pitchFamily="18" charset="0"/>
                <a:cs typeface="Times" pitchFamily="18" charset="0"/>
              </a:endParaRPr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791450" y="215900"/>
            <a:ext cx="1265238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 err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秘密</a:t>
            </a:r>
            <a:r>
              <a:rPr lang="en-US" sz="10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Confidential</a:t>
            </a:r>
            <a:r>
              <a:rPr lang="en-US" sz="1000" b="1" dirty="0">
                <a:solidFill>
                  <a:srgbClr val="404040"/>
                </a:solidFill>
                <a:latin typeface="微软雅黑" pitchFamily="34" charset="-122"/>
                <a:ea typeface="Heiti SC Light"/>
                <a:cs typeface="微软雅黑" pitchFamily="34" charset="-122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微软雅黑" pitchFamily="34" charset="-122"/>
              <a:ea typeface="Heiti SC Light"/>
              <a:cs typeface="微软雅黑" pitchFamily="34" charset="-122"/>
            </a:endParaRPr>
          </a:p>
        </p:txBody>
      </p:sp>
      <p:pic>
        <p:nvPicPr>
          <p:cNvPr id="17" name="Picture 16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0650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271963" y="6605588"/>
            <a:ext cx="219075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A02FB1B5-AA34-4FE5-A0F9-7B5C39AAC176}" type="slidenum">
              <a:rPr lang="en-US" sz="8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336137" y="1514284"/>
            <a:ext cx="8513762" cy="484171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+mn-lt"/>
                <a:ea typeface="微软雅黑"/>
                <a:cs typeface="+mn-cs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336137" y="420728"/>
            <a:ext cx="8513762" cy="964969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455613"/>
            <a:ext cx="851693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600200"/>
            <a:ext cx="8491538" cy="425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712" r:id="rId7"/>
    <p:sldLayoutId id="2147483713" r:id="rId8"/>
    <p:sldLayoutId id="2147483714" r:id="rId9"/>
    <p:sldLayoutId id="2147483716" r:id="rId10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336553" y="2820985"/>
            <a:ext cx="6552619" cy="1342429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Motivation for further enhancement of </a:t>
            </a:r>
            <a:r>
              <a:rPr lang="en-US" altLang="zh-CN" sz="3600" dirty="0" err="1" smtClean="0"/>
              <a:t>IoT</a:t>
            </a:r>
            <a:r>
              <a:rPr lang="en-US" altLang="zh-CN" sz="3600" dirty="0" smtClean="0"/>
              <a:t> for LTE</a:t>
            </a:r>
            <a:endParaRPr lang="zh-CN" altLang="en-US" sz="3600" dirty="0"/>
          </a:p>
        </p:txBody>
      </p:sp>
      <p:sp>
        <p:nvSpPr>
          <p:cNvPr id="6" name="テキスト ボックス 4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336142" y="543308"/>
            <a:ext cx="333424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#72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ja-JP" sz="1800" dirty="0" err="1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de-DE" altLang="ja-JP" sz="1800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South </a:t>
            </a:r>
            <a:r>
              <a:rPr lang="de-DE" altLang="ja-JP" sz="1800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Korea,  June 2016</a:t>
            </a:r>
            <a:endParaRPr lang="de-DE" altLang="ja-JP" sz="1800" dirty="0" smtClean="0">
              <a:solidFill>
                <a:schemeClr val="bg1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Justification</a:t>
            </a:r>
            <a:endParaRPr 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>
          <a:xfrm>
            <a:off x="1613646" y="1470875"/>
            <a:ext cx="6938071" cy="4598028"/>
          </a:xfrm>
        </p:spPr>
        <p:txBody>
          <a:bodyPr>
            <a:normAutofit/>
          </a:bodyPr>
          <a:lstStyle/>
          <a:p>
            <a:pPr marL="174625" indent="-174625" hangingPunct="0">
              <a:buFont typeface="Wingdings" pitchFamily="2" charset="2"/>
              <a:buChar char="§"/>
            </a:pPr>
            <a:r>
              <a:rPr lang="en-GB" sz="1800" dirty="0" smtClean="0"/>
              <a:t>In </a:t>
            </a:r>
            <a:r>
              <a:rPr lang="en-GB" sz="1800" dirty="0" smtClean="0"/>
              <a:t>Rel-13, two work items, i.e. eMTC and NB-IoT, were one of the first industry efforts to address the requirements of cellular internet of things. </a:t>
            </a:r>
            <a:endParaRPr lang="it-IT" sz="1800" dirty="0" smtClean="0"/>
          </a:p>
          <a:p>
            <a:pPr marL="174625" indent="-174625" hangingPunct="0">
              <a:buFont typeface="Wingdings" pitchFamily="2" charset="2"/>
              <a:buChar char="§"/>
            </a:pPr>
            <a:r>
              <a:rPr lang="en-GB" sz="1800" dirty="0" smtClean="0"/>
              <a:t>As </a:t>
            </a:r>
            <a:r>
              <a:rPr lang="en-GB" sz="1800" dirty="0" smtClean="0"/>
              <a:t>the number of devices increase drastically, it is important to ensure that large amounts of IoT devices and IoT traffic can be handled efficiently in the </a:t>
            </a:r>
            <a:r>
              <a:rPr lang="en-GB" sz="1800" dirty="0" smtClean="0"/>
              <a:t>networks</a:t>
            </a:r>
            <a:r>
              <a:rPr lang="en-GB" sz="1800" dirty="0" smtClean="0"/>
              <a:t> and </a:t>
            </a:r>
            <a:r>
              <a:rPr lang="en-GB" sz="1800" dirty="0" smtClean="0"/>
              <a:t>that new </a:t>
            </a:r>
            <a:r>
              <a:rPr lang="en-GB" sz="1800" dirty="0" smtClean="0"/>
              <a:t>service requirements can be </a:t>
            </a:r>
            <a:r>
              <a:rPr lang="en-GB" sz="1800" dirty="0" smtClean="0"/>
              <a:t>satisfied</a:t>
            </a:r>
            <a:r>
              <a:rPr lang="en-GB" sz="1800" dirty="0" smtClean="0"/>
              <a:t>:</a:t>
            </a:r>
            <a:endParaRPr lang="en-GB" altLang="en-US" sz="1800" dirty="0" smtClean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Requirements </a:t>
            </a:r>
            <a:r>
              <a:rPr lang="en-GB" dirty="0" smtClean="0"/>
              <a:t>for device location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Requirements </a:t>
            </a:r>
            <a:r>
              <a:rPr lang="en-GB" dirty="0" smtClean="0"/>
              <a:t>for efficient firmware </a:t>
            </a:r>
            <a:r>
              <a:rPr lang="en-GB" dirty="0" smtClean="0"/>
              <a:t>upgrades  </a:t>
            </a:r>
            <a:endParaRPr lang="en-GB" dirty="0" smtClean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Requirements </a:t>
            </a:r>
            <a:r>
              <a:rPr lang="en-GB" dirty="0" smtClean="0"/>
              <a:t>to accommodate massive number of IoT devices while maintaining adequate system </a:t>
            </a:r>
            <a:r>
              <a:rPr lang="en-GB" dirty="0" smtClean="0"/>
              <a:t>efficiency</a:t>
            </a:r>
          </a:p>
          <a:p>
            <a:pPr marL="1085850" lvl="1" indent="-342900">
              <a:buNone/>
            </a:pPr>
            <a:endParaRPr lang="en-GB" sz="1600" dirty="0" smtClean="0"/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642066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Objectives</a:t>
            </a:r>
            <a:endParaRPr 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342900" indent="-342900">
              <a:buFont typeface="Wingdings" pitchFamily="2" charset="2"/>
              <a:buChar char="§"/>
            </a:pPr>
            <a:r>
              <a:rPr lang="en-US" dirty="0" smtClean="0"/>
              <a:t>Positioning </a:t>
            </a:r>
            <a:r>
              <a:rPr lang="en-US" dirty="0" smtClean="0"/>
              <a:t>support</a:t>
            </a:r>
            <a:endParaRPr lang="en-US" dirty="0" smtClean="0"/>
          </a:p>
          <a:p>
            <a:pPr marL="342900" indent="-342900">
              <a:buFont typeface="Wingdings" pitchFamily="2" charset="2"/>
              <a:buChar char="§"/>
            </a:pPr>
            <a:r>
              <a:rPr lang="en-US" dirty="0" smtClean="0"/>
              <a:t>Multi-cast enhancements</a:t>
            </a:r>
            <a:endParaRPr lang="en-US" dirty="0" smtClean="0"/>
          </a:p>
          <a:p>
            <a:pPr marL="342900" indent="-342900">
              <a:buFont typeface="Wingdings" pitchFamily="2" charset="2"/>
              <a:buChar char="§"/>
            </a:pPr>
            <a:r>
              <a:rPr lang="en-US" dirty="0" smtClean="0"/>
              <a:t>Multi-Carrier </a:t>
            </a:r>
            <a:r>
              <a:rPr lang="en-GB" dirty="0" smtClean="0"/>
              <a:t>enhancements</a:t>
            </a:r>
            <a:endParaRPr lang="en-US" dirty="0" smtClean="0"/>
          </a:p>
          <a:p>
            <a:pPr marL="342900" indent="-342900">
              <a:buFont typeface="Wingdings" pitchFamily="2" charset="2"/>
              <a:buChar char="§"/>
            </a:pPr>
            <a:r>
              <a:rPr lang="en-US" dirty="0" smtClean="0"/>
              <a:t>Mobility enhancements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248462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3600" dirty="0"/>
              <a:t>Positioning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174625" lvl="0" indent="-174625" hangingPunct="0">
              <a:buFont typeface="Wingdings" pitchFamily="2" charset="2"/>
              <a:buChar char="§"/>
            </a:pPr>
            <a:r>
              <a:rPr lang="en-GB" dirty="0" smtClean="0"/>
              <a:t>Study and specify new reference signal to support positioning for in-band, guard band, and standalone deployment scenarios and for coverage enhancement scenario. [RAN1, </a:t>
            </a:r>
            <a:r>
              <a:rPr lang="en-GB" dirty="0" smtClean="0"/>
              <a:t>RAN4]</a:t>
            </a:r>
            <a:endParaRPr lang="it-IT" dirty="0" smtClean="0"/>
          </a:p>
          <a:p>
            <a:pPr marL="174625" lvl="0" indent="-174625" hangingPunct="0">
              <a:buFont typeface="Wingdings" pitchFamily="2" charset="2"/>
              <a:buChar char="§"/>
            </a:pPr>
            <a:r>
              <a:rPr lang="en-GB" dirty="0" smtClean="0"/>
              <a:t>Study </a:t>
            </a:r>
            <a:r>
              <a:rPr lang="en-GB" dirty="0" smtClean="0"/>
              <a:t>and specify enhancements on control plane overhead reduction and UE power consumption reduction. UEs in both RRC-connected/idle mode should be considered [RAN2]</a:t>
            </a:r>
            <a:endParaRPr lang="it-IT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41281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3600" dirty="0"/>
              <a:t>Multi-cast </a:t>
            </a:r>
            <a:r>
              <a:rPr lang="en-GB" altLang="zh-CN" sz="3600" dirty="0" smtClean="0"/>
              <a:t>enhancements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>
            <a:normAutofit fontScale="92500" lnSpcReduction="20000"/>
          </a:bodyPr>
          <a:lstStyle/>
          <a:p>
            <a:pPr marL="174625" indent="-174625" hangingPunct="0">
              <a:buFont typeface="Wingdings" pitchFamily="2" charset="2"/>
              <a:buChar char="§"/>
            </a:pPr>
            <a:r>
              <a:rPr lang="en-US" dirty="0" smtClean="0"/>
              <a:t>Study </a:t>
            </a:r>
            <a:r>
              <a:rPr lang="en-US" dirty="0" smtClean="0"/>
              <a:t>and specify means to enable both MBSFN and SC-PTM reception in both normal and enhanced coverage </a:t>
            </a:r>
            <a:r>
              <a:rPr lang="en-GB" dirty="0" smtClean="0"/>
              <a:t>[RAN1, RAN2]</a:t>
            </a:r>
            <a:r>
              <a:rPr lang="en-US" dirty="0" smtClean="0"/>
              <a:t>:</a:t>
            </a:r>
            <a:endParaRPr lang="it-IT" dirty="0" smtClean="0"/>
          </a:p>
          <a:p>
            <a:pPr lvl="1" hangingPunct="0">
              <a:buFont typeface="Wingdings" pitchFamily="2" charset="2"/>
              <a:buChar char="§"/>
            </a:pPr>
            <a:r>
              <a:rPr lang="en-US" dirty="0" smtClean="0"/>
              <a:t>Reuse the Rel-13coverage enhancement technology as much as possible.</a:t>
            </a:r>
            <a:endParaRPr lang="it-IT" dirty="0" smtClean="0"/>
          </a:p>
          <a:p>
            <a:pPr lvl="1" hangingPunct="0">
              <a:buFont typeface="Wingdings" pitchFamily="2" charset="2"/>
              <a:buChar char="§"/>
            </a:pPr>
            <a:r>
              <a:rPr lang="en-US" dirty="0" smtClean="0"/>
              <a:t>Develop new scheme for MBSFN and SC-PTM, if needed.</a:t>
            </a:r>
            <a:endParaRPr lang="it-IT" dirty="0" smtClean="0"/>
          </a:p>
          <a:p>
            <a:pPr marL="174625" indent="-174625" hangingPunct="0">
              <a:buFont typeface="Wingdings" pitchFamily="2" charset="2"/>
              <a:buChar char="§"/>
            </a:pPr>
            <a:r>
              <a:rPr lang="en-US" dirty="0" smtClean="0"/>
              <a:t>Specify means to optimize UE power consumption for both MBSFN and SC-PTM </a:t>
            </a:r>
            <a:r>
              <a:rPr lang="en-GB" dirty="0" smtClean="0"/>
              <a:t>[RAN2]</a:t>
            </a:r>
            <a:r>
              <a:rPr lang="en-US" dirty="0" smtClean="0"/>
              <a:t> </a:t>
            </a:r>
            <a:endParaRPr lang="it-IT" dirty="0" smtClean="0"/>
          </a:p>
          <a:p>
            <a:pPr lvl="1" hangingPunct="0">
              <a:buFont typeface="Wingdings" pitchFamily="2" charset="2"/>
              <a:buChar char="§"/>
            </a:pPr>
            <a:r>
              <a:rPr lang="en-US" dirty="0" smtClean="0"/>
              <a:t>Enhanced MBMS service data scheduling</a:t>
            </a:r>
            <a:endParaRPr lang="it-IT" dirty="0" smtClean="0"/>
          </a:p>
          <a:p>
            <a:pPr lvl="1" hangingPunct="0">
              <a:buFont typeface="Wingdings" pitchFamily="2" charset="2"/>
              <a:buChar char="§"/>
            </a:pPr>
            <a:r>
              <a:rPr lang="en-US" dirty="0" smtClean="0"/>
              <a:t>Optimize UE power consumption in monitoring MCCH</a:t>
            </a:r>
            <a:endParaRPr lang="it-IT" dirty="0" smtClean="0"/>
          </a:p>
          <a:p>
            <a:pPr marL="174625" indent="-174625" hangingPunct="0">
              <a:buFont typeface="Wingdings" pitchFamily="2" charset="2"/>
              <a:buChar char="§"/>
            </a:pPr>
            <a:r>
              <a:rPr lang="en-US" dirty="0" smtClean="0"/>
              <a:t>Specify means for reliable support of multicast traffic types, e.g. for software update </a:t>
            </a:r>
            <a:r>
              <a:rPr lang="en-GB" dirty="0" smtClean="0"/>
              <a:t>[RAN1, RAN2]</a:t>
            </a:r>
            <a:endParaRPr lang="it-IT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55557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3600" dirty="0"/>
              <a:t>Multi-carrier </a:t>
            </a:r>
            <a:r>
              <a:rPr lang="en-GB" altLang="zh-CN" sz="3600" dirty="0" smtClean="0"/>
              <a:t>enhancements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>
            <a:normAutofit lnSpcReduction="10000"/>
          </a:bodyPr>
          <a:lstStyle/>
          <a:p>
            <a:pPr marL="174625" indent="-174625" hangingPunct="0">
              <a:buFont typeface="Wingdings" pitchFamily="2" charset="2"/>
              <a:buChar char="§"/>
            </a:pPr>
            <a:r>
              <a:rPr lang="en-GB" dirty="0" smtClean="0"/>
              <a:t>Specify enhancements for multiple carriers in a single cell [RAN1, RAN2]</a:t>
            </a:r>
            <a:r>
              <a:rPr smtClean="0"/>
              <a:t>：</a:t>
            </a:r>
            <a:endParaRPr lang="it-IT" dirty="0" smtClean="0"/>
          </a:p>
          <a:p>
            <a:pPr lvl="1" hangingPunct="0">
              <a:buFont typeface="Wingdings" pitchFamily="2" charset="2"/>
              <a:buChar char="§"/>
            </a:pPr>
            <a:r>
              <a:rPr lang="en-GB" dirty="0" smtClean="0"/>
              <a:t>Multiple configured NB-IoT carriers for NPRACH transmission  </a:t>
            </a:r>
            <a:endParaRPr lang="it-IT" dirty="0" smtClean="0"/>
          </a:p>
          <a:p>
            <a:pPr lvl="1" hangingPunct="0">
              <a:buFont typeface="Wingdings" pitchFamily="2" charset="2"/>
              <a:buChar char="§"/>
            </a:pPr>
            <a:r>
              <a:rPr lang="en-GB" dirty="0" smtClean="0"/>
              <a:t>Paging transmissions on non-anchor carrier(s) for load balancing</a:t>
            </a:r>
            <a:endParaRPr lang="it-IT" dirty="0" smtClean="0"/>
          </a:p>
          <a:p>
            <a:pPr lvl="1" hangingPunct="0">
              <a:buFont typeface="Wingdings" pitchFamily="2" charset="2"/>
              <a:buChar char="§"/>
            </a:pPr>
            <a:r>
              <a:rPr lang="en-GB" dirty="0" smtClean="0"/>
              <a:t>Cross carrier dynamic scheduling for unicast transmissions</a:t>
            </a:r>
            <a:endParaRPr lang="it-IT" dirty="0" smtClean="0"/>
          </a:p>
          <a:p>
            <a:pPr marL="174625" indent="-174625" hangingPunct="0">
              <a:buFont typeface="Wingdings" pitchFamily="2" charset="2"/>
              <a:buChar char="§"/>
            </a:pPr>
            <a:r>
              <a:rPr lang="en-GB" dirty="0" smtClean="0"/>
              <a:t>Specify enhancements for multiple cells configured with multiple carriers [RAN1, RAN2]</a:t>
            </a:r>
            <a:r>
              <a:rPr smtClean="0"/>
              <a:t>：</a:t>
            </a:r>
            <a:endParaRPr lang="it-IT" dirty="0" smtClean="0"/>
          </a:p>
          <a:p>
            <a:pPr lvl="1" hangingPunct="0">
              <a:buFont typeface="Wingdings" pitchFamily="2" charset="2"/>
              <a:buChar char="§"/>
            </a:pPr>
            <a:r>
              <a:rPr lang="en-GB" dirty="0" smtClean="0"/>
              <a:t>Optimization of load balancing solutions for NB-IoT devices in RRC-IDLE/connected </a:t>
            </a:r>
            <a:endParaRPr lang="it-IT" dirty="0" smtClean="0"/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95462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3600" dirty="0"/>
              <a:t>Mobility </a:t>
            </a:r>
            <a:r>
              <a:rPr lang="en-GB" altLang="zh-CN" sz="3600" dirty="0" smtClean="0"/>
              <a:t>enhancements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lvl="1" hangingPunct="0">
              <a:buFont typeface="Wingdings" pitchFamily="2" charset="2"/>
              <a:buChar char="§"/>
            </a:pPr>
            <a:r>
              <a:rPr lang="en-US" smtClean="0"/>
              <a:t>Evaluate </a:t>
            </a:r>
            <a:r>
              <a:rPr lang="en-US" dirty="0" smtClean="0"/>
              <a:t>the synchronization performance of mobility scenarios, e.g. the accuracy of TA. Based on the evaluation results, specify necessary enhancement [RAN1]</a:t>
            </a:r>
            <a:endParaRPr lang="it-IT" dirty="0" smtClean="0"/>
          </a:p>
          <a:p>
            <a:pPr>
              <a:buFont typeface="Wingdings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49227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2506663"/>
            <a:ext cx="6143625" cy="1485900"/>
          </a:xfrm>
        </p:spPr>
        <p:txBody>
          <a:bodyPr/>
          <a:lstStyle/>
          <a:p>
            <a:r>
              <a:rPr altLang="zh-CN" smtClean="0">
                <a:latin typeface="微软雅黑" pitchFamily="34" charset="-122"/>
                <a:ea typeface="微软雅黑" pitchFamily="34" charset="-122"/>
              </a:rPr>
              <a:t>Thank you</a:t>
            </a:r>
            <a:endParaRPr sz="280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13468</TotalTime>
  <Words>368</Words>
  <Application>Microsoft Office PowerPoint</Application>
  <PresentationFormat>On-screen Show (4:3)</PresentationFormat>
  <Paragraphs>38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</vt:lpstr>
      <vt:lpstr>3GPP TSG RAN Meeting #72 Busan, South Korea,  June 2016</vt:lpstr>
      <vt:lpstr>Justification</vt:lpstr>
      <vt:lpstr>Objectives</vt:lpstr>
      <vt:lpstr>Positioning </vt:lpstr>
      <vt:lpstr>Multi-cast enhancements </vt:lpstr>
      <vt:lpstr>Multi-carrier enhancements </vt:lpstr>
      <vt:lpstr>Mobility enhancements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RAN1#80bis Meeting Report</dc:title>
  <dc:creator>z</dc:creator>
  <cp:lastModifiedBy>ZTE</cp:lastModifiedBy>
  <cp:revision>464</cp:revision>
  <dcterms:created xsi:type="dcterms:W3CDTF">2015-04-27T15:22:57Z</dcterms:created>
  <dcterms:modified xsi:type="dcterms:W3CDTF">2016-06-07T09:34:43Z</dcterms:modified>
</cp:coreProperties>
</file>